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477" r:id="rId2"/>
    <p:sldId id="490" r:id="rId3"/>
    <p:sldId id="494" r:id="rId4"/>
    <p:sldId id="493" r:id="rId5"/>
    <p:sldId id="491" r:id="rId6"/>
    <p:sldId id="496" r:id="rId7"/>
    <p:sldId id="497" r:id="rId8"/>
    <p:sldId id="498" r:id="rId9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23A2"/>
    <a:srgbClr val="72AF2F"/>
    <a:srgbClr val="FF3300"/>
    <a:srgbClr val="72732F"/>
    <a:srgbClr val="16D1F6"/>
    <a:srgbClr val="37F22E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1" autoAdjust="0"/>
    <p:restoredTop sz="97275" autoAdjust="0"/>
  </p:normalViewPr>
  <p:slideViewPr>
    <p:cSldViewPr>
      <p:cViewPr varScale="1">
        <p:scale>
          <a:sx n="90" d="100"/>
          <a:sy n="90" d="100"/>
        </p:scale>
        <p:origin x="-9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2334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765D4F15-A6CE-4E90-BE48-10C980FEF88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155737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05D1801A-0C9F-4595-9A78-64B0F3FE1CE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375605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3GPP_TM_RD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3GPP_TM_R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549275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 sz="4400" smtClean="0"/>
            </a:lvl1pPr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r>
              <a:rPr lang="en-US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8351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19256" cy="5620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71B2887B-5328-452C-B1DE-DC7D57492C48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4379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7451724" y="20638"/>
            <a:ext cx="1692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600" b="1" i="1" dirty="0" smtClean="0">
                <a:ea typeface="굴림" charset="-127"/>
              </a:rPr>
              <a:t>RP-140962</a:t>
            </a:r>
            <a:endParaRPr lang="ko-KR" altLang="en-US" sz="1600" b="1" i="1" dirty="0" smtClean="0">
              <a:ea typeface="굴림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59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endParaRPr lang="en-GB" altLang="ko-KR" sz="4000">
              <a:ea typeface="굴림" pitchFamily="50" charset="-127"/>
            </a:endParaRPr>
          </a:p>
        </p:txBody>
      </p:sp>
      <p:sp>
        <p:nvSpPr>
          <p:cNvPr id="14340" name="Rectang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ko-KR" sz="3600" b="1" dirty="0">
                <a:ea typeface="굴림" pitchFamily="50" charset="-127"/>
              </a:rPr>
              <a:t>LG </a:t>
            </a:r>
            <a:r>
              <a:rPr lang="en-US" altLang="ko-KR" sz="3600" b="1" dirty="0" smtClean="0">
                <a:ea typeface="굴림" pitchFamily="50" charset="-127"/>
              </a:rPr>
              <a:t>Electronics Inc., </a:t>
            </a:r>
            <a:r>
              <a:rPr lang="en-US" altLang="ko-KR" sz="3600" b="1" dirty="0" err="1" smtClean="0">
                <a:ea typeface="굴림" pitchFamily="50" charset="-127"/>
              </a:rPr>
              <a:t>Pantech</a:t>
            </a:r>
            <a:r>
              <a:rPr lang="en-US" altLang="ko-KR" sz="3600" b="1" dirty="0" smtClean="0">
                <a:ea typeface="굴림" pitchFamily="50" charset="-127"/>
              </a:rPr>
              <a:t>, Samsung, NEC, ETRI, Kyocera, Fujitsu, </a:t>
            </a:r>
            <a:r>
              <a:rPr lang="en-US" altLang="ko-KR" sz="3600" b="1" dirty="0" err="1" smtClean="0">
                <a:ea typeface="굴림" pitchFamily="50" charset="-127"/>
              </a:rPr>
              <a:t>AsusTek</a:t>
            </a:r>
            <a:endParaRPr lang="en-US" altLang="ko-KR" sz="3600" b="1" dirty="0">
              <a:ea typeface="굴림" pitchFamily="50" charset="-127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-9525" y="1989138"/>
            <a:ext cx="91535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on UL Bearer Split in Dual Connectivity</a:t>
            </a:r>
          </a:p>
        </p:txBody>
      </p:sp>
      <p:sp>
        <p:nvSpPr>
          <p:cNvPr id="14342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000" b="1" i="1">
                <a:ea typeface="굴림" pitchFamily="50" charset="-127"/>
                <a:cs typeface="Times New Roman" pitchFamily="18" charset="0"/>
              </a:rPr>
              <a:t>3GPP TSG RAN-64</a:t>
            </a:r>
            <a:br>
              <a:rPr lang="en-US" altLang="ko-KR" sz="2000" b="1" i="1">
                <a:ea typeface="굴림" pitchFamily="50" charset="-127"/>
                <a:cs typeface="Times New Roman" pitchFamily="18" charset="0"/>
              </a:rPr>
            </a:br>
            <a:r>
              <a:rPr lang="fi-FI" altLang="ko-KR" sz="2000" b="1" i="1">
                <a:ea typeface="굴림" pitchFamily="50" charset="-127"/>
                <a:cs typeface="Times New Roman" pitchFamily="18" charset="0"/>
              </a:rPr>
              <a:t>Sophia Antipolis, France, 10 - 13 June 2014</a:t>
            </a:r>
            <a:endParaRPr lang="en-US" altLang="ko-KR" sz="2000" b="1" i="1">
              <a:ea typeface="굴림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en-US" altLang="ko-KR" dirty="0">
                <a:ea typeface="굴림" pitchFamily="50" charset="-127"/>
              </a:rPr>
              <a:t>What is UL Bearer Split?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UE can transmit </a:t>
            </a:r>
            <a:r>
              <a:rPr lang="en-US" altLang="ko-KR" b="1" dirty="0">
                <a:ea typeface="굴림" pitchFamily="50" charset="-127"/>
              </a:rPr>
              <a:t>UL PDCP data</a:t>
            </a:r>
            <a:r>
              <a:rPr lang="en-US" altLang="ko-KR" dirty="0">
                <a:ea typeface="굴림" pitchFamily="50" charset="-127"/>
              </a:rPr>
              <a:t> to both </a:t>
            </a:r>
            <a:r>
              <a:rPr lang="en-US" altLang="ko-KR" dirty="0" err="1">
                <a:ea typeface="굴림" pitchFamily="50" charset="-127"/>
              </a:rPr>
              <a:t>MeNB</a:t>
            </a:r>
            <a:r>
              <a:rPr lang="en-US" altLang="ko-KR" dirty="0">
                <a:ea typeface="굴림" pitchFamily="50" charset="-127"/>
              </a:rPr>
              <a:t> and </a:t>
            </a:r>
            <a:r>
              <a:rPr lang="en-US" altLang="ko-KR" dirty="0" err="1">
                <a:ea typeface="굴림" pitchFamily="50" charset="-127"/>
              </a:rPr>
              <a:t>SeNB</a:t>
            </a:r>
            <a:r>
              <a:rPr lang="en-US" altLang="ko-KR" dirty="0">
                <a:ea typeface="굴림" pitchFamily="50" charset="-127"/>
              </a:rPr>
              <a:t>.</a:t>
            </a:r>
            <a:endParaRPr lang="en-US" altLang="ko-KR" dirty="0">
              <a:solidFill>
                <a:srgbClr val="0070C0"/>
              </a:solidFill>
              <a:ea typeface="굴림" pitchFamily="50" charset="-127"/>
            </a:endParaRP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RAN2#83bis (2013.10)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The issue was first brought up.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Decided to support DL bearer split, but no decision on UL bearer split.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RAN2#84 (2013.11)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Agreed to allow UL RLC Status PDU transmission to both </a:t>
            </a:r>
            <a:r>
              <a:rPr lang="en-US" altLang="ko-KR" dirty="0" err="1" smtClean="0">
                <a:ea typeface="굴림" pitchFamily="50" charset="-127"/>
              </a:rPr>
              <a:t>eNBs</a:t>
            </a:r>
            <a:r>
              <a:rPr lang="en-US" altLang="ko-KR" dirty="0" smtClean="0">
                <a:ea typeface="굴림" pitchFamily="50" charset="-127"/>
              </a:rPr>
              <a:t>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No decision on UL PDCP data transmission</a:t>
            </a:r>
            <a:endParaRPr lang="en-US" altLang="ko-KR" dirty="0">
              <a:ea typeface="굴림" pitchFamily="50" charset="-127"/>
            </a:endParaRP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RAN2#85 (2014.02)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Indicative voting showed equal split between support and non-support (15:15</a:t>
            </a:r>
            <a:r>
              <a:rPr lang="en-US" altLang="ko-KR" dirty="0" smtClean="0">
                <a:ea typeface="굴림" pitchFamily="50" charset="-127"/>
              </a:rPr>
              <a:t>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2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655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E-mail </a:t>
            </a:r>
            <a:r>
              <a:rPr lang="en-US" altLang="ko-KR" dirty="0">
                <a:ea typeface="굴림" pitchFamily="50" charset="-127"/>
              </a:rPr>
              <a:t>discussion on UL bearer split </a:t>
            </a:r>
            <a:r>
              <a:rPr lang="en-US" altLang="ko-KR" dirty="0" smtClean="0">
                <a:ea typeface="굴림" pitchFamily="50" charset="-127"/>
              </a:rPr>
              <a:t>[1] (2014.02~2014.03</a:t>
            </a:r>
            <a:r>
              <a:rPr lang="en-US" altLang="ko-KR" dirty="0">
                <a:ea typeface="굴림" pitchFamily="50" charset="-127"/>
              </a:rPr>
              <a:t>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Major issue is how to calculate PDCP data available for transmission in BSR</a:t>
            </a:r>
            <a:r>
              <a:rPr lang="en-US" altLang="ko-KR" dirty="0" smtClean="0">
                <a:ea typeface="굴림" pitchFamily="50" charset="-127"/>
              </a:rPr>
              <a:t>.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1) report the same amount of data identically to both </a:t>
            </a:r>
            <a:r>
              <a:rPr lang="en-US" altLang="ko-KR" dirty="0" err="1" smtClean="0">
                <a:ea typeface="굴림" pitchFamily="50" charset="-127"/>
              </a:rPr>
              <a:t>eNBs</a:t>
            </a:r>
            <a:r>
              <a:rPr lang="en-US" altLang="ko-KR" dirty="0" smtClean="0">
                <a:ea typeface="굴림" pitchFamily="50" charset="-127"/>
              </a:rPr>
              <a:t>. (3)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2) report </a:t>
            </a:r>
            <a:r>
              <a:rPr lang="en-US" altLang="ko-KR" dirty="0">
                <a:ea typeface="굴림" pitchFamily="50" charset="-127"/>
              </a:rPr>
              <a:t>the data as being available for transmission towards one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 only. (5)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3) tailor </a:t>
            </a:r>
            <a:r>
              <a:rPr lang="en-US" altLang="ko-KR" dirty="0">
                <a:ea typeface="굴림" pitchFamily="50" charset="-127"/>
              </a:rPr>
              <a:t>the report based on </a:t>
            </a:r>
            <a:r>
              <a:rPr lang="en-US" altLang="ko-KR" dirty="0" err="1">
                <a:ea typeface="굴림" pitchFamily="50" charset="-127"/>
              </a:rPr>
              <a:t>signalled</a:t>
            </a:r>
            <a:r>
              <a:rPr lang="en-US" altLang="ko-KR" dirty="0">
                <a:ea typeface="굴림" pitchFamily="50" charset="-127"/>
              </a:rPr>
              <a:t> ratio. (11)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4) report </a:t>
            </a:r>
            <a:r>
              <a:rPr lang="en-US" altLang="ko-KR" dirty="0">
                <a:ea typeface="굴림" pitchFamily="50" charset="-127"/>
              </a:rPr>
              <a:t>the amount of PDCP data as zero to both </a:t>
            </a:r>
            <a:r>
              <a:rPr lang="en-US" altLang="ko-KR" dirty="0" err="1">
                <a:ea typeface="굴림" pitchFamily="50" charset="-127"/>
              </a:rPr>
              <a:t>eNBs</a:t>
            </a:r>
            <a:r>
              <a:rPr lang="en-US" altLang="ko-KR" dirty="0">
                <a:ea typeface="굴림" pitchFamily="50" charset="-127"/>
              </a:rPr>
              <a:t>. (2)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5) report </a:t>
            </a:r>
            <a:r>
              <a:rPr lang="en-US" altLang="ko-KR" dirty="0">
                <a:ea typeface="굴림" pitchFamily="50" charset="-127"/>
              </a:rPr>
              <a:t>the data as being available for transmission towards one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 only until it exceeds a threshold. If the available data is above the threshold, the exceeded amount of data is reported to the other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. (1)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E-mail discussion suggested to go for option 3</a:t>
            </a:r>
            <a:r>
              <a:rPr lang="en-US" altLang="ko-KR" dirty="0" smtClean="0">
                <a:ea typeface="굴림" pitchFamily="50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3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334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RAN2#85bis (2014.04)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Indicative voting showed equal split between support and non-support (17:17).</a:t>
            </a:r>
          </a:p>
          <a:p>
            <a:pPr lvl="1">
              <a:defRPr/>
            </a:pP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Agreed not to support </a:t>
            </a:r>
            <a:r>
              <a:rPr lang="en-US" altLang="ko-KR" dirty="0">
                <a:solidFill>
                  <a:srgbClr val="0000FF"/>
                </a:solidFill>
                <a:ea typeface="굴림" pitchFamily="50" charset="-127"/>
              </a:rPr>
              <a:t>UL bearer split in Rel-12 assuming that it causes less complexity and helps the progress of the WI. 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RAN2#86 (2014.05)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A document (</a:t>
            </a:r>
            <a:r>
              <a:rPr lang="en-US" altLang="ko-KR" dirty="0" smtClean="0">
                <a:ea typeface="굴림" pitchFamily="50" charset="-127"/>
              </a:rPr>
              <a:t>R2-141987 [2]) </a:t>
            </a:r>
            <a:r>
              <a:rPr lang="en-US" altLang="ko-KR" dirty="0">
                <a:ea typeface="굴림" pitchFamily="50" charset="-127"/>
              </a:rPr>
              <a:t>was submitted with multiple co-sourcing </a:t>
            </a:r>
            <a:r>
              <a:rPr lang="en-US" altLang="ko-KR" dirty="0" smtClean="0">
                <a:ea typeface="굴림" pitchFamily="50" charset="-127"/>
              </a:rPr>
              <a:t>companies to revert the decision, and go for option 1.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No consensus to agree the proposals of this document </a:t>
            </a:r>
            <a:r>
              <a:rPr lang="en-US" altLang="ko-KR" dirty="0" smtClean="0">
                <a:ea typeface="굴림" pitchFamily="50" charset="-127"/>
              </a:rPr>
              <a:t>and </a:t>
            </a:r>
            <a:r>
              <a:rPr lang="en-US" altLang="ko-KR" dirty="0">
                <a:ea typeface="굴림" pitchFamily="50" charset="-127"/>
              </a:rPr>
              <a:t>allow for further discussions.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4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6605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Difficulties in supporting UL Bearer Split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>
                <a:solidFill>
                  <a:srgbClr val="0000FF"/>
                </a:solidFill>
              </a:rPr>
              <a:t>All the options supporting UL bearer split are not working perfectly.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1: Double reporting leads to over-scheduling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3: Single SDU cannot be split. Difficult to set the optimal ratio.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4: No reporting leads to under-scheduling.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5: Difficult to set the optimal threshold.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Still many issues are left in RAN2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If the UL bearer split is supported, the BSR impacts should be discussed in RAN2 User Plane parallel session, but </a:t>
            </a: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the UP session is already packed with remaining open issues.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E.g. PDCP reordering, PDCP status reporting, PDCP re-establishment, PBR setting in LCP, DRX coordination, design of PHR MAC CE, Random Access, SPS support, Time Alignment, Activation/Deactivation, etc.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5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6065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Difficulties in supporting UL Bearer Split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6</a:t>
            </a:fld>
            <a:endParaRPr lang="en-GB" altLang="ko-KR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992429"/>
            <a:ext cx="4476169" cy="248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RAN2 spent lots of meeting time on DC</a:t>
            </a:r>
          </a:p>
          <a:p>
            <a:endParaRPr lang="en-US" altLang="ko-KR" dirty="0">
              <a:ea typeface="굴림" pitchFamily="50" charset="-127"/>
            </a:endParaRPr>
          </a:p>
          <a:p>
            <a:endParaRPr lang="en-US" altLang="ko-KR" dirty="0" smtClean="0">
              <a:ea typeface="굴림" pitchFamily="50" charset="-127"/>
            </a:endParaRPr>
          </a:p>
          <a:p>
            <a:endParaRPr lang="en-US" altLang="ko-KR" dirty="0">
              <a:ea typeface="굴림" pitchFamily="50" charset="-127"/>
            </a:endParaRPr>
          </a:p>
          <a:p>
            <a:endParaRPr lang="en-US" altLang="ko-KR" dirty="0" smtClean="0">
              <a:ea typeface="굴림" pitchFamily="50" charset="-127"/>
            </a:endParaRPr>
          </a:p>
          <a:p>
            <a:endParaRPr lang="en-US" altLang="ko-KR" dirty="0">
              <a:ea typeface="굴림" pitchFamily="50" charset="-127"/>
            </a:endParaRPr>
          </a:p>
          <a:p>
            <a:pPr marL="457200" lvl="1" indent="0">
              <a:buNone/>
            </a:pP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... but it is questionable whether RAN2 can complete DC WI until December even without UL bearer split, considering lots of remaining open issues!</a:t>
            </a:r>
            <a:endParaRPr lang="en-US" altLang="ko-KR" dirty="0" smtClean="0">
              <a:ea typeface="굴림" pitchFamily="50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37" y="1988840"/>
            <a:ext cx="4476167" cy="249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668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Way Forward on UL Bearer Split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Proposal1: For Rel-12, stick to the current agreement that UL bearer split is not supported.</a:t>
            </a:r>
          </a:p>
          <a:p>
            <a:r>
              <a:rPr lang="en-US" altLang="ko-KR" dirty="0" smtClean="0"/>
              <a:t>Proposal2: Support of UL bearer split is discussed again in Rel-13 with the evaluation of all possible options.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7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76967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GB" altLang="ko-KR" i="1" dirty="0" smtClean="0">
                <a:ea typeface="굴림" pitchFamily="50" charset="-127"/>
              </a:rPr>
              <a:t>[1] </a:t>
            </a:r>
            <a:r>
              <a:rPr lang="en-US" altLang="ko-KR" i="1" dirty="0" smtClean="0">
                <a:ea typeface="굴림" pitchFamily="50" charset="-127"/>
              </a:rPr>
              <a:t>R2-141102 Uplink Bearer Split Email Discussion Summary; NSN</a:t>
            </a:r>
          </a:p>
          <a:p>
            <a:pPr marL="0" indent="0">
              <a:buFontTx/>
              <a:buNone/>
            </a:pPr>
            <a:r>
              <a:rPr lang="en-US" altLang="ko-KR" i="1" dirty="0" smtClean="0">
                <a:ea typeface="굴림" pitchFamily="50" charset="-127"/>
              </a:rPr>
              <a:t>[2] R2-141987 Uplink Transmissions in Dual Connectivity; NSN, Broadcom, CMCC, Deutsche Telekom, KT Corporation, </a:t>
            </a:r>
            <a:r>
              <a:rPr lang="en-US" altLang="ko-KR" i="1" dirty="0" err="1" smtClean="0">
                <a:ea typeface="굴림" pitchFamily="50" charset="-127"/>
              </a:rPr>
              <a:t>Mediatek</a:t>
            </a:r>
            <a:r>
              <a:rPr lang="en-US" altLang="ko-KR" i="1" dirty="0" smtClean="0">
                <a:ea typeface="굴림" pitchFamily="50" charset="-127"/>
              </a:rPr>
              <a:t>, Nokia Corporation, Panasonic, Qualcomm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8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72647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64557</TotalTime>
  <Words>632</Words>
  <Application>Microsoft Office PowerPoint</Application>
  <PresentationFormat>화면 슬라이드 쇼(4:3)</PresentationFormat>
  <Paragraphs>61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3gpp</vt:lpstr>
      <vt:lpstr>  </vt:lpstr>
      <vt:lpstr>Progress on UL Bearer Split in RAN2</vt:lpstr>
      <vt:lpstr>Progress on UL Bearer Split in RAN2</vt:lpstr>
      <vt:lpstr>Progress on UL Bearer Split in RAN2</vt:lpstr>
      <vt:lpstr>Difficulties in supporting UL Bearer Split</vt:lpstr>
      <vt:lpstr>Difficulties in supporting UL Bearer Split</vt:lpstr>
      <vt:lpstr>Way Forward on UL Bearer Split </vt:lpstr>
      <vt:lpstr>References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seungjune.yi@lge.com</dc:creator>
  <cp:keywords>Report; RAN2</cp:keywords>
  <cp:lastModifiedBy>LG Electronics</cp:lastModifiedBy>
  <cp:revision>3273</cp:revision>
  <dcterms:created xsi:type="dcterms:W3CDTF">2009-11-27T05:15:11Z</dcterms:created>
  <dcterms:modified xsi:type="dcterms:W3CDTF">2014-06-10T09:04:20Z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