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sldIdLst>
    <p:sldId id="260" r:id="rId2"/>
    <p:sldId id="269" r:id="rId3"/>
    <p:sldId id="271" r:id="rId4"/>
    <p:sldId id="266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546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DBAE04-DAD3-4309-8540-602B8B797272}" type="datetimeFigureOut">
              <a:rPr lang="en-GB" smtClean="0"/>
              <a:t>06/06/2014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74094C-3DB2-4879-AE04-A1205BD9E87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856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AF4EA-7A77-4B9B-9268-14BCC3727383}" type="datetime1">
              <a:rPr lang="en-US" smtClean="0"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1966B-678B-4E8E-B9EA-F8ECFA578E8D}" type="datetime1">
              <a:rPr lang="en-US" smtClean="0"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045A-E266-4855-B112-E12A956DE647}" type="datetime1">
              <a:rPr lang="en-US" smtClean="0"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5AA17A-0DA3-4EE4-8BD8-06AE755C8D4C}" type="datetime1">
              <a:rPr lang="en-US" smtClean="0"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7E5326-AC1C-49A8-9C7B-D04600D536D1}" type="datetime1">
              <a:rPr lang="en-US" smtClean="0"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39C5F-FFFD-45B3-BAD3-3AC7FDA8CC74}" type="datetime1">
              <a:rPr lang="en-US" smtClean="0"/>
              <a:t>6/6/2014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B426A-247D-43FE-AB84-235D802175AF}" type="datetime1">
              <a:rPr lang="en-US" smtClean="0"/>
              <a:t>6/6/2014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70EB4B-6314-42D8-875A-61EAB6236E69}" type="datetime1">
              <a:rPr lang="en-US" smtClean="0"/>
              <a:t>6/6/2014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F6E757-C5FA-4DEF-8798-C42E1827F325}" type="datetime1">
              <a:rPr lang="en-US" smtClean="0"/>
              <a:t>6/6/2014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B208F-1561-4AB5-A33F-16B2C85733E5}" type="datetime1">
              <a:rPr lang="en-US" smtClean="0"/>
              <a:t>6/6/2014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537A2-A196-44E1-8FA8-2AF1EFB4A77D}" type="datetime1">
              <a:rPr lang="en-US" smtClean="0"/>
              <a:t>6/6/2014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6A399F-A642-4B13-A66A-8D0DAE11D70D}" type="datetime1">
              <a:rPr lang="en-US" smtClean="0"/>
              <a:t>6/6/2014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sa/TSG_SA/TSGS_63/Docs/SP-140153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sa/WG2_Arch/Latest_SA2_Specs/Latest_draft_S2_Specs/23705-0b0.zi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sa/WG2_Arch/Latest_SA2_Specs/Latest_draft_S2_Specs/23705-0b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3600"/>
            <a:ext cx="8458200" cy="1470025"/>
          </a:xfrm>
        </p:spPr>
        <p:txBody>
          <a:bodyPr>
            <a:normAutofit/>
          </a:bodyPr>
          <a:lstStyle/>
          <a:p>
            <a:r>
              <a:rPr lang="en-US" dirty="0"/>
              <a:t>User Plane Congestion management (UPCON) in Rel-13</a:t>
            </a:r>
            <a:endParaRPr lang="en-GB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066800" y="3886200"/>
            <a:ext cx="6934200" cy="1752600"/>
          </a:xfrm>
        </p:spPr>
        <p:txBody>
          <a:bodyPr>
            <a:normAutofit fontScale="77500" lnSpcReduction="20000"/>
          </a:bodyPr>
          <a:lstStyle/>
          <a:p>
            <a:r>
              <a:rPr lang="de-DE" sz="4200" dirty="0" smtClean="0"/>
              <a:t>NEC</a:t>
            </a:r>
          </a:p>
          <a:p>
            <a:endParaRPr lang="de-DE" dirty="0" smtClean="0"/>
          </a:p>
          <a:p>
            <a:r>
              <a:rPr lang="de-DE" dirty="0" smtClean="0"/>
              <a:t>3GPP TSG RAN#64,</a:t>
            </a:r>
          </a:p>
          <a:p>
            <a:r>
              <a:rPr lang="de-DE" dirty="0" smtClean="0"/>
              <a:t>Sophia Antipolis, France, June 10th – 13th 2014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6096000" y="457200"/>
            <a:ext cx="266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smtClean="0"/>
              <a:t>RP-140847</a:t>
            </a:r>
            <a:endParaRPr lang="en-GB" sz="4400"/>
          </a:p>
        </p:txBody>
      </p:sp>
    </p:spTree>
    <p:extLst>
      <p:ext uri="{BB962C8B-B14F-4D97-AF65-F5344CB8AC3E}">
        <p14:creationId xmlns:p14="http://schemas.microsoft.com/office/powerpoint/2010/main" val="585583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de-DE" sz="3200" b="1" dirty="0" smtClean="0"/>
              <a:t>SA2 UPCON Work Item Structure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4953000"/>
          </a:xfrm>
        </p:spPr>
        <p:txBody>
          <a:bodyPr>
            <a:normAutofit fontScale="92500" lnSpcReduction="20000"/>
          </a:bodyPr>
          <a:lstStyle/>
          <a:p>
            <a:pPr marL="0" indent="0" hangingPunct="0">
              <a:buNone/>
            </a:pPr>
            <a:r>
              <a:rPr lang="de-DE" sz="2800" dirty="0" smtClean="0"/>
              <a:t>UPCON Building Blocks as per </a:t>
            </a:r>
            <a:r>
              <a:rPr lang="de-DE" sz="2800" dirty="0" smtClean="0">
                <a:hlinkClick r:id="rId2"/>
              </a:rPr>
              <a:t>SP-140153</a:t>
            </a:r>
            <a:r>
              <a:rPr lang="de-DE" sz="2800" dirty="0" smtClean="0"/>
              <a:t>:</a:t>
            </a:r>
          </a:p>
          <a:p>
            <a:pPr hangingPunct="0"/>
            <a:r>
              <a:rPr lang="de-DE" sz="2800" dirty="0" smtClean="0"/>
              <a:t>BB I: UPCON-DOTCON</a:t>
            </a:r>
          </a:p>
          <a:p>
            <a:pPr lvl="1" hangingPunct="0"/>
            <a:r>
              <a:rPr lang="en-GB" sz="2400" dirty="0"/>
              <a:t>RAN Downlink Traffic </a:t>
            </a:r>
            <a:r>
              <a:rPr lang="en-GB" sz="2400" dirty="0" smtClean="0"/>
              <a:t>Differentiation (e.g</a:t>
            </a:r>
            <a:r>
              <a:rPr lang="en-GB" sz="2400" dirty="0"/>
              <a:t>. marking, priority, etc.) </a:t>
            </a:r>
            <a:endParaRPr lang="en-GB" sz="2400" dirty="0" smtClean="0"/>
          </a:p>
          <a:p>
            <a:pPr lvl="1" hangingPunct="0"/>
            <a:r>
              <a:rPr lang="en-GB" sz="2400" dirty="0" smtClean="0"/>
              <a:t>Congestion Detection (decision at SA2#103: will not be developed further)</a:t>
            </a:r>
          </a:p>
          <a:p>
            <a:pPr lvl="1" hangingPunct="0"/>
            <a:r>
              <a:rPr lang="en-GB" sz="2400" dirty="0" smtClean="0"/>
              <a:t>Congestion Reporting </a:t>
            </a:r>
          </a:p>
          <a:p>
            <a:pPr lvl="1" hangingPunct="0"/>
            <a:r>
              <a:rPr lang="en-US" sz="2400" dirty="0" smtClean="0"/>
              <a:t>CN </a:t>
            </a:r>
            <a:r>
              <a:rPr lang="en-US" sz="2400" dirty="0"/>
              <a:t>Congestion Mitigation </a:t>
            </a:r>
            <a:r>
              <a:rPr lang="en-US" sz="2400" dirty="0" smtClean="0"/>
              <a:t>mechanisms</a:t>
            </a:r>
          </a:p>
          <a:p>
            <a:pPr lvl="1" hangingPunct="0"/>
            <a:r>
              <a:rPr lang="en-GB" sz="2400" dirty="0"/>
              <a:t>Dynamic Policy </a:t>
            </a:r>
            <a:r>
              <a:rPr lang="en-GB" sz="2400" dirty="0" smtClean="0"/>
              <a:t>Control, incl. Application/RX handling</a:t>
            </a:r>
          </a:p>
          <a:p>
            <a:pPr marL="457200" lvl="1" indent="0" hangingPunct="0">
              <a:buNone/>
            </a:pPr>
            <a:endParaRPr lang="en-GB" sz="2400" dirty="0" smtClean="0"/>
          </a:p>
          <a:p>
            <a:pPr hangingPunct="0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BB II: UPCON-CON (no agenda time yet)</a:t>
            </a:r>
          </a:p>
          <a:p>
            <a:pPr lvl="1" hangingPunct="0"/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Content specific UP prioritization (Video</a:t>
            </a: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)</a:t>
            </a:r>
          </a:p>
          <a:p>
            <a:pPr lvl="1" hangingPunct="0"/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Application specific UP </a:t>
            </a:r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prioritization</a:t>
            </a:r>
          </a:p>
          <a:p>
            <a:pPr hangingPunct="0"/>
            <a:r>
              <a:rPr lang="en-GB" sz="2800" dirty="0" smtClean="0">
                <a:solidFill>
                  <a:schemeClr val="bg1">
                    <a:lumMod val="50000"/>
                  </a:schemeClr>
                </a:solidFill>
              </a:rPr>
              <a:t>BB III: UPCON-TRAF (no agenda time yet)</a:t>
            </a:r>
          </a:p>
          <a:p>
            <a:pPr lvl="1" hangingPunct="0"/>
            <a:r>
              <a:rPr lang="en-GB" sz="2400" dirty="0" smtClean="0">
                <a:solidFill>
                  <a:schemeClr val="bg1">
                    <a:lumMod val="50000"/>
                  </a:schemeClr>
                </a:solidFill>
              </a:rPr>
              <a:t>Uplink </a:t>
            </a:r>
            <a:r>
              <a:rPr lang="en-GB" sz="2400" dirty="0">
                <a:solidFill>
                  <a:schemeClr val="bg1">
                    <a:lumMod val="50000"/>
                  </a:schemeClr>
                </a:solidFill>
              </a:rPr>
              <a:t>traffic and attended/unattended traffic </a:t>
            </a:r>
            <a:endParaRPr lang="en-US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7342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/>
              <a:t>SA2 UPCON </a:t>
            </a:r>
            <a:r>
              <a:rPr lang="en-US" sz="3200" b="1" dirty="0" smtClean="0"/>
              <a:t>selected solutions</a:t>
            </a:r>
            <a:endParaRPr lang="en-US" sz="3200" b="1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6381337"/>
              </p:ext>
            </p:extLst>
          </p:nvPr>
        </p:nvGraphicFramePr>
        <p:xfrm>
          <a:off x="422103" y="2438400"/>
          <a:ext cx="8229092" cy="40538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09181"/>
                <a:gridCol w="1260753"/>
                <a:gridCol w="3715629"/>
                <a:gridCol w="2343529"/>
              </a:tblGrid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Solution#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Solution type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Solution Title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Potential Candidate (Y/N/comments)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rowSpan="5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CN based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1.5.1: GTP-U extension &amp; 1.6.1: Policy-based congestion mitigation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1.5.2: C-Plane Signalling &amp; 1.6.1: Policy-based congestion mitigation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1.5.3: RPPF based congestion reporting &amp; 1.6.1: Policy-based congestion mitigation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4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1.5.4: Integrated On-path and Off-path &amp; 1.6.1: Policy-based congestion mitigation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5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1.5.5: Off-path based &amp; 1.6.1: Policy-based congestion mitigation</a:t>
                      </a:r>
                      <a:endParaRPr lang="en-US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6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rowSpan="4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RAN based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</a:rPr>
                        <a:t>2.1: Flow priority-based traffic differentiation on the same QCI (FPI) </a:t>
                      </a:r>
                      <a:endParaRPr lang="en-US" sz="1400" b="1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</a:rPr>
                        <a:t>Y</a:t>
                      </a:r>
                      <a:endParaRPr lang="en-US" sz="1400" b="1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3640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7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2.2: Flow and bearer QoS differentiation by RAN congestion handling description (FQI) 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182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8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2.3: Enhancing existing bearer concepts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  <a:tr h="1820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9</a:t>
                      </a:r>
                      <a:endParaRPr lang="en-US" sz="14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2.4: Differentiation of IP flows based on flow level QCI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N</a:t>
                      </a:r>
                      <a:endParaRPr lang="en-US" sz="1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94688" marR="94688" marT="0" marB="0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108408" y="1337035"/>
            <a:ext cx="8839200" cy="10353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hangingPunct="0">
              <a:buNone/>
            </a:pPr>
            <a:r>
              <a:rPr lang="de-DE" sz="2400" dirty="0" smtClean="0"/>
              <a:t>The following BB I solutions have been selected in SA2#104: </a:t>
            </a:r>
          </a:p>
          <a:p>
            <a:pPr marL="0" indent="0" hangingPunct="0">
              <a:buNone/>
            </a:pPr>
            <a:r>
              <a:rPr lang="de-DE" sz="1300" dirty="0" smtClean="0"/>
              <a:t>(table from TR 23.705 V0.11.0 available at </a:t>
            </a:r>
            <a:r>
              <a:rPr lang="en-GB" sz="1300" u="sng" dirty="0">
                <a:hlinkClick r:id="rId2"/>
              </a:rPr>
              <a:t>ftp://</a:t>
            </a:r>
            <a:r>
              <a:rPr lang="en-GB" sz="1300" u="sng" dirty="0" smtClean="0">
                <a:hlinkClick r:id="rId2"/>
              </a:rPr>
              <a:t>ftp.3gpp.org/tsg_sa/WG2_Arch/Latest_SA2_Specs/Latest_draft_S2_Specs/23705-0b0.zip</a:t>
            </a:r>
            <a:r>
              <a:rPr lang="en-GB" sz="1300" u="sng" dirty="0" smtClean="0"/>
              <a:t>) </a:t>
            </a:r>
            <a:endParaRPr lang="en-US" sz="13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12772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/>
          </a:bodyPr>
          <a:lstStyle/>
          <a:p>
            <a:r>
              <a:rPr lang="de-DE" sz="3200" b="1" dirty="0" smtClean="0"/>
              <a:t>SA2 UPCON WI status after SA2#104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915400" cy="4953000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de-DE" sz="2400" b="1" dirty="0" smtClean="0"/>
              <a:t>Final conclusions (</a:t>
            </a:r>
            <a:r>
              <a:rPr lang="de-DE" sz="2400" b="1" dirty="0" smtClean="0">
                <a:hlinkClick r:id="rId2"/>
              </a:rPr>
              <a:t>TR 23.705 V0.11.0</a:t>
            </a:r>
            <a:r>
              <a:rPr lang="de-DE" sz="2400" b="1" dirty="0" smtClean="0"/>
              <a:t>):</a:t>
            </a:r>
          </a:p>
          <a:p>
            <a:pPr marL="0" indent="0" hangingPunct="0">
              <a:buNone/>
            </a:pPr>
            <a:endParaRPr lang="de-DE" sz="2400" dirty="0"/>
          </a:p>
          <a:p>
            <a:pPr marL="0" indent="0" fontAlgn="base" hangingPunct="0">
              <a:spcAft>
                <a:spcPts val="900"/>
              </a:spcAft>
              <a:buNone/>
            </a:pPr>
            <a:r>
              <a:rPr lang="en-GB" sz="2000" dirty="0">
                <a:solidFill>
                  <a:srgbClr val="000000"/>
                </a:solidFill>
                <a:latin typeface="Times New Roman"/>
                <a:ea typeface="Times New Roman"/>
              </a:rPr>
              <a:t>It is concluded that the solutions 1.5.5 Off-path based and 1.6.1: Policy-based congestion mitigation are to be added into normative specifications.</a:t>
            </a:r>
            <a:endParaRPr lang="en-US" sz="2000" dirty="0">
              <a:latin typeface="Times New Roman"/>
              <a:ea typeface="Times New Roman"/>
            </a:endParaRPr>
          </a:p>
          <a:p>
            <a:pPr marL="1254125" indent="-1074738">
              <a:spcAft>
                <a:spcPts val="900"/>
              </a:spcAft>
              <a:buNone/>
            </a:pPr>
            <a:r>
              <a:rPr lang="en-GB" sz="2000" dirty="0">
                <a:solidFill>
                  <a:srgbClr val="FF0000"/>
                </a:solidFill>
                <a:latin typeface="Times New Roman"/>
                <a:ea typeface="Times New Roman"/>
              </a:rPr>
              <a:t>Editor’s Note: Only the study of the solution 2.1: Flow priority-based traffic differentiation on the same QCI (FPI) is still ongoing for the RAN based solutions.</a:t>
            </a:r>
            <a:endParaRPr lang="en-US" sz="2000" dirty="0">
              <a:solidFill>
                <a:srgbClr val="FF0000"/>
              </a:solidFill>
              <a:latin typeface="Times New Roman"/>
              <a:ea typeface="Times New Roman"/>
            </a:endParaRPr>
          </a:p>
          <a:p>
            <a:pPr marL="0" indent="0" hangingPunct="0">
              <a:buNone/>
            </a:pPr>
            <a:r>
              <a:rPr lang="de-DE" sz="2400" b="1" dirty="0" smtClean="0"/>
              <a:t>Discussion:</a:t>
            </a:r>
          </a:p>
          <a:p>
            <a:pPr lvl="0"/>
            <a:r>
              <a:rPr lang="en-US" sz="2000" dirty="0"/>
              <a:t>For the selected CN-based solution (off-path), there is no need for RAN standardization work, since congestion detection will be done in a new functional entity (RCAF) in CN based on OA&amp;M data.</a:t>
            </a:r>
          </a:p>
          <a:p>
            <a:pPr lvl="0"/>
            <a:r>
              <a:rPr lang="en-US" sz="2000" dirty="0"/>
              <a:t>For the RAN-based solution, an LS will be sent in the next SA2 meeting </a:t>
            </a:r>
            <a:r>
              <a:rPr lang="en-US" sz="2000" dirty="0" smtClean="0"/>
              <a:t>#105 to </a:t>
            </a:r>
            <a:r>
              <a:rPr lang="en-US" sz="2000" dirty="0"/>
              <a:t>RAN2/3, asking to evaluate the feasibility of the DL packet marking </a:t>
            </a:r>
            <a:r>
              <a:rPr lang="en-US" sz="2000" dirty="0" smtClean="0"/>
              <a:t>(FPI) solution</a:t>
            </a:r>
            <a:r>
              <a:rPr lang="en-US" sz="2000" dirty="0"/>
              <a:t>.</a:t>
            </a:r>
          </a:p>
          <a:p>
            <a:pPr marL="0" indent="0" hangingPunct="0">
              <a:buNone/>
            </a:pPr>
            <a:endParaRPr lang="en-US" sz="20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1116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2413</TotalTime>
  <Words>421</Words>
  <Application>Microsoft Office PowerPoint</Application>
  <PresentationFormat>On-screen Show (4:3)</PresentationFormat>
  <Paragraphs>67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User Plane Congestion management (UPCON) in Rel-13</vt:lpstr>
      <vt:lpstr>SA2 UPCON Work Item Structure</vt:lpstr>
      <vt:lpstr>SA2 UPCON selected solutions</vt:lpstr>
      <vt:lpstr>SA2 UPCON WI status after SA2#104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Stefan Schmid</dc:creator>
  <cp:lastModifiedBy>Hans van der Veen</cp:lastModifiedBy>
  <cp:revision>37</cp:revision>
  <dcterms:created xsi:type="dcterms:W3CDTF">2006-08-16T00:00:00Z</dcterms:created>
  <dcterms:modified xsi:type="dcterms:W3CDTF">2014-06-06T10:01:10Z</dcterms:modified>
</cp:coreProperties>
</file>