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13.xml" ContentType="application/vnd.openxmlformats-officedocument.presentationml.slideMaster+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 id="2147486818" r:id="rId13"/>
  </p:sldMasterIdLst>
  <p:notesMasterIdLst>
    <p:notesMasterId r:id="rId16"/>
  </p:notesMasterIdLst>
  <p:handoutMasterIdLst>
    <p:handoutMasterId r:id="rId17"/>
  </p:handoutMasterIdLst>
  <p:sldIdLst>
    <p:sldId id="977" r:id="rId14"/>
    <p:sldId id="1026" r:id="rId15"/>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0000FF"/>
    <a:srgbClr val="CCFF99"/>
    <a:srgbClr val="00698E"/>
    <a:srgbClr val="3333FF"/>
    <a:srgbClr val="043FFC"/>
    <a:srgbClr val="005DE6"/>
    <a:srgbClr val="0066FF"/>
    <a:srgbClr val="A50021"/>
    <a:srgbClr val="66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8" autoAdjust="0"/>
    <p:restoredTop sz="90909" autoAdjust="0"/>
  </p:normalViewPr>
  <p:slideViewPr>
    <p:cSldViewPr snapToGrid="0">
      <p:cViewPr>
        <p:scale>
          <a:sx n="75" d="100"/>
          <a:sy n="75" d="100"/>
        </p:scale>
        <p:origin x="-432" y="1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2.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2014/3/5</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extLst>
      <p:ext uri="{BB962C8B-B14F-4D97-AF65-F5344CB8AC3E}">
        <p14:creationId xmlns:p14="http://schemas.microsoft.com/office/powerpoint/2010/main" xmlns="" val="1187027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2014/3/5</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extLst>
      <p:ext uri="{BB962C8B-B14F-4D97-AF65-F5344CB8AC3E}">
        <p14:creationId xmlns:p14="http://schemas.microsoft.com/office/powerpoint/2010/main" xmlns="" val="40253033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87386E-CC77-4608-8487-1E0D4EEFC170}" type="slidenum">
              <a:rPr lang="zh-CN" altLang="en-US" smtClean="0"/>
              <a:pPr>
                <a:defRPr/>
              </a:pPr>
              <a:t>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2014/3/5</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p14="http://schemas.microsoft.com/office/powerpoint/2010/main" xmlns=""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2014/3/5</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48.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3" r:id="rId1"/>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20" r:id="rId1"/>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774700" y="1985450"/>
            <a:ext cx="10477500" cy="3589850"/>
          </a:xfrm>
          <a:prstGeom prst="rect">
            <a:avLst/>
          </a:prstGeom>
        </p:spPr>
        <p:txBody>
          <a:bodyPr/>
          <a:lstStyle/>
          <a:p>
            <a:pPr fontAlgn="auto"/>
            <a:r>
              <a:rPr lang="en-GB" altLang="zh-CN" dirty="0" smtClean="0">
                <a:solidFill>
                  <a:schemeClr val="tx1"/>
                </a:solidFill>
              </a:rPr>
              <a:t>Way Forward </a:t>
            </a:r>
            <a:r>
              <a:rPr lang="en-US" altLang="zh-CN" dirty="0" smtClean="0">
                <a:solidFill>
                  <a:schemeClr val="tx1"/>
                </a:solidFill>
              </a:rPr>
              <a:t>on </a:t>
            </a:r>
            <a:br>
              <a:rPr lang="en-US" altLang="zh-CN" dirty="0" smtClean="0">
                <a:solidFill>
                  <a:schemeClr val="tx1"/>
                </a:solidFill>
              </a:rPr>
            </a:br>
            <a:r>
              <a:rPr lang="en-US" altLang="zh-CN" dirty="0" smtClean="0">
                <a:solidFill>
                  <a:schemeClr val="tx1"/>
                </a:solidFill>
              </a:rPr>
              <a:t>Licensed-Assisted Access using LTE</a:t>
            </a:r>
            <a:br>
              <a:rPr lang="en-US" altLang="zh-CN" dirty="0" smtClean="0">
                <a:solidFill>
                  <a:schemeClr val="tx1"/>
                </a:solidFill>
              </a:rPr>
            </a:br>
            <a:r>
              <a:rPr lang="en-US" altLang="zh-CN" dirty="0" smtClean="0">
                <a:solidFill>
                  <a:schemeClr val="tx1"/>
                </a:solidFill>
              </a:rPr>
              <a:t/>
            </a:r>
            <a:br>
              <a:rPr lang="en-US" altLang="zh-CN" dirty="0" smtClean="0">
                <a:solidFill>
                  <a:schemeClr val="tx1"/>
                </a:solidFill>
              </a:rPr>
            </a:br>
            <a:r>
              <a:rPr lang="en-US" altLang="zh-CN" sz="2400" dirty="0" smtClean="0">
                <a:solidFill>
                  <a:schemeClr val="tx1"/>
                </a:solidFill>
                <a:latin typeface="FrutigerNext LT Regular" pitchFamily="34" charset="0"/>
                <a:ea typeface="SimSun" pitchFamily="2" charset="-122"/>
                <a:cs typeface="Arial" pitchFamily="34" charset="0"/>
              </a:rPr>
              <a:t>Huawei, Qualcomm, Ericsson, CMCC, Verizon, </a:t>
            </a:r>
            <a:r>
              <a:rPr lang="en-US" altLang="zh-CN" sz="2400" dirty="0" err="1" smtClean="0">
                <a:solidFill>
                  <a:schemeClr val="tx1"/>
                </a:solidFill>
                <a:latin typeface="FrutigerNext LT Regular" pitchFamily="34" charset="0"/>
                <a:ea typeface="SimSun" pitchFamily="2" charset="-122"/>
                <a:cs typeface="Arial" pitchFamily="34" charset="0"/>
              </a:rPr>
              <a:t>DoCoMo</a:t>
            </a:r>
            <a:r>
              <a:rPr lang="en-US" altLang="zh-CN" sz="2400" dirty="0" smtClean="0">
                <a:solidFill>
                  <a:schemeClr val="tx1"/>
                </a:solidFill>
                <a:latin typeface="FrutigerNext LT Regular" pitchFamily="34" charset="0"/>
                <a:ea typeface="SimSun" pitchFamily="2" charset="-122"/>
                <a:cs typeface="Arial" pitchFamily="34" charset="0"/>
              </a:rPr>
              <a:t>, T-Mobile USA, </a:t>
            </a:r>
            <a:r>
              <a:rPr lang="en-US" altLang="zh-CN" sz="2400" dirty="0" err="1" smtClean="0">
                <a:solidFill>
                  <a:schemeClr val="tx1"/>
                </a:solidFill>
                <a:latin typeface="FrutigerNext LT Regular" pitchFamily="34" charset="0"/>
                <a:ea typeface="SimSun" pitchFamily="2" charset="-122"/>
                <a:cs typeface="Arial" pitchFamily="34" charset="0"/>
              </a:rPr>
              <a:t>TeliaSonera</a:t>
            </a:r>
            <a:r>
              <a:rPr lang="en-US" altLang="zh-CN" sz="2400" dirty="0" smtClean="0">
                <a:solidFill>
                  <a:schemeClr val="tx1"/>
                </a:solidFill>
                <a:latin typeface="FrutigerNext LT Regular" pitchFamily="34" charset="0"/>
                <a:ea typeface="SimSun" pitchFamily="2" charset="-122"/>
                <a:cs typeface="Arial" pitchFamily="34" charset="0"/>
              </a:rPr>
              <a:t>, Deutsche Telekom, China </a:t>
            </a:r>
            <a:r>
              <a:rPr lang="en-US" altLang="zh-CN" sz="2400" dirty="0" smtClean="0">
                <a:solidFill>
                  <a:schemeClr val="tx1"/>
                </a:solidFill>
                <a:latin typeface="FrutigerNext LT Regular" pitchFamily="34" charset="0"/>
                <a:ea typeface="SimSun" pitchFamily="2" charset="-122"/>
                <a:cs typeface="Arial" pitchFamily="34" charset="0"/>
              </a:rPr>
              <a:t>Unicom, CHTTL, </a:t>
            </a:r>
            <a:r>
              <a:rPr lang="en-US" altLang="zh-CN" sz="2400" dirty="0" smtClean="0">
                <a:solidFill>
                  <a:schemeClr val="tx1"/>
                </a:solidFill>
                <a:latin typeface="FrutigerNext LT Regular" pitchFamily="34" charset="0"/>
                <a:ea typeface="SimSun" pitchFamily="2" charset="-122"/>
                <a:cs typeface="Arial" pitchFamily="34" charset="0"/>
              </a:rPr>
              <a:t>Nokia</a:t>
            </a:r>
            <a:r>
              <a:rPr lang="en-US" altLang="zh-CN" sz="2400" dirty="0" smtClean="0">
                <a:solidFill>
                  <a:schemeClr val="tx1"/>
                </a:solidFill>
                <a:latin typeface="FrutigerNext LT Regular" pitchFamily="34" charset="0"/>
                <a:ea typeface="SimSun" pitchFamily="2" charset="-122"/>
                <a:cs typeface="Arial" pitchFamily="34" charset="0"/>
              </a:rPr>
              <a:t>, NSN, Alcatel-Lucent, Alcatel-Lucent Shanghai Bell, CATR, CATT, </a:t>
            </a:r>
            <a:r>
              <a:rPr lang="en-US" altLang="zh-CN" sz="2400" dirty="0" err="1" smtClean="0">
                <a:solidFill>
                  <a:schemeClr val="tx1"/>
                </a:solidFill>
                <a:latin typeface="FrutigerNext LT Regular" pitchFamily="34" charset="0"/>
                <a:ea typeface="SimSun" pitchFamily="2" charset="-122"/>
                <a:cs typeface="Arial" pitchFamily="34" charset="0"/>
              </a:rPr>
              <a:t>HiSilicon</a:t>
            </a:r>
            <a:r>
              <a:rPr lang="en-US" altLang="zh-CN" sz="2400" dirty="0" smtClean="0">
                <a:solidFill>
                  <a:schemeClr val="tx1"/>
                </a:solidFill>
                <a:latin typeface="FrutigerNext LT Regular" pitchFamily="34" charset="0"/>
                <a:ea typeface="SimSun" pitchFamily="2" charset="-122"/>
                <a:cs typeface="Arial" pitchFamily="34" charset="0"/>
              </a:rPr>
              <a:t>, IAESI, LG Electronics, ZTE, </a:t>
            </a:r>
            <a:r>
              <a:rPr lang="en-US" altLang="zh-CN" sz="2400" dirty="0" err="1" smtClean="0">
                <a:solidFill>
                  <a:schemeClr val="tx1"/>
                </a:solidFill>
                <a:latin typeface="FrutigerNext LT Regular" pitchFamily="34" charset="0"/>
                <a:ea typeface="SimSun" pitchFamily="2" charset="-122"/>
                <a:cs typeface="Arial" pitchFamily="34" charset="0"/>
              </a:rPr>
              <a:t>Coolpad</a:t>
            </a:r>
            <a:r>
              <a:rPr lang="en-US" altLang="zh-CN" sz="2400" dirty="0" smtClean="0">
                <a:solidFill>
                  <a:schemeClr val="tx1"/>
                </a:solidFill>
                <a:latin typeface="FrutigerNext LT Regular" pitchFamily="34" charset="0"/>
                <a:ea typeface="SimSun" pitchFamily="2" charset="-122"/>
                <a:cs typeface="Arial" pitchFamily="34" charset="0"/>
              </a:rPr>
              <a:t>, Hitachi, Panasonic, </a:t>
            </a:r>
            <a:r>
              <a:rPr lang="en-US" altLang="zh-CN" sz="2400" dirty="0" err="1" smtClean="0">
                <a:solidFill>
                  <a:schemeClr val="tx1"/>
                </a:solidFill>
                <a:latin typeface="FrutigerNext LT Regular" pitchFamily="34" charset="0"/>
                <a:ea typeface="SimSun" pitchFamily="2" charset="-122"/>
                <a:cs typeface="Arial" pitchFamily="34" charset="0"/>
              </a:rPr>
              <a:t>Potevio</a:t>
            </a:r>
            <a:r>
              <a:rPr lang="en-US" altLang="zh-CN" sz="2400" smtClean="0">
                <a:solidFill>
                  <a:schemeClr val="tx1"/>
                </a:solidFill>
              </a:rPr>
              <a:t>, </a:t>
            </a:r>
            <a:br>
              <a:rPr lang="en-US" altLang="zh-CN" sz="2400" smtClean="0">
                <a:solidFill>
                  <a:schemeClr val="tx1"/>
                </a:solidFill>
              </a:rPr>
            </a:br>
            <a:r>
              <a:rPr lang="en-US" altLang="zh-CN" sz="2400" smtClean="0">
                <a:solidFill>
                  <a:schemeClr val="tx1"/>
                </a:solidFill>
              </a:rPr>
              <a:t>New </a:t>
            </a:r>
            <a:r>
              <a:rPr lang="en-US" altLang="zh-CN" sz="2400" dirty="0" err="1" smtClean="0">
                <a:solidFill>
                  <a:schemeClr val="tx1"/>
                </a:solidFill>
              </a:rPr>
              <a:t>postcom</a:t>
            </a:r>
            <a:r>
              <a:rPr lang="en-US" altLang="zh-CN" sz="2400" dirty="0" smtClean="0">
                <a:solidFill>
                  <a:schemeClr val="tx1"/>
                </a:solidFill>
              </a:rPr>
              <a:t>, TD-Tech</a:t>
            </a:r>
            <a:r>
              <a:rPr lang="zh-CN" altLang="zh-CN" sz="2400" i="1" dirty="0" smtClean="0">
                <a:solidFill>
                  <a:schemeClr val="tx1"/>
                </a:solidFill>
                <a:ea typeface="隶书" pitchFamily="49" charset="-122"/>
              </a:rPr>
              <a:t/>
            </a:r>
            <a:br>
              <a:rPr lang="zh-CN" altLang="zh-CN" sz="2400" i="1" dirty="0" smtClean="0">
                <a:solidFill>
                  <a:schemeClr val="tx1"/>
                </a:solidFill>
                <a:ea typeface="隶书" pitchFamily="49" charset="-122"/>
              </a:rPr>
            </a:br>
            <a:endParaRPr lang="zh-CN" altLang="zh-CN" dirty="0">
              <a:solidFill>
                <a:schemeClr val="tx1"/>
              </a:solidFill>
            </a:endParaRPr>
          </a:p>
        </p:txBody>
      </p:sp>
      <p:sp>
        <p:nvSpPr>
          <p:cNvPr id="3" name="矩形 30"/>
          <p:cNvSpPr txBox="1">
            <a:spLocks noChangeArrowheads="1"/>
          </p:cNvSpPr>
          <p:nvPr/>
        </p:nvSpPr>
        <p:spPr>
          <a:xfrm>
            <a:off x="482600" y="4470400"/>
            <a:ext cx="11264900" cy="1609375"/>
          </a:xfrm>
          <a:prstGeom prst="rect">
            <a:avLst/>
          </a:prstGeom>
        </p:spPr>
        <p:txBody>
          <a:bodyPr/>
          <a:lstStyle/>
          <a:p>
            <a:pPr marL="0" marR="0" lvl="0" indent="0" algn="ctr" defTabSz="914400" rtl="0" eaLnBrk="1" fontAlgn="base" latinLnBrk="0" hangingPunct="1">
              <a:lnSpc>
                <a:spcPct val="140000"/>
              </a:lnSpc>
              <a:spcBef>
                <a:spcPts val="4200"/>
              </a:spcBef>
              <a:spcAft>
                <a:spcPct val="0"/>
              </a:spcAft>
              <a:buClrTx/>
              <a:buSzTx/>
              <a:buFontTx/>
              <a:buNone/>
              <a:tabLst/>
              <a:defRPr/>
            </a:pPr>
            <a:endParaRPr kumimoji="0" lang="zh-CN" altLang="zh-CN" sz="1050" b="1"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1153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tabLst>
                <a:tab pos="2328863" algn="l"/>
              </a:tabLst>
            </a:pPr>
            <a:r>
              <a:rPr lang="en-GB" altLang="zh-CN" b="1" dirty="0" smtClean="0"/>
              <a:t>3GPP TSG RAN Meeting #63							</a:t>
            </a:r>
            <a:r>
              <a:rPr lang="en-GB" altLang="zh-CN" b="1" i="1" dirty="0" smtClean="0"/>
              <a:t>	     	        </a:t>
            </a:r>
            <a:r>
              <a:rPr lang="en-GB" altLang="zh-CN" b="1" dirty="0" smtClean="0"/>
              <a:t>RP-</a:t>
            </a:r>
            <a:r>
              <a:rPr lang="en-US" altLang="zh-CN" b="1" dirty="0" smtClean="0"/>
              <a:t>140469</a:t>
            </a:r>
            <a:endParaRPr lang="zh-CN" altLang="zh-CN" b="1" dirty="0" smtClean="0"/>
          </a:p>
          <a:p>
            <a:r>
              <a:rPr lang="en-GB" altLang="zh-CN" b="1" dirty="0" smtClean="0"/>
              <a:t>Fukuoka, Japan, 3 - 6 March 2014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14.1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42452" y="1685095"/>
            <a:ext cx="11400298" cy="3108543"/>
          </a:xfrm>
          <a:prstGeom prst="rect">
            <a:avLst/>
          </a:prstGeom>
          <a:solidFill>
            <a:schemeClr val="bg1"/>
          </a:solidFill>
        </p:spPr>
        <p:txBody>
          <a:bodyPr wrap="square">
            <a:spAutoFit/>
          </a:bodyPr>
          <a:lstStyle/>
          <a:p>
            <a:pPr marL="342900" indent="-342900" eaLnBrk="0" hangingPunct="0">
              <a:lnSpc>
                <a:spcPct val="140000"/>
              </a:lnSpc>
              <a:buClr>
                <a:srgbClr val="777777"/>
              </a:buClr>
              <a:buSzPct val="60000"/>
              <a:buFont typeface="Wingdings" pitchFamily="2" charset="2"/>
              <a:buChar char="l"/>
            </a:pPr>
            <a:r>
              <a:rPr lang="en-US" altLang="zh-CN" sz="2000" b="1" dirty="0" smtClean="0">
                <a:latin typeface="FrutigerNext LT Regular" pitchFamily="34" charset="0"/>
                <a:ea typeface="黑体" pitchFamily="49" charset="-122"/>
              </a:rPr>
              <a:t>Approve the RAN Plenary SI at RAN #63, with a revised work plan of 6 months with two phases:</a:t>
            </a:r>
          </a:p>
          <a:p>
            <a:pPr marL="742950" lvl="1" indent="-285750" eaLnBrk="0" hangingPunct="0">
              <a:lnSpc>
                <a:spcPct val="140000"/>
              </a:lnSpc>
              <a:spcBef>
                <a:spcPts val="0"/>
              </a:spcBef>
              <a:buClr>
                <a:srgbClr val="777777"/>
              </a:buClr>
              <a:buSzPct val="50000"/>
              <a:buFont typeface="Wingdings" pitchFamily="2" charset="2"/>
              <a:buChar char="p"/>
            </a:pPr>
            <a:r>
              <a:rPr lang="en-US" altLang="zh-CN" sz="2000" dirty="0" smtClean="0">
                <a:latin typeface="+mn-lt"/>
                <a:ea typeface="+mn-ea"/>
              </a:rPr>
              <a:t>At RAN#64: focus on the spectrum and regulatory aspects</a:t>
            </a:r>
          </a:p>
          <a:p>
            <a:pPr marL="742950" lvl="1" indent="-285750" eaLnBrk="0" hangingPunct="0">
              <a:lnSpc>
                <a:spcPct val="140000"/>
              </a:lnSpc>
              <a:spcBef>
                <a:spcPts val="0"/>
              </a:spcBef>
              <a:buClr>
                <a:srgbClr val="777777"/>
              </a:buClr>
              <a:buSzPct val="50000"/>
              <a:buFont typeface="Wingdings" pitchFamily="2" charset="2"/>
              <a:buChar char="p"/>
            </a:pPr>
            <a:r>
              <a:rPr lang="en-US" altLang="zh-CN" sz="2000" dirty="0" smtClean="0">
                <a:latin typeface="+mn-lt"/>
                <a:ea typeface="+mn-ea"/>
              </a:rPr>
              <a:t>After RAN#64: start the discussion on use cases and requirements</a:t>
            </a:r>
          </a:p>
          <a:p>
            <a:pPr marL="342900" lvl="0" indent="-342900" eaLnBrk="0" hangingPunct="0">
              <a:lnSpc>
                <a:spcPct val="140000"/>
              </a:lnSpc>
              <a:buClr>
                <a:srgbClr val="777777"/>
              </a:buClr>
              <a:buSzPct val="60000"/>
              <a:buFont typeface="Wingdings" pitchFamily="2" charset="2"/>
              <a:buChar char="l"/>
            </a:pPr>
            <a:r>
              <a:rPr lang="en-US" altLang="zh-CN" sz="2000" b="1" dirty="0" smtClean="0">
                <a:latin typeface="FrutigerNext LT Regular" pitchFamily="34" charset="0"/>
                <a:ea typeface="黑体" pitchFamily="49" charset="-122"/>
              </a:rPr>
              <a:t>No approval of any new WG-level SI/WI on this topic in RAN #64</a:t>
            </a:r>
          </a:p>
          <a:p>
            <a:pPr marL="342900" indent="-342900" eaLnBrk="0" hangingPunct="0">
              <a:lnSpc>
                <a:spcPct val="140000"/>
              </a:lnSpc>
              <a:buClr>
                <a:srgbClr val="777777"/>
              </a:buClr>
              <a:buSzPct val="60000"/>
              <a:buFont typeface="Wingdings" pitchFamily="2" charset="2"/>
              <a:buChar char="l"/>
            </a:pPr>
            <a:endParaRPr lang="en-US" altLang="zh-CN" sz="2000" b="1" dirty="0" smtClean="0">
              <a:latin typeface="FrutigerNext LT Regular" pitchFamily="34" charset="0"/>
              <a:ea typeface="黑体" pitchFamily="49" charset="-122"/>
            </a:endParaRPr>
          </a:p>
          <a:p>
            <a:pPr marL="742950" lvl="1" indent="-285750" eaLnBrk="0" hangingPunct="0">
              <a:lnSpc>
                <a:spcPct val="140000"/>
              </a:lnSpc>
              <a:spcBef>
                <a:spcPts val="0"/>
              </a:spcBef>
              <a:buClr>
                <a:srgbClr val="777777"/>
              </a:buClr>
              <a:buSzPct val="50000"/>
              <a:buFont typeface="Wingdings" pitchFamily="2" charset="2"/>
              <a:buChar char="p"/>
            </a:pPr>
            <a:endParaRPr lang="en-US" altLang="zh-CN" sz="2000" dirty="0" smtClean="0">
              <a:latin typeface="+mn-lt"/>
              <a:ea typeface="+mn-ea"/>
            </a:endParaRPr>
          </a:p>
        </p:txBody>
      </p:sp>
      <p:sp>
        <p:nvSpPr>
          <p:cNvPr id="19" name="标题 2"/>
          <p:cNvSpPr>
            <a:spLocks noGrp="1"/>
          </p:cNvSpPr>
          <p:nvPr>
            <p:ph type="title"/>
          </p:nvPr>
        </p:nvSpPr>
        <p:spPr>
          <a:xfrm>
            <a:off x="876300" y="339551"/>
            <a:ext cx="10922000" cy="871537"/>
          </a:xfrm>
        </p:spPr>
        <p:txBody>
          <a:bodyPr/>
          <a:lstStyle/>
          <a:p>
            <a:r>
              <a:rPr lang="en-US" altLang="zh-CN" dirty="0" smtClean="0"/>
              <a:t>Way forward on Licensed-Assisted Access using LTE</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32936</TotalTime>
  <Words>75</Words>
  <Application>Microsoft Office PowerPoint</Application>
  <PresentationFormat>自定义</PresentationFormat>
  <Paragraphs>13</Paragraphs>
  <Slides>2</Slides>
  <Notes>2</Notes>
  <HiddenSlides>0</HiddenSlides>
  <MMClips>0</MMClips>
  <ScaleCrop>false</ScaleCrop>
  <HeadingPairs>
    <vt:vector size="4" baseType="variant">
      <vt:variant>
        <vt:lpstr>主题</vt:lpstr>
      </vt:variant>
      <vt:variant>
        <vt:i4>13</vt:i4>
      </vt:variant>
      <vt:variant>
        <vt:lpstr>幻灯片标题</vt:lpstr>
      </vt:variant>
      <vt:variant>
        <vt:i4>2</vt:i4>
      </vt:variant>
    </vt:vector>
  </HeadingPairs>
  <TitlesOfParts>
    <vt:vector size="15"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11_主题1</vt:lpstr>
      <vt:lpstr>Way Forward on  Licensed-Assisted Access using LTE  Huawei, Qualcomm, Ericsson, CMCC, Verizon, DoCoMo, T-Mobile USA, TeliaSonera, Deutsche Telekom, China Unicom, CHTTL, Nokia, NSN, Alcatel-Lucent, Alcatel-Lucent Shanghai Bell, CATR, CATT, HiSilicon, IAESI, LG Electronics, ZTE, Coolpad, Hitachi, Panasonic, Potevio,  New postcom, TD-Tech </vt:lpstr>
      <vt:lpstr>Way forward on Licensed-Assisted Access using LTE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w00138890</cp:lastModifiedBy>
  <cp:revision>2809</cp:revision>
  <dcterms:created xsi:type="dcterms:W3CDTF">2010-09-30T06:00:50Z</dcterms:created>
  <dcterms:modified xsi:type="dcterms:W3CDTF">2014-03-05T01:12:11Z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(10)cWjpsCKWTsPaPc2KY3olHRVgjRo7bRQDudXSgeY5Y2AC1HADAyKgqQxRax2o9mWwY93RFoMF_x000d_ 1n6CGpGwovQEbACD5/su5RrYTwhqBZMjmfvqfU41K5f38Fp0kf07EhrOWnm/XqCPTi3ullYO_x000d_ GXmvl2v12VEppWj/9+UY9NM8bzFAuRGGZ+ZASk8reF/j9UIGpQYLL2PwWtl6/IZt7WK9R/3r_x000d_ Q5yAapFoeqr3eS9/5T</vt:lpwstr>
  </property>
  <property fmtid="{D5CDD505-2E9C-101B-9397-08002B2CF9AE}" pid="3" name="_ms_pID_7253431">
    <vt:lpwstr>g/8mSWIaBtovUCXgi6gzljc4uyIZ4yP5cD26CuB3cXkMJhgN1LJq6P_x000d_ EYuwBbBzdHlMIKZ9lbAX0WbYv5p3JFoXxa4mitUrAtpT3yw/N9E3W+vqcA9r3OtTDRKb7059_x000d_ ZSq+E+YFxOQeoqcwHULseRP6BxWZd8PTzQ+PpRezvv1JAqiRzbUHNeELpLilrF8eVJ/Jzldk_x000d_ 4Ab7Ngw3Ibpzoy546ep4kjKj4qnjAEwxWM+z</vt:lpwstr>
  </property>
  <property fmtid="{D5CDD505-2E9C-101B-9397-08002B2CF9AE}" pid="4" name="_ms_pID_7253432">
    <vt:lpwstr>jlg0d8/piuU3t3uB7/OvWeZCRpVCkZSDJaXB_x000d_ FwobJNgC7B4qXltTDTiu7LJ5k4BHnLtFbD+7Je9uZGTeZGDEDxU2cTsupKZtHJC4ehHutlyh_x000d_ z2br9M4zKH0cD7nzSWWKkW7Wjz3raZWbsch8axczCZCaUyr8Yf3CPlER3A5VLvZZkTXsm5YZ_x000d_ v3GITGpDIixODlcfTWTV6NZzcJSVqzVSPB3qlk3WoKWyQtZX7rrMx9</vt:lpwstr>
  </property>
  <property fmtid="{D5CDD505-2E9C-101B-9397-08002B2CF9AE}" pid="5" name="_ms_pID_7253433">
    <vt:lpwstr>1HMJfkYsE8uyp2b5rL_x000d_ omViWR+Ey7gt6j18vZclhHsHOq0MUETwJzm4hCltUO3hB8JMfuqAKxTRGPghPixSUE6zAd9g_x000d_ x3ndlX4yYb9CwwU3b7+EiU39HgwcsA6aakwf4JAnJQXkANQjRsMnQlWNVWeUFWlAumNaB4Z6_x000d_ RCAMm3npInrm9Y7KZbRaybyk2HerutDJMpBja0RkXAnRF1188HxxRoXRFSxZJX4QfypzWDn/</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1/jJ8kAZM42VN/e+Vb6jGmMB97eFk51hAsTwq9g5T0AHPYA2YNWc+JGlDKi1pz4+coWiid66_x000d_ PfWr9E3XlyaZM4U62QIEo9Kq27d1p/uLmJdgVfR990kUmkE0gDO8fZWcrOTdbNc9iGcK9kpt_x000d_ h21rM0UMv7mScKF+Irt4homGvE++50DBunG5IRy212pSwo7JoXwl0orI+og7wcYx4PZUSKVj_x000d_ 7M2n7q3n7X6mIX/F</vt:lpwstr>
  </property>
  <property fmtid="{D5CDD505-2E9C-101B-9397-08002B2CF9AE}" pid="11" name="_ms_pID_7253434_00">
    <vt:lpwstr>_ms_pID_7253434</vt:lpwstr>
  </property>
  <property fmtid="{D5CDD505-2E9C-101B-9397-08002B2CF9AE}" pid="12" name="_ms_pID_7253435">
    <vt:lpwstr>jnE/qNCtm+gAJB9h+uVcgctTvI5dA7NOU/2nCnNOZMPet8gKxj+7wyyh_x000d_ LMRKbhd8f98/GmLXI4LBdICa4F6pMyaTer/JLpY4LkTimXwZYTusrJN2abubGQY02fI4xSay_x000d_ XvSoAVBW5Oky9KG4lGjz+6uwCyx9/d2XhhDLbN6qfZkLcffCxVRVXQ9GKloLLzC6ROAhcLgl_x000d_ Unb8Wk7CO0jiUx7sutLg2Svb/ow2zwA0Ws</vt:lpwstr>
  </property>
  <property fmtid="{D5CDD505-2E9C-101B-9397-08002B2CF9AE}" pid="13" name="_ms_pID_7253435_00">
    <vt:lpwstr>_ms_pID_7253435</vt:lpwstr>
  </property>
  <property fmtid="{D5CDD505-2E9C-101B-9397-08002B2CF9AE}" pid="14" name="_ms_pID_7253436">
    <vt:lpwstr>xspf0tb4yHYjyz9/ruvoIW6O+f4R9y7GrsJPhT_x000d_ sT3/pnht6Ujs6RsBltlj+nAU/sElXsdthcAuWhw1kOTwGJZGoOBgdRoav2VAbs2IrR3D9wkD_x000d_ oUYCxFRo/g5TENpB4bD7pE/C5hY2LWhgU1nfM/+VxVotymhZBMjlWlkSlC1TzifRBCkqk19z_x000d_ Cn1nRKvbzEZaBV/7fziwc5JM9TZq1Bh79d6dDkam+pMxeppPDkx2</vt:lpwstr>
  </property>
  <property fmtid="{D5CDD505-2E9C-101B-9397-08002B2CF9AE}" pid="15" name="_ms_pID_7253436_00">
    <vt:lpwstr>_ms_pID_7253436</vt:lpwstr>
  </property>
  <property fmtid="{D5CDD505-2E9C-101B-9397-08002B2CF9AE}" pid="16" name="_ms_pID_7253437">
    <vt:lpwstr>KtG6AtiNgEcrqpiJ36ux_x000d_ DGqnyQrXxiCoI50XzxnMJZ5orh+kKaYQe2z4u5u1suMQc+JDDYM64rxCoK0NDsOmQjFt87pb_x000d_ 0p4bfMh4i1ziFd93cuD7EXfvPWFa49Pkxx0PdtMs6irpaYG5nbUuO38f4yy3dDOO5+MfvOpf_x000d_ KoDrZvekB5CMcQR2qHNJ/Q8JVqrj20BR5IHijgzG2SG885vCLHg52QFMfcT+4romEd7naB</vt:lpwstr>
  </property>
  <property fmtid="{D5CDD505-2E9C-101B-9397-08002B2CF9AE}" pid="17" name="_ms_pID_7253437_00">
    <vt:lpwstr>_ms_pID_7253437</vt:lpwstr>
  </property>
  <property fmtid="{D5CDD505-2E9C-101B-9397-08002B2CF9AE}" pid="18" name="_ms_pID_7253438">
    <vt:lpwstr>ZY_x000d_ I4EQqeuKGGu0mF7Q3cZoP9u0a8rQSb1TGjwbQYcgXwW9cwktu0HRvcMguBNudacZp3Ap6VFK_x000d_ 5F/73621W7oyIs/CTTL4rcnew7zQI1d08/n4wobCFvuh7CtvKRrcPmewNC6xEDV+faT+bXjd_x000d_ i1S9n6y4d61KN6f3OVO/UNyWP46FHNGqTxogmww12NbIdTHzPLcENr7HwhtT685x+fHuL9n6_x000d_ YjEOoGGb5IQx7i</vt:lpwstr>
  </property>
  <property fmtid="{D5CDD505-2E9C-101B-9397-08002B2CF9AE}" pid="19" name="_ms_pID_7253438_00">
    <vt:lpwstr>_ms_pID_7253438</vt:lpwstr>
  </property>
  <property fmtid="{D5CDD505-2E9C-101B-9397-08002B2CF9AE}" pid="20" name="_ms_pID_7253439">
    <vt:lpwstr>ERlZZkVNAmddBy7+5rPLjZbOdds72t9tfizBGjDz4ulCD/Y1jOaNgdHipo_x000d_ kVQu7e+5nvOa4AymtSOxVBqGrNY6kvzqZ3YQCq0mVo9MnlKShN1cX2A2eSCouWMRYCK5sdnI_x000d_ yGt4pQVH70xQay8I4G3RTLsEwoo72ZoEt8e/Yokxpn3J1Xee0gTPvVOl9+GMR42bJt0WPeIX_x000d_ vSNZd5dBMcmx01I9F/ylZg==</vt:lpwstr>
  </property>
  <property fmtid="{D5CDD505-2E9C-101B-9397-08002B2CF9AE}" pid="21" name="_ms_pID_7253439_00">
    <vt:lpwstr>_ms_pID_7253439</vt:lpwstr>
  </property>
  <property fmtid="{D5CDD505-2E9C-101B-9397-08002B2CF9AE}" pid="22" name="_ms_pID_72534310">
    <vt:lpwstr>oSBvmUiUY4ApfTC2dJPcLzSw/Th4w+16</vt:lpwstr>
  </property>
  <property fmtid="{D5CDD505-2E9C-101B-9397-08002B2CF9AE}" pid="23" name="_new_ms_pID_72543">
    <vt:lpwstr>(4)+ppWj+8S0VsCsB63k9zuEHnshvJADtqSuOy0G2jyII2eLeXYJDtlX7xZ93hGX6OVDCjXGV2T_x000d_
rNcuYrf7JeJAs1556jkKLimKx2FBja7yoxILNv/k5Vu5m73TRjox20lF0GVgiGuciv3dCMFM_x000d_
As8vEWn2Yq39gBDeOAt6G+NfEGeDHeX1wsa9rx/FVi1GPgdqEu71iRp96oKBtaXQwYH+cpEc_x000d_
S/JtjW7zA9LIpT/GrE</vt:lpwstr>
  </property>
  <property fmtid="{D5CDD505-2E9C-101B-9397-08002B2CF9AE}" pid="24" name="_new_ms_pID_725431">
    <vt:lpwstr>RzZyCpt1rypxIkYFWEZ6YFMrSo+GG686EQMo3xXmhwQkQIpjF5p6bO_x000d_
3ME3iKszQK8tPUc+Dax+79/8q53m7wmbJ4goHfNRp87k2sudUqsOhoGuyzx473yzluhjyEGR_x000d_
+F/24dfd6/c9m9UK+mlM/kVGHwVTyd6I/eO8hqdnwSbp3Y3ZxORZXLOS8uSKje8nJe6PdhmB_x000d_
OXbtbZpfeQDUzDfxSPIrOpdv8HgELvb2xbTX</vt:lpwstr>
  </property>
  <property fmtid="{D5CDD505-2E9C-101B-9397-08002B2CF9AE}" pid="25" name="_new_ms_pID_725432">
    <vt:lpwstr>2isQGCbLLYmhk4nHnxClSzQOAqbjTFr0+xj7_x000d_
6x4p6orbl2tJ0hJ2gXFurHu3WVNrvYaYq6W7bIxeDozdiq28XG6XSZZRWubqtx+/WkIRsI4+_x000d_
FK2jP1exCtdeuVwYb3z3k9SjI+1fc/1cyVs0lBF0KADFleDEFNvSVzY9Xt71gcT66YVonywl_x000d_
V4ZsW3ZMyKykCJKZCNtwA4ugTvnJprZTth2H65vlUZ28tVlWJNFzNR</vt:lpwstr>
  </property>
  <property fmtid="{D5CDD505-2E9C-101B-9397-08002B2CF9AE}" pid="26" name="_NewReviewCycle">
    <vt:lpwstr/>
  </property>
  <property fmtid="{D5CDD505-2E9C-101B-9397-08002B2CF9AE}" pid="27" name="_new_ms_pID_725433">
    <vt:lpwstr>/Z</vt:lpwstr>
  </property>
  <property fmtid="{D5CDD505-2E9C-101B-9397-08002B2CF9AE}" pid="28" name="sflag">
    <vt:lpwstr>1393897398</vt:lpwstr>
  </property>
</Properties>
</file>