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7"/>
  </p:notesMasterIdLst>
  <p:handoutMasterIdLst>
    <p:handoutMasterId r:id="rId8"/>
  </p:handoutMasterIdLst>
  <p:sldIdLst>
    <p:sldId id="615" r:id="rId2"/>
    <p:sldId id="603" r:id="rId3"/>
    <p:sldId id="623" r:id="rId4"/>
    <p:sldId id="618" r:id="rId5"/>
    <p:sldId id="624" r:id="rId6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clrMru>
    <a:srgbClr val="254061"/>
    <a:srgbClr val="008D95"/>
    <a:srgbClr val="005392"/>
    <a:srgbClr val="7F7F7F"/>
    <a:srgbClr val="BC141A"/>
    <a:srgbClr val="8F297D"/>
    <a:srgbClr val="8F297C"/>
    <a:srgbClr val="003B66"/>
    <a:srgbClr val="FDF055"/>
    <a:srgbClr val="E46D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8" autoAdjust="0"/>
    <p:restoredTop sz="98765" autoAdjust="0"/>
  </p:normalViewPr>
  <p:slideViewPr>
    <p:cSldViewPr snapToGrid="0" snapToObjects="1">
      <p:cViewPr varScale="1">
        <p:scale>
          <a:sx n="68" d="100"/>
          <a:sy n="68" d="100"/>
        </p:scale>
        <p:origin x="-58" y="-91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0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3/3/2014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5385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Vuforia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and Wireless Reach are trademarks of Qualcomm Incorporated. Atheros and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Skifta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are trademarks of Qualcomm Atheros, Inc.,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Hy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-Fi is a trademark of Qualcomm Atheros, Inc.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Alljoyn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is a trademark of Qualcomm Innovation Center, Inc., registered in the United States and other countries. Other products and brand names may be trademarks or registered trademarks of their respective owners.</a:t>
              </a:r>
              <a:r>
                <a:rPr lang="en-US" sz="1000" kern="1200" baseline="0" dirty="0" smtClean="0">
                  <a:solidFill>
                    <a:schemeClr val="bg1"/>
                  </a:solidFill>
                  <a:effectLst/>
                  <a:latin typeface="+mn-lt"/>
                  <a:ea typeface="+mn-ea"/>
                  <a:cs typeface="Arial" pitchFamily="34" charset="0"/>
                </a:rPr>
                <a:t> </a:t>
              </a:r>
              <a:endParaRPr lang="en-US" sz="1000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 smtClean="0">
                    <a:solidFill>
                      <a:schemeClr val="bg1"/>
                    </a:solidFill>
                    <a:latin typeface="Qualcomm Office Regular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/>
              <p:cNvSpPr>
                <a:spLocks noChangeAspect="1"/>
              </p:cNvSpPr>
              <p:nvPr userDrawn="1"/>
            </p:nvSpPr>
            <p:spPr bwMode="auto">
              <a:xfrm>
                <a:off x="24296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07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7585799" y="393195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7388390" y="4782931"/>
            <a:ext cx="253173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7262362" y="4664710"/>
            <a:ext cx="155027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6751554" y="4785162"/>
            <a:ext cx="534229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6830740" y="4545373"/>
            <a:ext cx="445005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7074992" y="4390346"/>
            <a:ext cx="226406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6856393" y="4746127"/>
            <a:ext cx="413777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7359393" y="3995530"/>
            <a:ext cx="253173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7404005" y="4531989"/>
            <a:ext cx="266557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7235595" y="4806353"/>
            <a:ext cx="79187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7346009" y="4811929"/>
            <a:ext cx="90340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6991344" y="4282162"/>
            <a:ext cx="104838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6648947" y="5227936"/>
            <a:ext cx="10706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7401774" y="5009338"/>
            <a:ext cx="105954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7660524" y="4456149"/>
            <a:ext cx="104838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6753785" y="4500761"/>
            <a:ext cx="69149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7185406" y="4943534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6774975" y="478850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7641564" y="4966956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6706942" y="4200745"/>
            <a:ext cx="49073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7291360" y="4293315"/>
            <a:ext cx="50189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6587605" y="4676978"/>
            <a:ext cx="73610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7918158" y="4966956"/>
            <a:ext cx="50189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7833396" y="4676978"/>
            <a:ext cx="45728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7993999" y="4864349"/>
            <a:ext cx="71379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7202136" y="5225706"/>
            <a:ext cx="52419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7784322" y="4111521"/>
            <a:ext cx="70264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7243401" y="4463956"/>
            <a:ext cx="71379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7412927" y="4756164"/>
            <a:ext cx="56880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11154860" y="2024238"/>
            <a:ext cx="405764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670665" y="1951212"/>
            <a:ext cx="977264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11419979" y="1908347"/>
            <a:ext cx="310514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10899268" y="2144887"/>
            <a:ext cx="521970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676105" y="1544339"/>
            <a:ext cx="491760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980" y="2378990"/>
            <a:ext cx="1663955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59" name="Picture 5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12188825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551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38912" y="1094512"/>
            <a:ext cx="11391900" cy="40354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buFontTx/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8912" y="107950"/>
            <a:ext cx="11391900" cy="10013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15"/>
          <p:cNvSpPr txBox="1">
            <a:spLocks/>
          </p:cNvSpPr>
          <p:nvPr userDrawn="1"/>
        </p:nvSpPr>
        <p:spPr>
          <a:xfrm>
            <a:off x="8943976" y="6598695"/>
            <a:ext cx="2843212" cy="182563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A737657-ACC0-4BD2-A3F2-214A7FFC5F7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/>
              <a:t>‹#›</a:t>
            </a:fld>
            <a:endParaRPr lang="en-US" sz="800" kern="1200" dirty="0" smtClean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22610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C Research San Die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382588" y="901262"/>
            <a:ext cx="1081725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 userDrawn="1"/>
        </p:nvSpPr>
        <p:spPr>
          <a:xfrm>
            <a:off x="382588" y="6535422"/>
            <a:ext cx="742642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900" dirty="0" smtClean="0">
                <a:solidFill>
                  <a:srgbClr val="7F7F7F"/>
                </a:solidFill>
                <a:latin typeface="Calibre Semibold" pitchFamily="34" charset="0"/>
              </a:rPr>
              <a:t>RP-13xxxx</a:t>
            </a:r>
          </a:p>
        </p:txBody>
      </p:sp>
    </p:spTree>
    <p:extLst>
      <p:ext uri="{BB962C8B-B14F-4D97-AF65-F5344CB8AC3E}">
        <p14:creationId xmlns:p14="http://schemas.microsoft.com/office/powerpoint/2010/main" val="3811759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3" r:id="rId3"/>
    <p:sldLayoutId id="2147483755" r:id="rId4"/>
    <p:sldLayoutId id="2147483763" r:id="rId5"/>
    <p:sldLayoutId id="2147483770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8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5175" y="653115"/>
            <a:ext cx="7357674" cy="2211375"/>
          </a:xfrm>
        </p:spPr>
        <p:txBody>
          <a:bodyPr/>
          <a:lstStyle/>
          <a:p>
            <a:r>
              <a:rPr lang="en-US" dirty="0" smtClean="0"/>
              <a:t>Advanced Receivers Way Forward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5176" y="598753"/>
            <a:ext cx="6903720" cy="487313"/>
          </a:xfrm>
        </p:spPr>
        <p:txBody>
          <a:bodyPr/>
          <a:lstStyle/>
          <a:p>
            <a:r>
              <a:rPr lang="en-US" dirty="0" smtClean="0"/>
              <a:t>RP-140058</a:t>
            </a:r>
            <a:endParaRPr lang="en-US" dirty="0"/>
          </a:p>
        </p:txBody>
      </p:sp>
      <p:sp>
        <p:nvSpPr>
          <p:cNvPr id="7" name="Subtitle 2"/>
          <p:cNvSpPr txBox="1">
            <a:spLocks/>
          </p:cNvSpPr>
          <p:nvPr/>
        </p:nvSpPr>
        <p:spPr bwMode="gray">
          <a:xfrm>
            <a:off x="265176" y="2480086"/>
            <a:ext cx="7475027" cy="175432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ATT, Sprint, Verizon, China Unicom</a:t>
            </a:r>
            <a:r>
              <a:rPr lang="en-US" sz="2400" dirty="0"/>
              <a:t>, Telecom Italia, KDDI</a:t>
            </a:r>
            <a:r>
              <a:rPr lang="en-US" sz="2400" dirty="0" smtClean="0"/>
              <a:t>,</a:t>
            </a:r>
            <a:r>
              <a:rPr lang="en-US" sz="2400" dirty="0"/>
              <a:t> CHTTL,</a:t>
            </a:r>
            <a:r>
              <a:rPr lang="en-US" sz="2400" dirty="0" smtClean="0"/>
              <a:t> </a:t>
            </a:r>
          </a:p>
          <a:p>
            <a:endParaRPr lang="en-US" sz="2400" dirty="0"/>
          </a:p>
          <a:p>
            <a:r>
              <a:rPr lang="en-US" sz="2400" dirty="0" smtClean="0"/>
              <a:t>Qualcomm Incorporated, Huawei, HiSilicon, MediaTek, Samsung, CATR, </a:t>
            </a:r>
            <a:r>
              <a:rPr lang="en-US" sz="2400" dirty="0" err="1" smtClean="0"/>
              <a:t>Potevio</a:t>
            </a:r>
            <a:r>
              <a:rPr lang="en-US" sz="2400" dirty="0" smtClean="0"/>
              <a:t>, Panasonic</a:t>
            </a:r>
            <a:endParaRPr lang="en-US" sz="2400" dirty="0"/>
          </a:p>
        </p:txBody>
      </p:sp>
      <p:sp>
        <p:nvSpPr>
          <p:cNvPr id="8" name="Subtitle 2"/>
          <p:cNvSpPr txBox="1">
            <a:spLocks/>
          </p:cNvSpPr>
          <p:nvPr/>
        </p:nvSpPr>
        <p:spPr bwMode="gray">
          <a:xfrm>
            <a:off x="265176" y="6229117"/>
            <a:ext cx="11467478" cy="3416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3GPP RAN #63, Fukuoka, Japan, March 3-6, 2014.                                                                      Agenda: 14.1.4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51803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/>
          <p:cNvSpPr txBox="1"/>
          <p:nvPr/>
        </p:nvSpPr>
        <p:spPr>
          <a:xfrm>
            <a:off x="353393" y="1212072"/>
            <a:ext cx="108125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Extensive studies of intra-cell and inter-cell interference mitigation with advanced UE receivers have been conducted in the last 12 months in RAN1 and RAN4.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For inter-cell interference cancellation,  the study item concluded the following (TR </a:t>
            </a:r>
            <a:r>
              <a:rPr lang="en-US" sz="1600" dirty="0" smtClean="0"/>
              <a:t>36.866):</a:t>
            </a:r>
            <a:endParaRPr lang="en-US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Higher-layer signaling of parameters related to interference PDSCH could be beneficial to reduce the blind detection complexity or performance degradation.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The list of candidate parameters for higher-layer signaling have been identified.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The list of parameters that are desirable for UE blind </a:t>
            </a:r>
            <a:r>
              <a:rPr lang="en-US" sz="1600" dirty="0" smtClean="0"/>
              <a:t>detection (possibly from a reduced subset of all values) </a:t>
            </a:r>
            <a:r>
              <a:rPr lang="en-US" sz="1600" dirty="0"/>
              <a:t>have been identified.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Potential CSI enhancement should be investigated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Blind detection for some parameters was found acceptable in terms of complexity and performance in some cases </a:t>
            </a:r>
            <a:r>
              <a:rPr lang="en-US" sz="1600" dirty="0" smtClean="0"/>
              <a:t>(based </a:t>
            </a:r>
            <a:r>
              <a:rPr lang="en-US" sz="1600" dirty="0"/>
              <a:t>on SL-IC and R-ML receivers)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Blind detection of PDSCH ON/OFF if other parameters are known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Blind detection of modulation order if other parameters are known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Blind </a:t>
            </a:r>
            <a:r>
              <a:rPr lang="en-US" sz="1600" dirty="0"/>
              <a:t>detection of RI for CRS-based TM if other parameters are </a:t>
            </a:r>
            <a:r>
              <a:rPr lang="en-US" sz="1600" dirty="0" smtClean="0"/>
              <a:t>known (working assumption)</a:t>
            </a:r>
            <a:endParaRPr lang="en-US" sz="16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Blind detection of PMI rank 1 with 2Tx for CRS-based TM if other parameters are </a:t>
            </a:r>
            <a:r>
              <a:rPr lang="en-US" sz="1600" dirty="0" smtClean="0"/>
              <a:t>known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Joint detection of DM-RS port 7 and 8 and modulation order if other parameters are </a:t>
            </a:r>
            <a:r>
              <a:rPr lang="en-US" sz="1600" dirty="0" smtClean="0"/>
              <a:t>known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Joint blind detection of parameters of Modulation order, PMI and RI was confirmed by 5 out of 8 participating companies but no consensus yet in RAN4 (R4-141126 ad hoc minutes).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Exact </a:t>
            </a:r>
            <a:r>
              <a:rPr lang="en-US" sz="1600" dirty="0"/>
              <a:t>combination of parameters to be detected and subset restrictions are </a:t>
            </a:r>
            <a:r>
              <a:rPr lang="en-US" sz="1600" dirty="0" smtClean="0"/>
              <a:t>FFS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For </a:t>
            </a:r>
            <a:r>
              <a:rPr lang="en-US" sz="1600" dirty="0"/>
              <a:t>inter-stream interference cancellation, advanced SU-MIMO receiver based on IC/ML without network assistance can provide significant gains compared to Rel-11 (36.866, section 8.2.4.2).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232598" y="242633"/>
            <a:ext cx="11390542" cy="57398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200" dirty="0"/>
              <a:t>NAICS Study Item Findings</a:t>
            </a:r>
            <a:endParaRPr lang="en-US" sz="3200" dirty="0">
              <a:solidFill>
                <a:srgbClr val="2540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57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/>
          <p:cNvSpPr txBox="1"/>
          <p:nvPr/>
        </p:nvSpPr>
        <p:spPr>
          <a:xfrm>
            <a:off x="353393" y="1212072"/>
            <a:ext cx="1114108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 order to provide UE receiver enhancements to operators within Rel-12 time frame, two work items should be </a:t>
            </a:r>
            <a:r>
              <a:rPr lang="en-US" sz="2800" dirty="0" smtClean="0"/>
              <a:t>approved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u="sng" dirty="0"/>
              <a:t>RAN1-led NAICS</a:t>
            </a:r>
            <a:r>
              <a:rPr lang="en-US" sz="2800" dirty="0"/>
              <a:t> work item on SL-IC and R-ML receivers for inter-cell interference cancellation targeting low to medium SINR </a:t>
            </a:r>
            <a:r>
              <a:rPr lang="en-US" sz="2800" dirty="0" smtClean="0"/>
              <a:t>UEs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u="sng" dirty="0"/>
              <a:t>RAN4-led  SU-MIMO</a:t>
            </a:r>
            <a:r>
              <a:rPr lang="en-US" sz="2800" dirty="0"/>
              <a:t> work item on advanced receivers for inter-stream interference cancellation targeting medium to high SINR UEs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232598" y="242633"/>
            <a:ext cx="11390542" cy="57398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200" dirty="0" smtClean="0">
                <a:solidFill>
                  <a:srgbClr val="254061"/>
                </a:solidFill>
              </a:rPr>
              <a:t>Way Forward</a:t>
            </a:r>
            <a:endParaRPr lang="en-US" sz="3200" dirty="0">
              <a:solidFill>
                <a:srgbClr val="2540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07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5"/>
          <p:cNvSpPr txBox="1">
            <a:spLocks/>
          </p:cNvSpPr>
          <p:nvPr/>
        </p:nvSpPr>
        <p:spPr>
          <a:xfrm>
            <a:off x="233363" y="184106"/>
            <a:ext cx="10642656" cy="76758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000" kern="1200" dirty="0">
                <a:solidFill>
                  <a:srgbClr val="2540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3200" dirty="0" smtClean="0"/>
              <a:t>Way Forward</a:t>
            </a:r>
            <a:endParaRPr lang="en-US" sz="3200" dirty="0"/>
          </a:p>
        </p:txBody>
      </p:sp>
      <p:sp>
        <p:nvSpPr>
          <p:cNvPr id="45" name="Content Placeholder 6"/>
          <p:cNvSpPr txBox="1">
            <a:spLocks/>
          </p:cNvSpPr>
          <p:nvPr/>
        </p:nvSpPr>
        <p:spPr>
          <a:xfrm>
            <a:off x="348819" y="1203253"/>
            <a:ext cx="11494078" cy="532633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20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8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6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4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Realistic objectives should be defined such that </a:t>
            </a:r>
            <a:endParaRPr lang="en-US" sz="2400" dirty="0" smtClean="0"/>
          </a:p>
          <a:p>
            <a:pPr lvl="1"/>
            <a:r>
              <a:rPr lang="en-US" sz="2200" dirty="0" smtClean="0"/>
              <a:t>All </a:t>
            </a:r>
            <a:r>
              <a:rPr lang="en-US" sz="2200" dirty="0"/>
              <a:t>RAN1/2 tasks for the NAICS work item could be completed by RAN #65 (Sept </a:t>
            </a:r>
            <a:r>
              <a:rPr lang="en-US" sz="2200" dirty="0" smtClean="0"/>
              <a:t>2014)</a:t>
            </a:r>
          </a:p>
          <a:p>
            <a:pPr lvl="1"/>
            <a:r>
              <a:rPr lang="en-US" sz="2200" dirty="0"/>
              <a:t>T</a:t>
            </a:r>
            <a:r>
              <a:rPr lang="en-US" sz="2400" dirty="0" smtClean="0"/>
              <a:t>he </a:t>
            </a:r>
            <a:r>
              <a:rPr lang="en-US" sz="2400" dirty="0"/>
              <a:t>performance part of both work items could be completed by RAN #68 (June 2015)</a:t>
            </a:r>
          </a:p>
          <a:p>
            <a:endParaRPr lang="en-US" sz="2400" dirty="0" smtClean="0"/>
          </a:p>
          <a:p>
            <a:r>
              <a:rPr lang="en-US" sz="2400" dirty="0" smtClean="0"/>
              <a:t>Further </a:t>
            </a:r>
            <a:r>
              <a:rPr lang="en-US" sz="2400" dirty="0"/>
              <a:t>enhancement to UE receivers could be considered in Rel-13 after the Rel-12 advanced receiver activities are completed in the same working group.</a:t>
            </a:r>
          </a:p>
        </p:txBody>
      </p:sp>
    </p:spTree>
    <p:extLst>
      <p:ext uri="{BB962C8B-B14F-4D97-AF65-F5344CB8AC3E}">
        <p14:creationId xmlns:p14="http://schemas.microsoft.com/office/powerpoint/2010/main" val="225220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5"/>
          <p:cNvSpPr txBox="1">
            <a:spLocks/>
          </p:cNvSpPr>
          <p:nvPr/>
        </p:nvSpPr>
        <p:spPr>
          <a:xfrm>
            <a:off x="348818" y="184106"/>
            <a:ext cx="11645386" cy="76758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3000" kern="1200" dirty="0">
                <a:solidFill>
                  <a:srgbClr val="25406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3200" dirty="0" smtClean="0"/>
              <a:t>References</a:t>
            </a:r>
            <a:endParaRPr lang="en-US" sz="3200" dirty="0"/>
          </a:p>
        </p:txBody>
      </p:sp>
      <p:sp>
        <p:nvSpPr>
          <p:cNvPr id="45" name="Content Placeholder 6"/>
          <p:cNvSpPr txBox="1">
            <a:spLocks/>
          </p:cNvSpPr>
          <p:nvPr/>
        </p:nvSpPr>
        <p:spPr>
          <a:xfrm>
            <a:off x="348818" y="1203254"/>
            <a:ext cx="11013087" cy="8187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20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8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6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4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[1] Latest </a:t>
            </a:r>
            <a:r>
              <a:rPr lang="en-US" dirty="0"/>
              <a:t>TR is embedded below</a:t>
            </a:r>
          </a:p>
        </p:txBody>
      </p:sp>
      <p:sp>
        <p:nvSpPr>
          <p:cNvPr id="5" name="Content Placeholder 6"/>
          <p:cNvSpPr txBox="1">
            <a:spLocks/>
          </p:cNvSpPr>
          <p:nvPr/>
        </p:nvSpPr>
        <p:spPr>
          <a:xfrm>
            <a:off x="348818" y="3416273"/>
            <a:ext cx="11013087" cy="81873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20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8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6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4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[2] Approved NAICS RAN4 ad hoc session minutes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214891"/>
              </p:ext>
            </p:extLst>
          </p:nvPr>
        </p:nvGraphicFramePr>
        <p:xfrm>
          <a:off x="3992832" y="4426755"/>
          <a:ext cx="14986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Packager Shell Object" showAsIcon="1" r:id="rId3" imgW="1499040" imgH="863640" progId="Package">
                  <p:embed/>
                </p:oleObj>
              </mc:Choice>
              <mc:Fallback>
                <p:oleObj name="Packager Shell Object" showAsIcon="1" r:id="rId3" imgW="1499040" imgH="863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92832" y="4426755"/>
                        <a:ext cx="1498600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77505"/>
              </p:ext>
            </p:extLst>
          </p:nvPr>
        </p:nvGraphicFramePr>
        <p:xfrm>
          <a:off x="3291223" y="2142901"/>
          <a:ext cx="3595688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Packager Shell Object" showAsIcon="1" r:id="rId5" imgW="3594960" imgH="863640" progId="Package">
                  <p:embed/>
                </p:oleObj>
              </mc:Choice>
              <mc:Fallback>
                <p:oleObj name="Packager Shell Object" showAsIcon="1" r:id="rId5" imgW="3594960" imgH="863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91223" y="2142901"/>
                        <a:ext cx="3595688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361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4885</TotalTime>
  <Words>474</Words>
  <Application>Microsoft Office PowerPoint</Application>
  <PresentationFormat>Custom</PresentationFormat>
  <Paragraphs>37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Qualcomm_Template_Standard</vt:lpstr>
      <vt:lpstr>Packager Shell Object</vt:lpstr>
      <vt:lpstr>Advanced Receivers Way Forward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Qualcomm User</cp:lastModifiedBy>
  <cp:revision>501</cp:revision>
  <cp:lastPrinted>2013-04-02T21:48:58Z</cp:lastPrinted>
  <dcterms:created xsi:type="dcterms:W3CDTF">2013-03-06T00:13:51Z</dcterms:created>
  <dcterms:modified xsi:type="dcterms:W3CDTF">2014-03-03T02:48:11Z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851098303</vt:i4>
  </property>
  <property fmtid="{D5CDD505-2E9C-101B-9397-08002B2CF9AE}" pid="3" name="_NewReviewCycle">
    <vt:lpwstr/>
  </property>
  <property fmtid="{D5CDD505-2E9C-101B-9397-08002B2CF9AE}" pid="4" name="_EmailSubject">
    <vt:lpwstr>Deck for Orange</vt:lpwstr>
  </property>
  <property fmtid="{D5CDD505-2E9C-101B-9397-08002B2CF9AE}" pid="5" name="_AuthorEmail">
    <vt:lpwstr>bmohebbi@qti.qualcomm.com</vt:lpwstr>
  </property>
  <property fmtid="{D5CDD505-2E9C-101B-9397-08002B2CF9AE}" pid="6" name="_AuthorEmailDisplayName">
    <vt:lpwstr>Mohebbi, Behzad</vt:lpwstr>
  </property>
</Properties>
</file>