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18"/>
  </p:notesMasterIdLst>
  <p:handoutMasterIdLst>
    <p:handoutMasterId r:id="rId19"/>
  </p:handoutMasterIdLst>
  <p:sldIdLst>
    <p:sldId id="325" r:id="rId2"/>
    <p:sldId id="405" r:id="rId3"/>
    <p:sldId id="406" r:id="rId4"/>
    <p:sldId id="407" r:id="rId5"/>
    <p:sldId id="400" r:id="rId6"/>
    <p:sldId id="412" r:id="rId7"/>
    <p:sldId id="411" r:id="rId8"/>
    <p:sldId id="396" r:id="rId9"/>
    <p:sldId id="408" r:id="rId10"/>
    <p:sldId id="397" r:id="rId11"/>
    <p:sldId id="409" r:id="rId12"/>
    <p:sldId id="398" r:id="rId13"/>
    <p:sldId id="404" r:id="rId14"/>
    <p:sldId id="410" r:id="rId15"/>
    <p:sldId id="402" r:id="rId16"/>
    <p:sldId id="326" r:id="rId17"/>
  </p:sldIdLst>
  <p:sldSz cx="9144000" cy="6858000" type="screen4x3"/>
  <p:notesSz cx="6858000" cy="9144000"/>
  <p:defaultTextStyle>
    <a:defPPr>
      <a:defRPr lang="ja-JP"/>
    </a:defPPr>
    <a:lvl1pPr algn="l" rtl="0" fontAlgn="base">
      <a:spcBef>
        <a:spcPct val="0"/>
      </a:spcBef>
      <a:spcAft>
        <a:spcPct val="0"/>
      </a:spcAft>
      <a:defRPr kumimoji="1" sz="2400" kern="1200">
        <a:solidFill>
          <a:schemeClr val="tx1"/>
        </a:solidFill>
        <a:latin typeface="Arial" charset="0"/>
        <a:ea typeface="標楷體" pitchFamily="65" charset="-120"/>
        <a:cs typeface="+mn-cs"/>
      </a:defRPr>
    </a:lvl1pPr>
    <a:lvl2pPr marL="457200" algn="l" rtl="0" fontAlgn="base">
      <a:spcBef>
        <a:spcPct val="0"/>
      </a:spcBef>
      <a:spcAft>
        <a:spcPct val="0"/>
      </a:spcAft>
      <a:defRPr kumimoji="1" sz="2400" kern="1200">
        <a:solidFill>
          <a:schemeClr val="tx1"/>
        </a:solidFill>
        <a:latin typeface="Arial" charset="0"/>
        <a:ea typeface="標楷體" pitchFamily="65" charset="-120"/>
        <a:cs typeface="+mn-cs"/>
      </a:defRPr>
    </a:lvl2pPr>
    <a:lvl3pPr marL="914400" algn="l" rtl="0" fontAlgn="base">
      <a:spcBef>
        <a:spcPct val="0"/>
      </a:spcBef>
      <a:spcAft>
        <a:spcPct val="0"/>
      </a:spcAft>
      <a:defRPr kumimoji="1" sz="2400" kern="1200">
        <a:solidFill>
          <a:schemeClr val="tx1"/>
        </a:solidFill>
        <a:latin typeface="Arial" charset="0"/>
        <a:ea typeface="標楷體" pitchFamily="65" charset="-120"/>
        <a:cs typeface="+mn-cs"/>
      </a:defRPr>
    </a:lvl3pPr>
    <a:lvl4pPr marL="1371600" algn="l" rtl="0" fontAlgn="base">
      <a:spcBef>
        <a:spcPct val="0"/>
      </a:spcBef>
      <a:spcAft>
        <a:spcPct val="0"/>
      </a:spcAft>
      <a:defRPr kumimoji="1" sz="2400" kern="1200">
        <a:solidFill>
          <a:schemeClr val="tx1"/>
        </a:solidFill>
        <a:latin typeface="Arial" charset="0"/>
        <a:ea typeface="標楷體" pitchFamily="65" charset="-120"/>
        <a:cs typeface="+mn-cs"/>
      </a:defRPr>
    </a:lvl4pPr>
    <a:lvl5pPr marL="1828800" algn="l" rtl="0" fontAlgn="base">
      <a:spcBef>
        <a:spcPct val="0"/>
      </a:spcBef>
      <a:spcAft>
        <a:spcPct val="0"/>
      </a:spcAft>
      <a:defRPr kumimoji="1" sz="2400" kern="1200">
        <a:solidFill>
          <a:schemeClr val="tx1"/>
        </a:solidFill>
        <a:latin typeface="Arial" charset="0"/>
        <a:ea typeface="標楷體" pitchFamily="65" charset="-120"/>
        <a:cs typeface="+mn-cs"/>
      </a:defRPr>
    </a:lvl5pPr>
    <a:lvl6pPr marL="2286000" algn="l" defTabSz="914400" rtl="0" eaLnBrk="1" latinLnBrk="0" hangingPunct="1">
      <a:defRPr kumimoji="1" sz="2400" kern="1200">
        <a:solidFill>
          <a:schemeClr val="tx1"/>
        </a:solidFill>
        <a:latin typeface="Arial" charset="0"/>
        <a:ea typeface="標楷體" pitchFamily="65" charset="-120"/>
        <a:cs typeface="+mn-cs"/>
      </a:defRPr>
    </a:lvl6pPr>
    <a:lvl7pPr marL="2743200" algn="l" defTabSz="914400" rtl="0" eaLnBrk="1" latinLnBrk="0" hangingPunct="1">
      <a:defRPr kumimoji="1" sz="2400" kern="1200">
        <a:solidFill>
          <a:schemeClr val="tx1"/>
        </a:solidFill>
        <a:latin typeface="Arial" charset="0"/>
        <a:ea typeface="標楷體" pitchFamily="65" charset="-120"/>
        <a:cs typeface="+mn-cs"/>
      </a:defRPr>
    </a:lvl7pPr>
    <a:lvl8pPr marL="3200400" algn="l" defTabSz="914400" rtl="0" eaLnBrk="1" latinLnBrk="0" hangingPunct="1">
      <a:defRPr kumimoji="1" sz="2400" kern="1200">
        <a:solidFill>
          <a:schemeClr val="tx1"/>
        </a:solidFill>
        <a:latin typeface="Arial" charset="0"/>
        <a:ea typeface="標楷體" pitchFamily="65" charset="-120"/>
        <a:cs typeface="+mn-cs"/>
      </a:defRPr>
    </a:lvl8pPr>
    <a:lvl9pPr marL="3657600" algn="l" defTabSz="914400" rtl="0" eaLnBrk="1" latinLnBrk="0" hangingPunct="1">
      <a:defRPr kumimoji="1" sz="2400" kern="1200">
        <a:solidFill>
          <a:schemeClr val="tx1"/>
        </a:solidFill>
        <a:latin typeface="Arial" charset="0"/>
        <a:ea typeface="標楷體" pitchFamily="65"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6699FF"/>
    <a:srgbClr val="006EBC"/>
    <a:srgbClr val="0033CC"/>
    <a:srgbClr val="205885"/>
    <a:srgbClr val="ED6D00"/>
    <a:srgbClr val="9D9D9D"/>
    <a:srgbClr val="969696"/>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91" autoAdjust="0"/>
    <p:restoredTop sz="97457" autoAdjust="0"/>
  </p:normalViewPr>
  <p:slideViewPr>
    <p:cSldViewPr snapToObjects="1">
      <p:cViewPr varScale="1">
        <p:scale>
          <a:sx n="107" d="100"/>
          <a:sy n="107" d="100"/>
        </p:scale>
        <p:origin x="-348" y="-90"/>
      </p:cViewPr>
      <p:guideLst>
        <p:guide orient="horz" pos="2160"/>
        <p:guide pos="2880"/>
      </p:guideLst>
    </p:cSldViewPr>
  </p:slideViewPr>
  <p:notesTextViewPr>
    <p:cViewPr>
      <p:scale>
        <a:sx n="100" d="100"/>
        <a:sy n="100" d="100"/>
      </p:scale>
      <p:origin x="0" y="0"/>
    </p:cViewPr>
  </p:notesTextViewPr>
  <p:notesViewPr>
    <p:cSldViewPr snapToObjects="1">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SimHei" pitchFamily="2" charset="-122"/>
                <a:cs typeface="+mn-cs"/>
              </a:defRPr>
            </a:lvl1pPr>
          </a:lstStyle>
          <a:p>
            <a:pPr>
              <a:defRPr/>
            </a:pPr>
            <a:endParaRPr lang="en-US"/>
          </a:p>
        </p:txBody>
      </p:sp>
      <p:sp>
        <p:nvSpPr>
          <p:cNvPr id="1638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SimHei" pitchFamily="2" charset="-122"/>
                <a:cs typeface="+mn-cs"/>
              </a:defRPr>
            </a:lvl1pPr>
          </a:lstStyle>
          <a:p>
            <a:pPr>
              <a:defRPr/>
            </a:pPr>
            <a:endParaRPr lang="en-US"/>
          </a:p>
        </p:txBody>
      </p:sp>
      <p:sp>
        <p:nvSpPr>
          <p:cNvPr id="1638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SimHei" pitchFamily="2" charset="-122"/>
                <a:cs typeface="+mn-cs"/>
              </a:defRPr>
            </a:lvl1pPr>
          </a:lstStyle>
          <a:p>
            <a:pPr>
              <a:defRPr/>
            </a:pPr>
            <a:endParaRPr lang="en-US"/>
          </a:p>
        </p:txBody>
      </p:sp>
      <p:sp>
        <p:nvSpPr>
          <p:cNvPr id="1638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SimHei" pitchFamily="2" charset="-122"/>
                <a:cs typeface="+mn-cs"/>
              </a:defRPr>
            </a:lvl1pPr>
          </a:lstStyle>
          <a:p>
            <a:pPr>
              <a:defRPr/>
            </a:pPr>
            <a:fld id="{A9A5A1B9-5C14-4E61-B7FE-55896D47A40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SimHei" pitchFamily="2" charset="-122"/>
                <a:cs typeface="+mn-cs"/>
              </a:defRPr>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SimHei" pitchFamily="2" charset="-122"/>
                <a:cs typeface="+mn-cs"/>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SimHei" pitchFamily="2" charset="-122"/>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SimHei" pitchFamily="2" charset="-122"/>
                <a:cs typeface="+mn-cs"/>
              </a:defRPr>
            </a:lvl1pPr>
          </a:lstStyle>
          <a:p>
            <a:pPr>
              <a:defRPr/>
            </a:pPr>
            <a:fld id="{8F11FE3E-B12C-4B6B-8BDC-73927F9067F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E832CA57-2296-4468-B04A-0FAD12D0BD58}" type="slidenum">
              <a:rPr lang="en-US" smtClean="0"/>
              <a:pPr>
                <a:defRPr/>
              </a:pPr>
              <a:t>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542FECF7-E106-46B7-AE55-0620B128F68C}" type="slidenum">
              <a:rPr lang="en-US" smtClean="0"/>
              <a:pPr>
                <a:defRPr/>
              </a:pPr>
              <a:t>15</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4" name="Picture 41" descr="cover_back"/>
          <p:cNvPicPr>
            <a:picLocks noChangeAspect="1" noChangeArrowheads="1"/>
          </p:cNvPicPr>
          <p:nvPr/>
        </p:nvPicPr>
        <p:blipFill>
          <a:blip r:embed="rId2" cstate="print"/>
          <a:srcRect/>
          <a:stretch>
            <a:fillRect/>
          </a:stretch>
        </p:blipFill>
        <p:spPr bwMode="auto">
          <a:xfrm>
            <a:off x="0" y="1974850"/>
            <a:ext cx="9163050" cy="3352800"/>
          </a:xfrm>
          <a:prstGeom prst="rect">
            <a:avLst/>
          </a:prstGeom>
          <a:noFill/>
          <a:ln w="9525">
            <a:noFill/>
            <a:miter lim="800000"/>
            <a:headEnd/>
            <a:tailEnd/>
          </a:ln>
        </p:spPr>
      </p:pic>
      <p:pic>
        <p:nvPicPr>
          <p:cNvPr id="5" name="Picture 26" descr="bar_white_bot"/>
          <p:cNvPicPr>
            <a:picLocks noChangeAspect="1" noChangeArrowheads="1"/>
          </p:cNvPicPr>
          <p:nvPr/>
        </p:nvPicPr>
        <p:blipFill>
          <a:blip r:embed="rId3" cstate="print"/>
          <a:srcRect b="1707"/>
          <a:stretch>
            <a:fillRect/>
          </a:stretch>
        </p:blipFill>
        <p:spPr bwMode="auto">
          <a:xfrm>
            <a:off x="0" y="5303838"/>
            <a:ext cx="9144000" cy="1554162"/>
          </a:xfrm>
          <a:prstGeom prst="rect">
            <a:avLst/>
          </a:prstGeom>
          <a:noFill/>
          <a:ln w="9525">
            <a:noFill/>
            <a:miter lim="800000"/>
            <a:headEnd/>
            <a:tailEnd/>
          </a:ln>
        </p:spPr>
      </p:pic>
      <p:pic>
        <p:nvPicPr>
          <p:cNvPr id="6" name="Picture 28" descr="bar_white_2"/>
          <p:cNvPicPr>
            <a:picLocks noChangeAspect="1" noChangeArrowheads="1"/>
          </p:cNvPicPr>
          <p:nvPr/>
        </p:nvPicPr>
        <p:blipFill>
          <a:blip r:embed="rId4" cstate="print"/>
          <a:srcRect/>
          <a:stretch>
            <a:fillRect/>
          </a:stretch>
        </p:blipFill>
        <p:spPr bwMode="auto">
          <a:xfrm>
            <a:off x="0" y="0"/>
            <a:ext cx="9144000" cy="2009775"/>
          </a:xfrm>
          <a:prstGeom prst="rect">
            <a:avLst/>
          </a:prstGeom>
          <a:noFill/>
          <a:ln w="9525">
            <a:noFill/>
            <a:miter lim="800000"/>
            <a:headEnd/>
            <a:tailEnd/>
          </a:ln>
        </p:spPr>
      </p:pic>
      <p:pic>
        <p:nvPicPr>
          <p:cNvPr id="7" name="Picture 34" descr="bar_white_2"/>
          <p:cNvPicPr>
            <a:picLocks noChangeAspect="1" noChangeArrowheads="1"/>
          </p:cNvPicPr>
          <p:nvPr/>
        </p:nvPicPr>
        <p:blipFill>
          <a:blip r:embed="rId4" cstate="print"/>
          <a:srcRect l="47466" r="4236"/>
          <a:stretch>
            <a:fillRect/>
          </a:stretch>
        </p:blipFill>
        <p:spPr bwMode="auto">
          <a:xfrm>
            <a:off x="4178300" y="0"/>
            <a:ext cx="4416425" cy="2009775"/>
          </a:xfrm>
          <a:prstGeom prst="rect">
            <a:avLst/>
          </a:prstGeom>
          <a:noFill/>
          <a:ln w="9525">
            <a:noFill/>
            <a:miter lim="800000"/>
            <a:headEnd/>
            <a:tailEnd/>
          </a:ln>
        </p:spPr>
      </p:pic>
      <p:pic>
        <p:nvPicPr>
          <p:cNvPr id="8" name="Picture 29" descr="logo"/>
          <p:cNvPicPr>
            <a:picLocks noChangeAspect="1" noChangeArrowheads="1"/>
          </p:cNvPicPr>
          <p:nvPr/>
        </p:nvPicPr>
        <p:blipFill>
          <a:blip r:embed="rId5" cstate="print"/>
          <a:srcRect/>
          <a:stretch>
            <a:fillRect/>
          </a:stretch>
        </p:blipFill>
        <p:spPr bwMode="auto">
          <a:xfrm>
            <a:off x="1460500" y="817563"/>
            <a:ext cx="3783013" cy="404812"/>
          </a:xfrm>
          <a:prstGeom prst="rect">
            <a:avLst/>
          </a:prstGeom>
          <a:noFill/>
          <a:ln w="9525">
            <a:noFill/>
            <a:miter lim="800000"/>
            <a:headEnd/>
            <a:tailEnd/>
          </a:ln>
        </p:spPr>
      </p:pic>
      <p:pic>
        <p:nvPicPr>
          <p:cNvPr id="10" name="Picture 37" descr="bar_white_bot"/>
          <p:cNvPicPr>
            <a:picLocks noChangeAspect="1" noChangeArrowheads="1"/>
          </p:cNvPicPr>
          <p:nvPr/>
        </p:nvPicPr>
        <p:blipFill>
          <a:blip r:embed="rId3" cstate="print"/>
          <a:srcRect l="36562" r="27742" b="1707"/>
          <a:stretch>
            <a:fillRect/>
          </a:stretch>
        </p:blipFill>
        <p:spPr bwMode="auto">
          <a:xfrm>
            <a:off x="3151188" y="5303838"/>
            <a:ext cx="3263900" cy="1554162"/>
          </a:xfrm>
          <a:prstGeom prst="rect">
            <a:avLst/>
          </a:prstGeom>
          <a:noFill/>
          <a:ln w="9525">
            <a:noFill/>
            <a:miter lim="800000"/>
            <a:headEnd/>
            <a:tailEnd/>
          </a:ln>
        </p:spPr>
      </p:pic>
      <p:sp>
        <p:nvSpPr>
          <p:cNvPr id="11" name="Text Box 20"/>
          <p:cNvSpPr txBox="1">
            <a:spLocks noChangeArrowheads="1"/>
          </p:cNvSpPr>
          <p:nvPr/>
        </p:nvSpPr>
        <p:spPr bwMode="auto">
          <a:xfrm>
            <a:off x="608013" y="6226175"/>
            <a:ext cx="2881312" cy="244475"/>
          </a:xfrm>
          <a:prstGeom prst="rect">
            <a:avLst/>
          </a:prstGeom>
          <a:noFill/>
          <a:ln w="9525">
            <a:noFill/>
            <a:miter lim="800000"/>
            <a:headEnd/>
            <a:tailEnd/>
          </a:ln>
          <a:effectLst/>
        </p:spPr>
        <p:txBody>
          <a:bodyPr>
            <a:spAutoFit/>
          </a:bodyPr>
          <a:lstStyle/>
          <a:p>
            <a:pPr>
              <a:defRPr/>
            </a:pPr>
            <a:r>
              <a:rPr lang="en-US" sz="1000">
                <a:solidFill>
                  <a:srgbClr val="777777"/>
                </a:solidFill>
                <a:ea typeface="SimHei" pitchFamily="2" charset="-122"/>
              </a:rPr>
              <a:t>Copyright © MediaTek</a:t>
            </a:r>
            <a:r>
              <a:rPr lang="en-US" altLang="zh-TW" sz="1000">
                <a:solidFill>
                  <a:srgbClr val="777777"/>
                </a:solidFill>
                <a:ea typeface="SimHei" pitchFamily="2" charset="-122"/>
              </a:rPr>
              <a:t> Inc. </a:t>
            </a:r>
            <a:r>
              <a:rPr lang="en-US" sz="1000">
                <a:solidFill>
                  <a:srgbClr val="777777"/>
                </a:solidFill>
                <a:ea typeface="SimHei" pitchFamily="2" charset="-122"/>
              </a:rPr>
              <a:t>All rights reserved</a:t>
            </a:r>
            <a:r>
              <a:rPr lang="en-US" altLang="zh-TW" sz="1000">
                <a:solidFill>
                  <a:srgbClr val="777777"/>
                </a:solidFill>
                <a:ea typeface="SimHei" pitchFamily="2" charset="-122"/>
              </a:rPr>
              <a:t>.</a:t>
            </a:r>
            <a:endParaRPr lang="en-US" sz="1000">
              <a:solidFill>
                <a:srgbClr val="777777"/>
              </a:solidFill>
              <a:ea typeface="SimHei" pitchFamily="2" charset="-122"/>
            </a:endParaRPr>
          </a:p>
        </p:txBody>
      </p:sp>
      <p:pic>
        <p:nvPicPr>
          <p:cNvPr id="12" name="Picture 38" descr="bar_white_bot"/>
          <p:cNvPicPr>
            <a:picLocks noChangeAspect="1" noChangeArrowheads="1"/>
          </p:cNvPicPr>
          <p:nvPr/>
        </p:nvPicPr>
        <p:blipFill>
          <a:blip r:embed="rId3" cstate="print"/>
          <a:srcRect t="95583"/>
          <a:stretch>
            <a:fillRect/>
          </a:stretch>
        </p:blipFill>
        <p:spPr bwMode="auto">
          <a:xfrm>
            <a:off x="0" y="6770688"/>
            <a:ext cx="9144000" cy="69850"/>
          </a:xfrm>
          <a:prstGeom prst="rect">
            <a:avLst/>
          </a:prstGeom>
          <a:noFill/>
          <a:ln w="9525">
            <a:noFill/>
            <a:miter lim="800000"/>
            <a:headEnd/>
            <a:tailEnd/>
          </a:ln>
        </p:spPr>
      </p:pic>
      <p:sp>
        <p:nvSpPr>
          <p:cNvPr id="156675" name="Rectangle 3"/>
          <p:cNvSpPr>
            <a:spLocks noGrp="1" noChangeArrowheads="1"/>
          </p:cNvSpPr>
          <p:nvPr>
            <p:ph type="ctrTitle"/>
          </p:nvPr>
        </p:nvSpPr>
        <p:spPr>
          <a:xfrm>
            <a:off x="309563" y="2420938"/>
            <a:ext cx="8524875" cy="1441450"/>
          </a:xfrm>
        </p:spPr>
        <p:txBody>
          <a:bodyPr/>
          <a:lstStyle>
            <a:lvl1pPr algn="ctr">
              <a:defRPr/>
            </a:lvl1pPr>
          </a:lstStyle>
          <a:p>
            <a:r>
              <a:rPr lang="en-US" altLang="zh-TW"/>
              <a:t>Title: Arial Bold 32pt</a:t>
            </a:r>
            <a:endParaRPr lang="zh-TW" altLang="en-US"/>
          </a:p>
        </p:txBody>
      </p:sp>
      <p:sp>
        <p:nvSpPr>
          <p:cNvPr id="156676" name="Rectangle 4"/>
          <p:cNvSpPr>
            <a:spLocks noGrp="1" noChangeArrowheads="1"/>
          </p:cNvSpPr>
          <p:nvPr>
            <p:ph type="subTitle" idx="1"/>
          </p:nvPr>
        </p:nvSpPr>
        <p:spPr>
          <a:xfrm>
            <a:off x="309563" y="4079875"/>
            <a:ext cx="8524875" cy="1223963"/>
          </a:xfrm>
        </p:spPr>
        <p:txBody>
          <a:bodyPr/>
          <a:lstStyle>
            <a:lvl1pPr marL="0" indent="0" algn="ctr">
              <a:buFont typeface="Arial" charset="0"/>
              <a:buNone/>
              <a:defRPr/>
            </a:lvl1pPr>
          </a:lstStyle>
          <a:p>
            <a:r>
              <a:rPr lang="en-US" altLang="zh-TW"/>
              <a:t>Subtitle: Arial 24pt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A708F66-987B-49D9-BB66-8A6A445F16DC}" type="datetime1">
              <a:rPr lang="ja-JP" altLang="en-US"/>
              <a:pPr>
                <a:defRPr/>
              </a:pPr>
              <a:t>2014/2/24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A53CF98C-F929-47DA-8067-AF13E0EF9229}"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67500" y="384175"/>
            <a:ext cx="2014538" cy="56943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622300" y="384175"/>
            <a:ext cx="5892800" cy="56943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49FD2D5-5A9B-4826-82BC-324893D23838}" type="datetime1">
              <a:rPr lang="ja-JP" altLang="en-US"/>
              <a:pPr>
                <a:defRPr/>
              </a:pPr>
              <a:t>2014/2/24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602CCE3F-2C15-425F-A3BD-7736762F0522}"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72073E0-035B-4CE4-946C-02B90065A48A}" type="datetime1">
              <a:rPr lang="ja-JP" altLang="en-US"/>
              <a:pPr>
                <a:defRPr/>
              </a:pPr>
              <a:t>2014/2/24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29F99014-80CE-48AA-A6AC-8E2D53C10738}"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pPr>
              <a:defRPr/>
            </a:pPr>
            <a:fld id="{7DD5F795-D06B-4136-B54C-9470EE622FD3}" type="datetime1">
              <a:rPr lang="ja-JP" altLang="en-US"/>
              <a:pPr>
                <a:defRPr/>
              </a:pPr>
              <a:t>2014/2/24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D3F02071-5F5D-4781-BC84-4E9CFB36F44F}"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627063" y="1123950"/>
            <a:ext cx="3951287" cy="4954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730750" y="1123950"/>
            <a:ext cx="3951288" cy="4954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E1017C2-BB3D-4D5B-B62F-BED442831C81}" type="datetime1">
              <a:rPr lang="ja-JP" altLang="en-US"/>
              <a:pPr>
                <a:defRPr/>
              </a:pPr>
              <a:t>2014/2/24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7" name="Rectangle 6"/>
          <p:cNvSpPr>
            <a:spLocks noGrp="1" noChangeArrowheads="1"/>
          </p:cNvSpPr>
          <p:nvPr>
            <p:ph type="sldNum" sz="quarter" idx="12"/>
          </p:nvPr>
        </p:nvSpPr>
        <p:spPr>
          <a:ln/>
        </p:spPr>
        <p:txBody>
          <a:bodyPr/>
          <a:lstStyle>
            <a:lvl1pPr>
              <a:defRPr/>
            </a:lvl1pPr>
          </a:lstStyle>
          <a:p>
            <a:pPr>
              <a:defRPr/>
            </a:pPr>
            <a:fld id="{69BBC194-5183-47B7-A541-FF19775BA491}"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3421ACC4-95A8-44BD-BBE8-B5FFD2990F35}" type="datetime1">
              <a:rPr lang="ja-JP" altLang="en-US"/>
              <a:pPr>
                <a:defRPr/>
              </a:pPr>
              <a:t>2014/2/24</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9" name="Rectangle 6"/>
          <p:cNvSpPr>
            <a:spLocks noGrp="1" noChangeArrowheads="1"/>
          </p:cNvSpPr>
          <p:nvPr>
            <p:ph type="sldNum" sz="quarter" idx="12"/>
          </p:nvPr>
        </p:nvSpPr>
        <p:spPr>
          <a:ln/>
        </p:spPr>
        <p:txBody>
          <a:bodyPr/>
          <a:lstStyle>
            <a:lvl1pPr>
              <a:defRPr/>
            </a:lvl1pPr>
          </a:lstStyle>
          <a:p>
            <a:pPr>
              <a:defRPr/>
            </a:pPr>
            <a:fld id="{163EFA66-F915-430F-BF43-C66C466EA76A}"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1EB39A9E-C4FA-4F85-AE9F-9887F8F1F49F}" type="datetime1">
              <a:rPr lang="ja-JP" altLang="en-US"/>
              <a:pPr>
                <a:defRPr/>
              </a:pPr>
              <a:t>2014/2/24</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5" name="Rectangle 6"/>
          <p:cNvSpPr>
            <a:spLocks noGrp="1" noChangeArrowheads="1"/>
          </p:cNvSpPr>
          <p:nvPr>
            <p:ph type="sldNum" sz="quarter" idx="12"/>
          </p:nvPr>
        </p:nvSpPr>
        <p:spPr>
          <a:ln/>
        </p:spPr>
        <p:txBody>
          <a:bodyPr/>
          <a:lstStyle>
            <a:lvl1pPr>
              <a:defRPr/>
            </a:lvl1pPr>
          </a:lstStyle>
          <a:p>
            <a:pPr>
              <a:defRPr/>
            </a:pPr>
            <a:fld id="{54E74508-30BD-4FF2-9287-07B6E4974418}"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85F6124-2C11-48CF-82C1-A58CF97109C4}" type="datetime1">
              <a:rPr lang="ja-JP" altLang="en-US"/>
              <a:pPr>
                <a:defRPr/>
              </a:pPr>
              <a:t>2014/2/24</a:t>
            </a:fld>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4" name="Rectangle 6"/>
          <p:cNvSpPr>
            <a:spLocks noGrp="1" noChangeArrowheads="1"/>
          </p:cNvSpPr>
          <p:nvPr>
            <p:ph type="sldNum" sz="quarter" idx="12"/>
          </p:nvPr>
        </p:nvSpPr>
        <p:spPr>
          <a:ln/>
        </p:spPr>
        <p:txBody>
          <a:bodyPr/>
          <a:lstStyle>
            <a:lvl1pPr>
              <a:defRPr/>
            </a:lvl1pPr>
          </a:lstStyle>
          <a:p>
            <a:pPr>
              <a:defRPr/>
            </a:pPr>
            <a:fld id="{85F06C80-4129-4B48-894A-7C4020A786CC}"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fld id="{A43D0D97-55FE-4034-9290-281595A9BD0A}" type="datetime1">
              <a:rPr lang="ja-JP" altLang="en-US"/>
              <a:pPr>
                <a:defRPr/>
              </a:pPr>
              <a:t>2014/2/24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7" name="Rectangle 6"/>
          <p:cNvSpPr>
            <a:spLocks noGrp="1" noChangeArrowheads="1"/>
          </p:cNvSpPr>
          <p:nvPr>
            <p:ph type="sldNum" sz="quarter" idx="12"/>
          </p:nvPr>
        </p:nvSpPr>
        <p:spPr>
          <a:ln/>
        </p:spPr>
        <p:txBody>
          <a:bodyPr/>
          <a:lstStyle>
            <a:lvl1pPr>
              <a:defRPr/>
            </a:lvl1pPr>
          </a:lstStyle>
          <a:p>
            <a:pPr>
              <a:defRPr/>
            </a:pPr>
            <a:fld id="{5A7B090D-B247-4568-A818-14312E3AF3DA}"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fld id="{8962E2E0-65A0-4037-994A-C52D05D23DC2}" type="datetime1">
              <a:rPr lang="ja-JP" altLang="en-US"/>
              <a:pPr>
                <a:defRPr/>
              </a:pPr>
              <a:t>2014/2/24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7" name="Rectangle 6"/>
          <p:cNvSpPr>
            <a:spLocks noGrp="1" noChangeArrowheads="1"/>
          </p:cNvSpPr>
          <p:nvPr>
            <p:ph type="sldNum" sz="quarter" idx="12"/>
          </p:nvPr>
        </p:nvSpPr>
        <p:spPr>
          <a:ln/>
        </p:spPr>
        <p:txBody>
          <a:bodyPr/>
          <a:lstStyle>
            <a:lvl1pPr>
              <a:defRPr/>
            </a:lvl1pPr>
          </a:lstStyle>
          <a:p>
            <a:pPr>
              <a:defRPr/>
            </a:pPr>
            <a:fld id="{6E91FA97-CBE1-4E22-8DDB-A08DF811A9B9}"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90" name="Picture 29" descr="bar_logoc"/>
          <p:cNvPicPr>
            <a:picLocks noChangeAspect="1" noChangeArrowheads="1"/>
          </p:cNvPicPr>
          <p:nvPr/>
        </p:nvPicPr>
        <p:blipFill>
          <a:blip r:embed="rId13" cstate="print"/>
          <a:srcRect l="6937"/>
          <a:stretch>
            <a:fillRect/>
          </a:stretch>
        </p:blipFill>
        <p:spPr bwMode="auto">
          <a:xfrm>
            <a:off x="-20638" y="6237288"/>
            <a:ext cx="8913813" cy="239712"/>
          </a:xfrm>
          <a:prstGeom prst="rect">
            <a:avLst/>
          </a:prstGeom>
          <a:noFill/>
          <a:ln w="9525">
            <a:noFill/>
            <a:miter lim="800000"/>
            <a:headEnd/>
            <a:tailEnd/>
          </a:ln>
        </p:spPr>
      </p:pic>
      <p:sp>
        <p:nvSpPr>
          <p:cNvPr id="1026" name="Rectangle 2"/>
          <p:cNvSpPr>
            <a:spLocks noGrp="1" noChangeArrowheads="1"/>
          </p:cNvSpPr>
          <p:nvPr>
            <p:ph type="title"/>
          </p:nvPr>
        </p:nvSpPr>
        <p:spPr bwMode="auto">
          <a:xfrm>
            <a:off x="622300" y="384175"/>
            <a:ext cx="8059738" cy="6588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zh-TW" smtClean="0"/>
              <a:t>Page Title: 32 pt Arial</a:t>
            </a:r>
            <a:endParaRPr lang="en-US" altLang="ja-JP" smtClean="0"/>
          </a:p>
        </p:txBody>
      </p:sp>
      <p:sp>
        <p:nvSpPr>
          <p:cNvPr id="12292" name="Rectangle 3"/>
          <p:cNvSpPr>
            <a:spLocks noGrp="1" noChangeArrowheads="1"/>
          </p:cNvSpPr>
          <p:nvPr>
            <p:ph type="body" idx="1"/>
          </p:nvPr>
        </p:nvSpPr>
        <p:spPr bwMode="auto">
          <a:xfrm>
            <a:off x="627063" y="1123950"/>
            <a:ext cx="8054975" cy="4954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TW" smtClean="0"/>
              <a:t>Please use the following font and colors for your presentation.</a:t>
            </a:r>
          </a:p>
          <a:p>
            <a:pPr lvl="1"/>
            <a:r>
              <a:rPr lang="en-US" altLang="zh-TW" smtClean="0"/>
              <a:t>It is strongly recommended to use Arial for all areas of content. </a:t>
            </a:r>
          </a:p>
          <a:p>
            <a:pPr lvl="1"/>
            <a:r>
              <a:rPr lang="en-US" altLang="zh-TW" smtClean="0"/>
              <a:t>The following colors are recommended for various areas.</a:t>
            </a:r>
          </a:p>
          <a:p>
            <a:pPr lvl="2"/>
            <a:r>
              <a:rPr lang="en-US" altLang="zh-TW" smtClean="0"/>
              <a:t>Titles, subtitles and content: bold black.</a:t>
            </a:r>
          </a:p>
          <a:p>
            <a:pPr lvl="2"/>
            <a:r>
              <a:rPr lang="en-US" altLang="zh-TW" smtClean="0"/>
              <a:t>Support text: black, gray, blue and orange.</a:t>
            </a:r>
          </a:p>
          <a:p>
            <a:pPr lvl="2"/>
            <a:r>
              <a:rPr lang="en-US" altLang="zh-TW" smtClean="0"/>
              <a:t>Third level</a:t>
            </a:r>
          </a:p>
          <a:p>
            <a:pPr lvl="3"/>
            <a:r>
              <a:rPr lang="en-US" altLang="zh-TW" smtClean="0"/>
              <a:t>Fourth level</a:t>
            </a:r>
          </a:p>
          <a:p>
            <a:pPr lvl="4"/>
            <a:r>
              <a:rPr lang="en-US" altLang="zh-TW" smtClean="0"/>
              <a:t>Fifth level</a:t>
            </a:r>
          </a:p>
        </p:txBody>
      </p:sp>
      <p:sp>
        <p:nvSpPr>
          <p:cNvPr id="1028" name="Rectangle 4"/>
          <p:cNvSpPr>
            <a:spLocks noGrp="1" noChangeArrowheads="1"/>
          </p:cNvSpPr>
          <p:nvPr>
            <p:ph type="dt" sz="half" idx="2"/>
          </p:nvPr>
        </p:nvSpPr>
        <p:spPr bwMode="auto">
          <a:xfrm>
            <a:off x="3492500" y="6237288"/>
            <a:ext cx="838200" cy="404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bg1"/>
                </a:solidFill>
                <a:cs typeface="+mn-cs"/>
              </a:defRPr>
            </a:lvl1pPr>
          </a:lstStyle>
          <a:p>
            <a:pPr>
              <a:defRPr/>
            </a:pPr>
            <a:fld id="{52E42798-21F3-4168-9F47-1C938BB9CAF7}" type="datetime1">
              <a:rPr lang="ja-JP" altLang="en-US"/>
              <a:pPr>
                <a:defRPr/>
              </a:pPr>
              <a:t>2014/2/24</a:t>
            </a:fld>
            <a:endParaRPr lang="en-US" altLang="ja-JP"/>
          </a:p>
        </p:txBody>
      </p:sp>
      <p:sp>
        <p:nvSpPr>
          <p:cNvPr id="1029" name="Rectangle 5"/>
          <p:cNvSpPr>
            <a:spLocks noGrp="1" noChangeArrowheads="1"/>
          </p:cNvSpPr>
          <p:nvPr>
            <p:ph type="ftr" sz="quarter" idx="3"/>
          </p:nvPr>
        </p:nvSpPr>
        <p:spPr bwMode="auto">
          <a:xfrm>
            <a:off x="608013" y="6232525"/>
            <a:ext cx="2881312" cy="404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bg1"/>
                </a:solidFill>
                <a:cs typeface="+mn-cs"/>
              </a:defRPr>
            </a:lvl1pPr>
          </a:lstStyle>
          <a:p>
            <a:pPr>
              <a:defRPr/>
            </a:pPr>
            <a:r>
              <a:rPr lang="en-US" altLang="zh-TW"/>
              <a:t>Copyright © MediaTek Inc. All rights reserved.</a:t>
            </a:r>
          </a:p>
        </p:txBody>
      </p:sp>
      <p:sp>
        <p:nvSpPr>
          <p:cNvPr id="1030" name="Rectangle 6"/>
          <p:cNvSpPr>
            <a:spLocks noGrp="1" noChangeArrowheads="1"/>
          </p:cNvSpPr>
          <p:nvPr>
            <p:ph type="sldNum" sz="quarter" idx="4"/>
          </p:nvPr>
        </p:nvSpPr>
        <p:spPr bwMode="auto">
          <a:xfrm>
            <a:off x="4338638" y="6232525"/>
            <a:ext cx="463550" cy="404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chemeClr val="bg1"/>
                </a:solidFill>
                <a:cs typeface="+mn-cs"/>
              </a:defRPr>
            </a:lvl1pPr>
          </a:lstStyle>
          <a:p>
            <a:pPr>
              <a:defRPr/>
            </a:pPr>
            <a:fld id="{500E7B62-2736-43E1-B2EF-2EE73C9120B0}"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875"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hf hdr="0"/>
  <p:txStyles>
    <p:titleStyle>
      <a:lvl1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2pPr>
      <a:lvl3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3pPr>
      <a:lvl4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4pPr>
      <a:lvl5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5pPr>
      <a:lvl6pPr marL="4572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6pPr>
      <a:lvl7pPr marL="9144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7pPr>
      <a:lvl8pPr marL="13716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8pPr>
      <a:lvl9pPr marL="18288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9pPr>
    </p:titleStyle>
    <p:bodyStyle>
      <a:lvl1pPr marL="342900" indent="-342900" algn="l" rtl="0" eaLnBrk="0" fontAlgn="base" hangingPunct="0">
        <a:spcBef>
          <a:spcPct val="50000"/>
        </a:spcBef>
        <a:spcAft>
          <a:spcPct val="0"/>
        </a:spcAft>
        <a:buClr>
          <a:srgbClr val="ED6D00"/>
        </a:buClr>
        <a:buFont typeface="Arial" charset="0"/>
        <a:buChar char="▪"/>
        <a:defRPr kumimoji="1" sz="2400">
          <a:solidFill>
            <a:srgbClr val="000000"/>
          </a:solidFill>
          <a:latin typeface="+mn-lt"/>
          <a:ea typeface="+mn-ea"/>
          <a:cs typeface="+mn-cs"/>
        </a:defRPr>
      </a:lvl1pPr>
      <a:lvl2pPr marL="742950" indent="-285750" algn="l" rtl="0" eaLnBrk="0" fontAlgn="base" hangingPunct="0">
        <a:spcBef>
          <a:spcPct val="20000"/>
        </a:spcBef>
        <a:spcAft>
          <a:spcPct val="0"/>
        </a:spcAft>
        <a:buChar char="–"/>
        <a:defRPr kumimoji="1" sz="2000">
          <a:solidFill>
            <a:schemeClr val="tx1"/>
          </a:solidFill>
          <a:latin typeface="+mn-lt"/>
          <a:ea typeface="+mn-ea"/>
        </a:defRPr>
      </a:lvl2pPr>
      <a:lvl3pPr marL="1143000" indent="-228600" algn="l" rtl="0" eaLnBrk="0" fontAlgn="base" hangingPunct="0">
        <a:spcBef>
          <a:spcPct val="20000"/>
        </a:spcBef>
        <a:spcAft>
          <a:spcPct val="0"/>
        </a:spcAft>
        <a:buClr>
          <a:srgbClr val="ED6D00"/>
        </a:buClr>
        <a:buSzPct val="95000"/>
        <a:buFont typeface="Arial" charset="0"/>
        <a:buChar char="•"/>
        <a:defRPr kumimoji="1">
          <a:solidFill>
            <a:schemeClr val="tx1"/>
          </a:solidFill>
          <a:latin typeface="+mn-lt"/>
          <a:ea typeface="+mn-ea"/>
          <a:cs typeface="Arial" charset="0"/>
        </a:defRPr>
      </a:lvl3pPr>
      <a:lvl4pPr marL="1600200" indent="-228600" algn="l" rtl="0" eaLnBrk="0" fontAlgn="base" hangingPunct="0">
        <a:spcBef>
          <a:spcPct val="20000"/>
        </a:spcBef>
        <a:spcAft>
          <a:spcPct val="0"/>
        </a:spcAft>
        <a:buChar char="–"/>
        <a:defRPr kumimoji="1" sz="1400">
          <a:solidFill>
            <a:schemeClr val="tx1"/>
          </a:solidFill>
          <a:latin typeface="+mn-lt"/>
          <a:ea typeface="+mn-ea"/>
          <a:cs typeface="Arial" charset="0"/>
        </a:defRPr>
      </a:lvl4pPr>
      <a:lvl5pPr marL="2057400" indent="-228600" algn="l" rtl="0" eaLnBrk="0" fontAlgn="base" hangingPunct="0">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5pPr>
      <a:lvl6pPr marL="25146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6pPr>
      <a:lvl7pPr marL="29718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7pPr>
      <a:lvl8pPr marL="34290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8pPr>
      <a:lvl9pPr marL="38862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openxmlformats.org/officeDocument/2006/relationships/image" Target="../media/image3.png"/><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image" Target="../media/image7.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openxmlformats.org/officeDocument/2006/relationships/image" Target="../media/image3.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image" Target="../media/image7.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over_back_8"/>
          <p:cNvPicPr>
            <a:picLocks noChangeAspect="1" noChangeArrowheads="1"/>
          </p:cNvPicPr>
          <p:nvPr/>
        </p:nvPicPr>
        <p:blipFill>
          <a:blip r:embed="rId3" cstate="print"/>
          <a:srcRect/>
          <a:stretch>
            <a:fillRect/>
          </a:stretch>
        </p:blipFill>
        <p:spPr bwMode="auto">
          <a:xfrm>
            <a:off x="-9525" y="1978025"/>
            <a:ext cx="9153525" cy="3352800"/>
          </a:xfrm>
          <a:prstGeom prst="rect">
            <a:avLst/>
          </a:prstGeom>
          <a:noFill/>
          <a:ln w="9525">
            <a:noFill/>
            <a:miter lim="800000"/>
            <a:headEnd/>
            <a:tailEnd/>
          </a:ln>
        </p:spPr>
      </p:pic>
      <p:pic>
        <p:nvPicPr>
          <p:cNvPr id="14339" name="Picture 17" descr="gray_bot"/>
          <p:cNvPicPr>
            <a:picLocks noChangeAspect="1" noChangeArrowheads="1"/>
          </p:cNvPicPr>
          <p:nvPr/>
        </p:nvPicPr>
        <p:blipFill>
          <a:blip r:embed="rId4" cstate="print"/>
          <a:srcRect/>
          <a:stretch>
            <a:fillRect/>
          </a:stretch>
        </p:blipFill>
        <p:spPr bwMode="auto">
          <a:xfrm>
            <a:off x="-19050" y="5330825"/>
            <a:ext cx="9163050" cy="1581150"/>
          </a:xfrm>
          <a:prstGeom prst="rect">
            <a:avLst/>
          </a:prstGeom>
          <a:noFill/>
          <a:ln w="9525">
            <a:noFill/>
            <a:miter lim="800000"/>
            <a:headEnd/>
            <a:tailEnd/>
          </a:ln>
        </p:spPr>
      </p:pic>
      <p:pic>
        <p:nvPicPr>
          <p:cNvPr id="14340" name="Picture 16" descr="gray_top"/>
          <p:cNvPicPr>
            <a:picLocks noChangeAspect="1" noChangeArrowheads="1"/>
          </p:cNvPicPr>
          <p:nvPr/>
        </p:nvPicPr>
        <p:blipFill>
          <a:blip r:embed="rId5" cstate="print"/>
          <a:srcRect/>
          <a:stretch>
            <a:fillRect/>
          </a:stretch>
        </p:blipFill>
        <p:spPr bwMode="auto">
          <a:xfrm>
            <a:off x="0" y="0"/>
            <a:ext cx="9163050" cy="2009775"/>
          </a:xfrm>
          <a:prstGeom prst="rect">
            <a:avLst/>
          </a:prstGeom>
          <a:noFill/>
          <a:ln w="9525">
            <a:noFill/>
            <a:miter lim="800000"/>
            <a:headEnd/>
            <a:tailEnd/>
          </a:ln>
        </p:spPr>
      </p:pic>
      <p:sp>
        <p:nvSpPr>
          <p:cNvPr id="208901" name="Rectangle 5"/>
          <p:cNvSpPr>
            <a:spLocks noGrp="1" noChangeArrowheads="1"/>
          </p:cNvSpPr>
          <p:nvPr>
            <p:ph type="ctrTitle"/>
          </p:nvPr>
        </p:nvSpPr>
        <p:spPr/>
        <p:txBody>
          <a:bodyPr/>
          <a:lstStyle/>
          <a:p>
            <a:pPr eaLnBrk="1" hangingPunct="1">
              <a:defRPr/>
            </a:pPr>
            <a:r>
              <a:rPr lang="en-US" altLang="zh-TW" dirty="0" smtClean="0">
                <a:latin typeface="Times New Roman" pitchFamily="18" charset="0"/>
                <a:cs typeface="Times New Roman" pitchFamily="18" charset="0"/>
              </a:rPr>
              <a:t>Motivation of New WI Proposal on Network Assisted Interference Cancellation and Suppression for LTE</a:t>
            </a:r>
            <a:endParaRPr lang="zh-TW" altLang="en-US" dirty="0" smtClean="0">
              <a:latin typeface="Times New Roman" pitchFamily="18" charset="0"/>
              <a:cs typeface="Times New Roman" pitchFamily="18" charset="0"/>
            </a:endParaRPr>
          </a:p>
        </p:txBody>
      </p:sp>
      <p:pic>
        <p:nvPicPr>
          <p:cNvPr id="14342" name="Picture 7" descr="logo"/>
          <p:cNvPicPr>
            <a:picLocks noChangeAspect="1" noChangeArrowheads="1"/>
          </p:cNvPicPr>
          <p:nvPr/>
        </p:nvPicPr>
        <p:blipFill>
          <a:blip r:embed="rId6" cstate="print"/>
          <a:srcRect/>
          <a:stretch>
            <a:fillRect/>
          </a:stretch>
        </p:blipFill>
        <p:spPr bwMode="auto">
          <a:xfrm>
            <a:off x="1460500" y="817563"/>
            <a:ext cx="3783013" cy="404812"/>
          </a:xfrm>
          <a:prstGeom prst="rect">
            <a:avLst/>
          </a:prstGeom>
          <a:noFill/>
          <a:ln w="9525">
            <a:noFill/>
            <a:miter lim="800000"/>
            <a:headEnd/>
            <a:tailEnd/>
          </a:ln>
        </p:spPr>
      </p:pic>
      <p:sp>
        <p:nvSpPr>
          <p:cNvPr id="14344" name="Text Box 10"/>
          <p:cNvSpPr txBox="1">
            <a:spLocks noChangeArrowheads="1"/>
          </p:cNvSpPr>
          <p:nvPr/>
        </p:nvSpPr>
        <p:spPr bwMode="auto">
          <a:xfrm>
            <a:off x="608013" y="6226175"/>
            <a:ext cx="2881312" cy="244475"/>
          </a:xfrm>
          <a:prstGeom prst="rect">
            <a:avLst/>
          </a:prstGeom>
          <a:noFill/>
          <a:ln w="9525">
            <a:noFill/>
            <a:miter lim="800000"/>
            <a:headEnd/>
            <a:tailEnd/>
          </a:ln>
        </p:spPr>
        <p:txBody>
          <a:bodyPr>
            <a:spAutoFit/>
          </a:bodyPr>
          <a:lstStyle/>
          <a:p>
            <a:r>
              <a:rPr lang="en-US" sz="1000">
                <a:solidFill>
                  <a:srgbClr val="777777"/>
                </a:solidFill>
                <a:ea typeface="SimHei" pitchFamily="2" charset="-122"/>
              </a:rPr>
              <a:t>Copyright © MediaTek</a:t>
            </a:r>
            <a:r>
              <a:rPr lang="en-US" altLang="zh-TW" sz="1000">
                <a:solidFill>
                  <a:srgbClr val="777777"/>
                </a:solidFill>
                <a:ea typeface="SimHei" pitchFamily="2" charset="-122"/>
              </a:rPr>
              <a:t> Inc. </a:t>
            </a:r>
            <a:r>
              <a:rPr lang="en-US" sz="1000">
                <a:solidFill>
                  <a:srgbClr val="777777"/>
                </a:solidFill>
                <a:ea typeface="SimHei" pitchFamily="2" charset="-122"/>
              </a:rPr>
              <a:t>All rights reserved</a:t>
            </a:r>
            <a:r>
              <a:rPr lang="en-US" altLang="zh-TW" sz="1000">
                <a:solidFill>
                  <a:srgbClr val="777777"/>
                </a:solidFill>
                <a:ea typeface="SimHei" pitchFamily="2" charset="-122"/>
              </a:rPr>
              <a:t>.</a:t>
            </a:r>
            <a:endParaRPr lang="en-US" sz="1000">
              <a:solidFill>
                <a:srgbClr val="777777"/>
              </a:solidFill>
              <a:ea typeface="SimHei" pitchFamily="2" charset="-122"/>
            </a:endParaRPr>
          </a:p>
        </p:txBody>
      </p:sp>
      <p:pic>
        <p:nvPicPr>
          <p:cNvPr id="14345" name="Picture 11" descr="bar_white_bot"/>
          <p:cNvPicPr>
            <a:picLocks noChangeAspect="1" noChangeArrowheads="1"/>
          </p:cNvPicPr>
          <p:nvPr/>
        </p:nvPicPr>
        <p:blipFill>
          <a:blip r:embed="rId7" cstate="print"/>
          <a:srcRect t="95583"/>
          <a:stretch>
            <a:fillRect/>
          </a:stretch>
        </p:blipFill>
        <p:spPr bwMode="auto">
          <a:xfrm>
            <a:off x="0" y="6781800"/>
            <a:ext cx="9144000" cy="69850"/>
          </a:xfrm>
          <a:prstGeom prst="rect">
            <a:avLst/>
          </a:prstGeom>
          <a:noFill/>
          <a:ln w="9525">
            <a:noFill/>
            <a:miter lim="800000"/>
            <a:headEnd/>
            <a:tailEnd/>
          </a:ln>
        </p:spPr>
      </p:pic>
      <p:pic>
        <p:nvPicPr>
          <p:cNvPr id="14348" name="Picture 23" descr="icon_1"/>
          <p:cNvPicPr>
            <a:picLocks noChangeAspect="1" noChangeArrowheads="1"/>
          </p:cNvPicPr>
          <p:nvPr/>
        </p:nvPicPr>
        <p:blipFill>
          <a:blip r:embed="rId8" cstate="print"/>
          <a:srcRect/>
          <a:stretch>
            <a:fillRect/>
          </a:stretch>
        </p:blipFill>
        <p:spPr bwMode="auto">
          <a:xfrm>
            <a:off x="863600" y="4572000"/>
            <a:ext cx="581025" cy="590550"/>
          </a:xfrm>
          <a:prstGeom prst="rect">
            <a:avLst/>
          </a:prstGeom>
          <a:noFill/>
          <a:ln w="9525">
            <a:noFill/>
            <a:miter lim="800000"/>
            <a:headEnd/>
            <a:tailEnd/>
          </a:ln>
        </p:spPr>
      </p:pic>
      <p:pic>
        <p:nvPicPr>
          <p:cNvPr id="14349" name="Picture 24" descr="icon_5"/>
          <p:cNvPicPr>
            <a:picLocks noChangeAspect="1" noChangeArrowheads="1"/>
          </p:cNvPicPr>
          <p:nvPr/>
        </p:nvPicPr>
        <p:blipFill>
          <a:blip r:embed="rId9" cstate="print"/>
          <a:srcRect/>
          <a:stretch>
            <a:fillRect/>
          </a:stretch>
        </p:blipFill>
        <p:spPr bwMode="auto">
          <a:xfrm>
            <a:off x="2533650" y="4572000"/>
            <a:ext cx="590550" cy="590550"/>
          </a:xfrm>
          <a:prstGeom prst="rect">
            <a:avLst/>
          </a:prstGeom>
          <a:noFill/>
          <a:ln w="9525">
            <a:noFill/>
            <a:miter lim="800000"/>
            <a:headEnd/>
            <a:tailEnd/>
          </a:ln>
        </p:spPr>
      </p:pic>
      <p:pic>
        <p:nvPicPr>
          <p:cNvPr id="14350" name="Picture 25" descr="icon_2"/>
          <p:cNvPicPr>
            <a:picLocks noChangeAspect="1" noChangeArrowheads="1"/>
          </p:cNvPicPr>
          <p:nvPr/>
        </p:nvPicPr>
        <p:blipFill>
          <a:blip r:embed="rId10" cstate="print"/>
          <a:srcRect/>
          <a:stretch>
            <a:fillRect/>
          </a:stretch>
        </p:blipFill>
        <p:spPr bwMode="auto">
          <a:xfrm>
            <a:off x="7567613" y="4572000"/>
            <a:ext cx="590550" cy="590550"/>
          </a:xfrm>
          <a:prstGeom prst="rect">
            <a:avLst/>
          </a:prstGeom>
          <a:noFill/>
          <a:ln w="9525">
            <a:noFill/>
            <a:miter lim="800000"/>
            <a:headEnd/>
            <a:tailEnd/>
          </a:ln>
        </p:spPr>
      </p:pic>
      <p:pic>
        <p:nvPicPr>
          <p:cNvPr id="14351" name="Picture 26" descr="icon_3"/>
          <p:cNvPicPr>
            <a:picLocks noChangeAspect="1" noChangeArrowheads="1"/>
          </p:cNvPicPr>
          <p:nvPr/>
        </p:nvPicPr>
        <p:blipFill>
          <a:blip r:embed="rId11" cstate="print"/>
          <a:srcRect/>
          <a:stretch>
            <a:fillRect/>
          </a:stretch>
        </p:blipFill>
        <p:spPr bwMode="auto">
          <a:xfrm>
            <a:off x="4219575" y="4572000"/>
            <a:ext cx="581025" cy="590550"/>
          </a:xfrm>
          <a:prstGeom prst="rect">
            <a:avLst/>
          </a:prstGeom>
          <a:noFill/>
          <a:ln w="9525">
            <a:noFill/>
            <a:miter lim="800000"/>
            <a:headEnd/>
            <a:tailEnd/>
          </a:ln>
        </p:spPr>
      </p:pic>
      <p:pic>
        <p:nvPicPr>
          <p:cNvPr id="14352" name="Picture 27" descr="icon_4"/>
          <p:cNvPicPr>
            <a:picLocks noChangeAspect="1" noChangeArrowheads="1"/>
          </p:cNvPicPr>
          <p:nvPr/>
        </p:nvPicPr>
        <p:blipFill>
          <a:blip r:embed="rId12" cstate="print"/>
          <a:srcRect/>
          <a:stretch>
            <a:fillRect/>
          </a:stretch>
        </p:blipFill>
        <p:spPr bwMode="auto">
          <a:xfrm>
            <a:off x="5891213" y="4572000"/>
            <a:ext cx="581025" cy="590550"/>
          </a:xfrm>
          <a:prstGeom prst="rect">
            <a:avLst/>
          </a:prstGeom>
          <a:noFill/>
          <a:ln w="9525">
            <a:noFill/>
            <a:miter lim="800000"/>
            <a:headEnd/>
            <a:tailEnd/>
          </a:ln>
        </p:spPr>
      </p:pic>
      <p:sp>
        <p:nvSpPr>
          <p:cNvPr id="15" name="Text Box 13"/>
          <p:cNvSpPr txBox="1">
            <a:spLocks noChangeArrowheads="1"/>
          </p:cNvSpPr>
          <p:nvPr/>
        </p:nvSpPr>
        <p:spPr bwMode="auto">
          <a:xfrm>
            <a:off x="5876925" y="324644"/>
            <a:ext cx="3109913" cy="400110"/>
          </a:xfrm>
          <a:prstGeom prst="rect">
            <a:avLst/>
          </a:prstGeom>
          <a:noFill/>
          <a:ln w="9525">
            <a:noFill/>
            <a:miter lim="800000"/>
            <a:headEnd/>
            <a:tailEnd/>
          </a:ln>
        </p:spPr>
        <p:txBody>
          <a:bodyPr>
            <a:spAutoFit/>
          </a:bodyPr>
          <a:lstStyle/>
          <a:p>
            <a:pPr algn="r" fontAlgn="ctr">
              <a:spcBef>
                <a:spcPts val="600"/>
              </a:spcBef>
            </a:pPr>
            <a:r>
              <a:rPr lang="en-US" altLang="zh-TW" sz="2000" b="1" dirty="0" smtClean="0">
                <a:latin typeface="Times New Roman" pitchFamily="18" charset="0"/>
                <a:ea typeface="SimHei" pitchFamily="2" charset="-122"/>
                <a:cs typeface="Times New Roman" pitchFamily="18" charset="0"/>
              </a:rPr>
              <a:t>RP-140207</a:t>
            </a:r>
            <a:endParaRPr lang="en-US" sz="2000" b="1" dirty="0">
              <a:latin typeface="Times New Roman" pitchFamily="18" charset="0"/>
              <a:ea typeface="SimHei" pitchFamily="2" charset="-122"/>
              <a:cs typeface="Times New Roman" pitchFamily="18" charset="0"/>
            </a:endParaRPr>
          </a:p>
        </p:txBody>
      </p:sp>
      <p:sp>
        <p:nvSpPr>
          <p:cNvPr id="16" name="Text Box 13"/>
          <p:cNvSpPr txBox="1">
            <a:spLocks noChangeArrowheads="1"/>
          </p:cNvSpPr>
          <p:nvPr/>
        </p:nvSpPr>
        <p:spPr bwMode="auto">
          <a:xfrm>
            <a:off x="14287" y="232788"/>
            <a:ext cx="5229226" cy="646331"/>
          </a:xfrm>
          <a:prstGeom prst="rect">
            <a:avLst/>
          </a:prstGeom>
          <a:noFill/>
          <a:ln w="9525">
            <a:noFill/>
            <a:miter lim="800000"/>
            <a:headEnd/>
            <a:tailEnd/>
          </a:ln>
        </p:spPr>
        <p:txBody>
          <a:bodyPr wrap="square">
            <a:spAutoFit/>
          </a:bodyPr>
          <a:lstStyle/>
          <a:p>
            <a:pPr hangingPunct="1"/>
            <a:r>
              <a:rPr lang="en-GB" sz="1800" b="1" dirty="0" smtClean="0"/>
              <a:t>TSG-RAN Meeting # </a:t>
            </a:r>
            <a:r>
              <a:rPr lang="en-GB" sz="1800" b="1" dirty="0" smtClean="0"/>
              <a:t>63</a:t>
            </a:r>
            <a:r>
              <a:rPr lang="en-GB" sz="1800" b="1" dirty="0" smtClean="0"/>
              <a:t>	</a:t>
            </a:r>
            <a:endParaRPr lang="en-US" sz="1800" dirty="0" smtClean="0"/>
          </a:p>
          <a:p>
            <a:pPr hangingPunct="0"/>
            <a:r>
              <a:rPr lang="en-GB" sz="1800" b="1" dirty="0" smtClean="0"/>
              <a:t>Fu</a:t>
            </a:r>
            <a:r>
              <a:rPr lang="en-GB" sz="1800" b="1" dirty="0" smtClean="0"/>
              <a:t>kuoka, Japan, March 3 </a:t>
            </a:r>
            <a:r>
              <a:rPr lang="en-GB" sz="1800" b="1" dirty="0" smtClean="0"/>
              <a:t>- 6, </a:t>
            </a:r>
            <a:r>
              <a:rPr lang="en-GB" sz="1800" b="1" dirty="0" smtClean="0"/>
              <a:t>2014</a:t>
            </a:r>
            <a:r>
              <a:rPr lang="en-GB" sz="1800" b="1" dirty="0" smtClean="0"/>
              <a:t> </a:t>
            </a:r>
            <a:r>
              <a:rPr lang="en-GB" sz="1600" b="1" dirty="0" smtClean="0"/>
              <a:t> </a:t>
            </a:r>
            <a:endParaRPr lang="en-US" sz="1600" dirty="0"/>
          </a:p>
        </p:txBody>
      </p:sp>
      <p:sp>
        <p:nvSpPr>
          <p:cNvPr id="17" name="Text Box 13"/>
          <p:cNvSpPr txBox="1">
            <a:spLocks noChangeArrowheads="1"/>
          </p:cNvSpPr>
          <p:nvPr/>
        </p:nvSpPr>
        <p:spPr bwMode="auto">
          <a:xfrm>
            <a:off x="1763688" y="4110335"/>
            <a:ext cx="5229226" cy="369332"/>
          </a:xfrm>
          <a:prstGeom prst="rect">
            <a:avLst/>
          </a:prstGeom>
          <a:noFill/>
          <a:ln w="9525">
            <a:noFill/>
            <a:miter lim="800000"/>
            <a:headEnd/>
            <a:tailEnd/>
          </a:ln>
        </p:spPr>
        <p:txBody>
          <a:bodyPr wrap="square">
            <a:spAutoFit/>
          </a:bodyPr>
          <a:lstStyle/>
          <a:p>
            <a:pPr algn="ctr" hangingPunct="1"/>
            <a:r>
              <a:rPr lang="en-US" sz="1800" b="1" dirty="0" smtClean="0"/>
              <a:t>MediaTek Inc</a:t>
            </a:r>
            <a:r>
              <a:rPr lang="en-GB" sz="1800" b="1" dirty="0" smtClean="0"/>
              <a:t>  (</a:t>
            </a:r>
            <a:r>
              <a:rPr lang="en-GB" sz="1800" b="1" dirty="0" err="1" smtClean="0"/>
              <a:t>Rapporteur</a:t>
            </a:r>
            <a:r>
              <a:rPr lang="en-GB" sz="1800" b="1" dirty="0" smtClean="0"/>
              <a:t>)</a:t>
            </a:r>
            <a:r>
              <a:rPr lang="en-GB" sz="1600" b="1" dirty="0" smtClean="0"/>
              <a:t> </a:t>
            </a:r>
            <a:endParaRPr lang="en-US"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FFS </a:t>
            </a:r>
            <a:r>
              <a:rPr lang="en-US" sz="2800" dirty="0" smtClean="0"/>
              <a:t>Issues (1/2) </a:t>
            </a:r>
            <a:endParaRPr lang="en-US" sz="2800" dirty="0"/>
          </a:p>
        </p:txBody>
      </p:sp>
      <p:sp>
        <p:nvSpPr>
          <p:cNvPr id="19459" name="內容版面配置區 2"/>
          <p:cNvSpPr>
            <a:spLocks noGrp="1"/>
          </p:cNvSpPr>
          <p:nvPr>
            <p:ph idx="1"/>
          </p:nvPr>
        </p:nvSpPr>
        <p:spPr/>
        <p:txBody>
          <a:bodyPr/>
          <a:lstStyle/>
          <a:p>
            <a:pPr lvl="0"/>
            <a:r>
              <a:rPr lang="en-GB" dirty="0" smtClean="0"/>
              <a:t>RAN1 </a:t>
            </a:r>
            <a:r>
              <a:rPr lang="en-US" dirty="0" smtClean="0"/>
              <a:t>has not concluded on the </a:t>
            </a:r>
            <a:r>
              <a:rPr lang="en-US" u="sng" dirty="0" smtClean="0"/>
              <a:t>exact</a:t>
            </a:r>
            <a:r>
              <a:rPr lang="en-US" dirty="0" smtClean="0"/>
              <a:t> parameters or their subset restriction, after RAN1 </a:t>
            </a:r>
            <a:r>
              <a:rPr lang="en-GB" dirty="0" smtClean="0"/>
              <a:t>identified the candidate interference parameters for higher-layer signalling and parameters that are desirable for </a:t>
            </a:r>
            <a:r>
              <a:rPr lang="en-US" dirty="0" smtClean="0"/>
              <a:t>UE blind </a:t>
            </a:r>
            <a:r>
              <a:rPr lang="en-US" dirty="0" smtClean="0"/>
              <a:t>detection</a:t>
            </a:r>
            <a:endParaRPr lang="en-US" dirty="0" smtClean="0"/>
          </a:p>
          <a:p>
            <a:pPr lvl="1"/>
            <a:r>
              <a:rPr lang="en-US" dirty="0" smtClean="0"/>
              <a:t>The conclusions </a:t>
            </a:r>
            <a:r>
              <a:rPr lang="en-US" dirty="0" smtClean="0"/>
              <a:t>will take </a:t>
            </a:r>
            <a:r>
              <a:rPr lang="en-US" dirty="0" smtClean="0"/>
              <a:t>into account the impact of </a:t>
            </a:r>
            <a:r>
              <a:rPr lang="en-GB" dirty="0" smtClean="0"/>
              <a:t>higher-layer signalling or network coordination, including signalling overhead and the impact of any scheduling restriction due to subset restriction.</a:t>
            </a:r>
            <a:endParaRPr lang="en-US" dirty="0" smtClean="0"/>
          </a:p>
          <a:p>
            <a:pPr lvl="1" hangingPunct="1"/>
            <a:r>
              <a:rPr lang="en-GB" dirty="0" smtClean="0"/>
              <a:t>Depending on the conclusion for blind detection under higher-layer signalling, dynamic signalling from an interference or a serving cell can be evaluated</a:t>
            </a:r>
            <a:r>
              <a:rPr lang="en-GB" dirty="0" smtClean="0"/>
              <a:t>.</a:t>
            </a:r>
            <a:endParaRPr lang="en-US"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9</a:t>
            </a:fld>
            <a:endParaRPr lang="en-US" altLang="ja-JP"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FFS Issues (2/2) </a:t>
            </a:r>
            <a:endParaRPr lang="en-US" sz="2800" dirty="0"/>
          </a:p>
        </p:txBody>
      </p:sp>
      <p:sp>
        <p:nvSpPr>
          <p:cNvPr id="19459" name="內容版面配置區 2"/>
          <p:cNvSpPr>
            <a:spLocks noGrp="1"/>
          </p:cNvSpPr>
          <p:nvPr>
            <p:ph idx="1"/>
          </p:nvPr>
        </p:nvSpPr>
        <p:spPr/>
        <p:txBody>
          <a:bodyPr/>
          <a:lstStyle/>
          <a:p>
            <a:pPr lvl="0"/>
            <a:r>
              <a:rPr lang="en-US" dirty="0" smtClean="0"/>
              <a:t>RAN </a:t>
            </a:r>
            <a:r>
              <a:rPr lang="en-US" dirty="0" smtClean="0"/>
              <a:t>4 has not concluded </a:t>
            </a:r>
            <a:r>
              <a:rPr lang="en-GB" dirty="0" smtClean="0"/>
              <a:t>the </a:t>
            </a:r>
            <a:r>
              <a:rPr lang="en-GB" u="sng" dirty="0" smtClean="0"/>
              <a:t>exact</a:t>
            </a:r>
            <a:r>
              <a:rPr lang="en-GB" dirty="0" smtClean="0"/>
              <a:t> parameter combinations that could be detected jointly, including if under any subset restriction for any parameters, after RAN4 concluded </a:t>
            </a:r>
            <a:r>
              <a:rPr lang="en-US" dirty="0" smtClean="0"/>
              <a:t>that blind detection for some parameters was acceptable in terms of complexity and performance in some cases (e.g., under some interference conditions), but not in some other cases and further study is needed. </a:t>
            </a:r>
          </a:p>
          <a:p>
            <a:pPr lvl="0" hangingPunct="1"/>
            <a:r>
              <a:rPr lang="en-US" dirty="0" smtClean="0"/>
              <a:t>Further investigation of CSI enhancement is needed in RAN1 in order to help to ensure that NAICS receivers can achieve a user throughput gain.</a:t>
            </a:r>
            <a:endParaRPr lang="en-US" dirty="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10</a:t>
            </a:fld>
            <a:endParaRPr lang="en-US" altLang="ja-JP"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Debate on Completion level</a:t>
            </a:r>
            <a:endParaRPr lang="en-US" sz="2800" dirty="0"/>
          </a:p>
        </p:txBody>
      </p:sp>
      <p:sp>
        <p:nvSpPr>
          <p:cNvPr id="19459" name="內容版面配置區 2"/>
          <p:cNvSpPr>
            <a:spLocks noGrp="1"/>
          </p:cNvSpPr>
          <p:nvPr>
            <p:ph idx="1"/>
          </p:nvPr>
        </p:nvSpPr>
        <p:spPr/>
        <p:txBody>
          <a:bodyPr/>
          <a:lstStyle/>
          <a:p>
            <a:r>
              <a:rPr lang="en-GB" dirty="0" smtClean="0"/>
              <a:t>RAN1 completion level ranges from 80-100% in company views</a:t>
            </a:r>
          </a:p>
          <a:p>
            <a:r>
              <a:rPr lang="en-GB" dirty="0" smtClean="0"/>
              <a:t>RAN4 completion level ranges from 80-100% in company views</a:t>
            </a:r>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11</a:t>
            </a:fld>
            <a:endParaRPr lang="en-US" altLang="ja-JP"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Motivations for WI approval</a:t>
            </a:r>
            <a:endParaRPr lang="en-US" sz="2800" dirty="0"/>
          </a:p>
        </p:txBody>
      </p:sp>
      <p:sp>
        <p:nvSpPr>
          <p:cNvPr id="19459" name="內容版面配置區 2"/>
          <p:cNvSpPr>
            <a:spLocks noGrp="1"/>
          </p:cNvSpPr>
          <p:nvPr>
            <p:ph idx="1"/>
          </p:nvPr>
        </p:nvSpPr>
        <p:spPr/>
        <p:txBody>
          <a:bodyPr/>
          <a:lstStyle/>
          <a:p>
            <a:pPr hangingPunct="1"/>
            <a:r>
              <a:rPr lang="en-GB" dirty="0" smtClean="0"/>
              <a:t>In order to realize the observed gains of identified NAICS receivers in commercial deployments as early as possible, it is proposed to </a:t>
            </a:r>
            <a:r>
              <a:rPr lang="en-GB" b="1" dirty="0" smtClean="0"/>
              <a:t>start the work item phase to further agree on the exact parameters for signalling </a:t>
            </a:r>
            <a:r>
              <a:rPr lang="en-GB" dirty="0" smtClean="0"/>
              <a:t>based on the candidates already identified and specify necessary signalling. After the necessary signalling is defined, the appropriate receiver performance can be specified in RAN4.</a:t>
            </a:r>
            <a:endParaRPr lang="en-US" dirty="0" smtClean="0"/>
          </a:p>
          <a:p>
            <a:pPr lvl="1"/>
            <a:r>
              <a:rPr lang="en-GB" dirty="0" smtClean="0"/>
              <a:t>What </a:t>
            </a:r>
            <a:r>
              <a:rPr lang="en-GB" dirty="0" smtClean="0"/>
              <a:t>it </a:t>
            </a:r>
            <a:r>
              <a:rPr lang="en-GB" dirty="0" smtClean="0"/>
              <a:t>also proposed is </a:t>
            </a:r>
            <a:r>
              <a:rPr lang="en-GB" dirty="0" smtClean="0"/>
              <a:t>to close the SI and have one-step approval of TR36.866 version </a:t>
            </a:r>
            <a:r>
              <a:rPr lang="en-GB" dirty="0" smtClean="0"/>
              <a:t>2.0.0</a:t>
            </a:r>
            <a:endParaRPr lang="en-GB" b="1" dirty="0" smtClean="0"/>
          </a:p>
          <a:p>
            <a:pPr>
              <a:buNone/>
            </a:pPr>
            <a:r>
              <a:rPr lang="en-GB" dirty="0" smtClean="0"/>
              <a:t> </a:t>
            </a:r>
            <a:endParaRPr lang="en-US" dirty="0" smtClean="0"/>
          </a:p>
          <a:p>
            <a:pPr lvl="2"/>
            <a:endParaRPr lang="en-GB" dirty="0" smtClean="0"/>
          </a:p>
          <a:p>
            <a:endParaRPr lang="en-GB" dirty="0" smtClean="0"/>
          </a:p>
          <a:p>
            <a:pPr lvl="1"/>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12</a:t>
            </a:fld>
            <a:endParaRPr lang="en-US" altLang="ja-JP"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Proposed WI Scope </a:t>
            </a:r>
            <a:r>
              <a:rPr lang="en-US" sz="2800" dirty="0" smtClean="0"/>
              <a:t>(1/2)</a:t>
            </a:r>
            <a:endParaRPr lang="en-US" sz="2800" dirty="0"/>
          </a:p>
        </p:txBody>
      </p:sp>
      <p:sp>
        <p:nvSpPr>
          <p:cNvPr id="19459" name="內容版面配置區 2"/>
          <p:cNvSpPr>
            <a:spLocks noGrp="1"/>
          </p:cNvSpPr>
          <p:nvPr>
            <p:ph idx="1"/>
          </p:nvPr>
        </p:nvSpPr>
        <p:spPr>
          <a:xfrm>
            <a:off x="251520" y="1123950"/>
            <a:ext cx="8640959" cy="4954588"/>
          </a:xfrm>
        </p:spPr>
        <p:txBody>
          <a:bodyPr/>
          <a:lstStyle/>
          <a:p>
            <a:r>
              <a:rPr lang="en-GB" sz="2000" dirty="0" smtClean="0"/>
              <a:t>The work item is to specify network assistance signalling for LTE downlink data channels and SL-IC and R-ML receivers under inter cell interference scenarios.  In the Rel-12 scope, the advanced receiver is assumed to be capable of processing up to 3 total layers (serving + interfering) and cancelling 1 interferer. </a:t>
            </a:r>
            <a:endParaRPr lang="en-GB" sz="2000" dirty="0" smtClean="0"/>
          </a:p>
          <a:p>
            <a:r>
              <a:rPr lang="en-GB" sz="2000" dirty="0" smtClean="0"/>
              <a:t>The </a:t>
            </a:r>
            <a:r>
              <a:rPr lang="en-GB" sz="2000" dirty="0" smtClean="0"/>
              <a:t>detailed objectives include:</a:t>
            </a:r>
            <a:endParaRPr lang="en-US" sz="2000" dirty="0" smtClean="0"/>
          </a:p>
          <a:p>
            <a:pPr lvl="1"/>
            <a:r>
              <a:rPr lang="en-GB" dirty="0" smtClean="0"/>
              <a:t>(RAN4)  Identify parameter combinations that could be detected jointly, including if under any subset restriction for any parameters.</a:t>
            </a:r>
            <a:endParaRPr lang="en-US" dirty="0" smtClean="0"/>
          </a:p>
          <a:p>
            <a:pPr lvl="2" fontAlgn="auto" hangingPunct="1"/>
            <a:r>
              <a:rPr lang="en-GB" sz="2000" dirty="0" smtClean="0"/>
              <a:t>Parameters are limited to those identified in the study item phase as desirable for blind detection, namely: </a:t>
            </a:r>
            <a:endParaRPr lang="en-US" sz="2000" dirty="0" smtClean="0"/>
          </a:p>
          <a:p>
            <a:pPr lvl="3" fontAlgn="auto" hangingPunct="1"/>
            <a:r>
              <a:rPr lang="en-US" dirty="0" smtClean="0"/>
              <a:t>Presence or absence of interference </a:t>
            </a:r>
          </a:p>
          <a:p>
            <a:pPr lvl="3" hangingPunct="1"/>
            <a:r>
              <a:rPr lang="en-US" dirty="0" smtClean="0"/>
              <a:t>Transmission modes (TM)</a:t>
            </a:r>
          </a:p>
          <a:p>
            <a:pPr lvl="3" hangingPunct="1"/>
            <a:r>
              <a:rPr lang="en-US" dirty="0" smtClean="0"/>
              <a:t>For DMRS-based TMs: DMRS ports, modulation order, Virtual cell ID, </a:t>
            </a:r>
            <a:r>
              <a:rPr lang="en-US" dirty="0" err="1" smtClean="0"/>
              <a:t>nSCID</a:t>
            </a:r>
            <a:r>
              <a:rPr lang="en-US" dirty="0" smtClean="0"/>
              <a:t>, Cell ID, CRS ports, and MBSFN pattern</a:t>
            </a:r>
          </a:p>
          <a:p>
            <a:pPr lvl="3" hangingPunct="1"/>
            <a:r>
              <a:rPr lang="en-US" dirty="0" smtClean="0"/>
              <a:t>For CRS-based TMs: PMI, RI, modulation order, Cell ID, CRS ports, and MBSFN pattern, </a:t>
            </a:r>
            <a:r>
              <a:rPr lang="en-US" dirty="0" err="1" smtClean="0"/>
              <a:t>ρ</a:t>
            </a:r>
            <a:r>
              <a:rPr lang="en-US" baseline="-25000" dirty="0" err="1" smtClean="0"/>
              <a:t>A</a:t>
            </a:r>
            <a:endParaRPr lang="en-US" dirty="0" smtClean="0"/>
          </a:p>
          <a:p>
            <a:pPr lvl="3" hangingPunct="1"/>
            <a:r>
              <a:rPr lang="en-US" dirty="0" smtClean="0"/>
              <a:t>CFI (if not coordinated and required by receiver implementation)</a:t>
            </a:r>
          </a:p>
          <a:p>
            <a:pPr lvl="2">
              <a:buNone/>
            </a:pPr>
            <a:endParaRPr lang="en-US" dirty="0" smtClean="0"/>
          </a:p>
          <a:p>
            <a:pPr>
              <a:buNone/>
            </a:pPr>
            <a:endParaRPr lang="en-GB" dirty="0" smtClean="0"/>
          </a:p>
          <a:p>
            <a:pPr lvl="1"/>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13</a:t>
            </a:fld>
            <a:endParaRPr lang="en-US" altLang="ja-JP"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Proposed WI </a:t>
            </a:r>
            <a:r>
              <a:rPr lang="en-US" sz="2800" dirty="0" smtClean="0"/>
              <a:t>Scope (2/2) </a:t>
            </a:r>
            <a:endParaRPr lang="en-US" sz="2800" dirty="0"/>
          </a:p>
        </p:txBody>
      </p:sp>
      <p:sp>
        <p:nvSpPr>
          <p:cNvPr id="19459" name="內容版面配置區 2"/>
          <p:cNvSpPr>
            <a:spLocks noGrp="1"/>
          </p:cNvSpPr>
          <p:nvPr>
            <p:ph idx="1"/>
          </p:nvPr>
        </p:nvSpPr>
        <p:spPr>
          <a:xfrm>
            <a:off x="251520" y="1123950"/>
            <a:ext cx="8640959" cy="4954588"/>
          </a:xfrm>
        </p:spPr>
        <p:txBody>
          <a:bodyPr/>
          <a:lstStyle/>
          <a:p>
            <a:pPr lvl="0"/>
            <a:r>
              <a:rPr lang="en-GB" sz="2000" dirty="0" smtClean="0"/>
              <a:t>(</a:t>
            </a:r>
            <a:r>
              <a:rPr lang="en-GB" sz="2000" dirty="0" smtClean="0"/>
              <a:t>RAN1) Agree on the parameters, including any subset restriction, for which higher-layer signalling can be used to reduce receiver blind detection complexity or performance degradation. </a:t>
            </a:r>
            <a:endParaRPr lang="en-US" sz="2000" dirty="0" smtClean="0"/>
          </a:p>
          <a:p>
            <a:pPr lvl="1"/>
            <a:r>
              <a:rPr lang="en-GB" sz="1800" dirty="0" smtClean="0"/>
              <a:t>Starting from the candidate parameters identified for higher-layer signalling in the study item conclusion.</a:t>
            </a:r>
            <a:endParaRPr lang="en-US" sz="1800" dirty="0" smtClean="0"/>
          </a:p>
          <a:p>
            <a:pPr lvl="1"/>
            <a:r>
              <a:rPr lang="en-GB" sz="1800" dirty="0" smtClean="0"/>
              <a:t>Taking into account and evaluating the impact of higher-layer signalling, including signalling overhead and the impact of any scheduling restriction due to subset restriction</a:t>
            </a:r>
            <a:endParaRPr lang="en-US" sz="1800" dirty="0" smtClean="0"/>
          </a:p>
          <a:p>
            <a:pPr lvl="0"/>
            <a:r>
              <a:rPr lang="en-GB" sz="2000" dirty="0" smtClean="0"/>
              <a:t>(RAN1) Investigate CSI enhancements for NAICS receivers; if necessary specify the identified enhancements.</a:t>
            </a:r>
            <a:endParaRPr lang="en-US" sz="2000" dirty="0" smtClean="0"/>
          </a:p>
          <a:p>
            <a:pPr lvl="0"/>
            <a:r>
              <a:rPr lang="en-GB" sz="2000" dirty="0" smtClean="0"/>
              <a:t>(RAN1) Depending on the conclusion for blind detection under higher-layer signalling, dynamic signalling from an interference or a serving cell can be evaluated. </a:t>
            </a:r>
            <a:endParaRPr lang="en-US" sz="2000" dirty="0" smtClean="0"/>
          </a:p>
          <a:p>
            <a:pPr lvl="0"/>
            <a:r>
              <a:rPr lang="en-GB" sz="2000" dirty="0" smtClean="0"/>
              <a:t>(RAN2) Specify higher-layer signalling as agreed in RAN1.</a:t>
            </a:r>
            <a:endParaRPr lang="en-US" sz="2000" dirty="0" smtClean="0"/>
          </a:p>
          <a:p>
            <a:pPr lvl="2"/>
            <a:endParaRPr lang="en-US" dirty="0" smtClean="0"/>
          </a:p>
          <a:p>
            <a:pPr>
              <a:buNone/>
            </a:pPr>
            <a:endParaRPr lang="en-GB" dirty="0" smtClean="0"/>
          </a:p>
          <a:p>
            <a:pPr lvl="1"/>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14</a:t>
            </a:fld>
            <a:endParaRPr lang="en-US" altLang="ja-JP"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over_back_8"/>
          <p:cNvPicPr>
            <a:picLocks noChangeAspect="1" noChangeArrowheads="1"/>
          </p:cNvPicPr>
          <p:nvPr/>
        </p:nvPicPr>
        <p:blipFill>
          <a:blip r:embed="rId3" cstate="print"/>
          <a:srcRect/>
          <a:stretch>
            <a:fillRect/>
          </a:stretch>
        </p:blipFill>
        <p:spPr bwMode="auto">
          <a:xfrm>
            <a:off x="-9525" y="1978025"/>
            <a:ext cx="9153525" cy="3352800"/>
          </a:xfrm>
          <a:prstGeom prst="rect">
            <a:avLst/>
          </a:prstGeom>
          <a:noFill/>
          <a:ln w="9525">
            <a:noFill/>
            <a:miter lim="800000"/>
            <a:headEnd/>
            <a:tailEnd/>
          </a:ln>
        </p:spPr>
      </p:pic>
      <p:pic>
        <p:nvPicPr>
          <p:cNvPr id="40963" name="Picture 21" descr="gray_bot"/>
          <p:cNvPicPr>
            <a:picLocks noChangeAspect="1" noChangeArrowheads="1"/>
          </p:cNvPicPr>
          <p:nvPr/>
        </p:nvPicPr>
        <p:blipFill>
          <a:blip r:embed="rId4" cstate="print"/>
          <a:srcRect/>
          <a:stretch>
            <a:fillRect/>
          </a:stretch>
        </p:blipFill>
        <p:spPr bwMode="auto">
          <a:xfrm>
            <a:off x="0" y="5303838"/>
            <a:ext cx="9163050" cy="1581150"/>
          </a:xfrm>
          <a:prstGeom prst="rect">
            <a:avLst/>
          </a:prstGeom>
          <a:noFill/>
          <a:ln w="9525">
            <a:noFill/>
            <a:miter lim="800000"/>
            <a:headEnd/>
            <a:tailEnd/>
          </a:ln>
        </p:spPr>
      </p:pic>
      <p:pic>
        <p:nvPicPr>
          <p:cNvPr id="40964" name="Picture 4" descr="gray_top"/>
          <p:cNvPicPr>
            <a:picLocks noChangeAspect="1" noChangeArrowheads="1"/>
          </p:cNvPicPr>
          <p:nvPr/>
        </p:nvPicPr>
        <p:blipFill>
          <a:blip r:embed="rId5" cstate="print"/>
          <a:srcRect/>
          <a:stretch>
            <a:fillRect/>
          </a:stretch>
        </p:blipFill>
        <p:spPr bwMode="auto">
          <a:xfrm>
            <a:off x="-9525" y="0"/>
            <a:ext cx="9163050" cy="2009775"/>
          </a:xfrm>
          <a:prstGeom prst="rect">
            <a:avLst/>
          </a:prstGeom>
          <a:noFill/>
          <a:ln w="9525">
            <a:noFill/>
            <a:miter lim="800000"/>
            <a:headEnd/>
            <a:tailEnd/>
          </a:ln>
        </p:spPr>
      </p:pic>
      <p:pic>
        <p:nvPicPr>
          <p:cNvPr id="40965" name="Picture 6" descr="logo"/>
          <p:cNvPicPr>
            <a:picLocks noChangeAspect="1" noChangeArrowheads="1"/>
          </p:cNvPicPr>
          <p:nvPr/>
        </p:nvPicPr>
        <p:blipFill>
          <a:blip r:embed="rId6" cstate="print"/>
          <a:srcRect/>
          <a:stretch>
            <a:fillRect/>
          </a:stretch>
        </p:blipFill>
        <p:spPr bwMode="auto">
          <a:xfrm>
            <a:off x="1460500" y="817563"/>
            <a:ext cx="3783013" cy="404812"/>
          </a:xfrm>
          <a:prstGeom prst="rect">
            <a:avLst/>
          </a:prstGeom>
          <a:noFill/>
          <a:ln w="9525">
            <a:noFill/>
            <a:miter lim="800000"/>
            <a:headEnd/>
            <a:tailEnd/>
          </a:ln>
        </p:spPr>
      </p:pic>
      <p:sp>
        <p:nvSpPr>
          <p:cNvPr id="40966" name="Text Box 8"/>
          <p:cNvSpPr txBox="1">
            <a:spLocks noChangeArrowheads="1"/>
          </p:cNvSpPr>
          <p:nvPr/>
        </p:nvSpPr>
        <p:spPr bwMode="auto">
          <a:xfrm>
            <a:off x="608013" y="6226175"/>
            <a:ext cx="2881312" cy="244475"/>
          </a:xfrm>
          <a:prstGeom prst="rect">
            <a:avLst/>
          </a:prstGeom>
          <a:noFill/>
          <a:ln w="9525">
            <a:noFill/>
            <a:miter lim="800000"/>
            <a:headEnd/>
            <a:tailEnd/>
          </a:ln>
        </p:spPr>
        <p:txBody>
          <a:bodyPr>
            <a:spAutoFit/>
          </a:bodyPr>
          <a:lstStyle/>
          <a:p>
            <a:r>
              <a:rPr lang="en-US" sz="1000">
                <a:solidFill>
                  <a:srgbClr val="777777"/>
                </a:solidFill>
                <a:ea typeface="SimHei" pitchFamily="2" charset="-122"/>
              </a:rPr>
              <a:t>Copyright © MediaTek</a:t>
            </a:r>
            <a:r>
              <a:rPr lang="en-US" altLang="zh-TW" sz="1000">
                <a:solidFill>
                  <a:srgbClr val="777777"/>
                </a:solidFill>
                <a:ea typeface="SimHei" pitchFamily="2" charset="-122"/>
              </a:rPr>
              <a:t> Inc. </a:t>
            </a:r>
            <a:r>
              <a:rPr lang="en-US" sz="1000">
                <a:solidFill>
                  <a:srgbClr val="777777"/>
                </a:solidFill>
                <a:ea typeface="SimHei" pitchFamily="2" charset="-122"/>
              </a:rPr>
              <a:t>All rights reserved</a:t>
            </a:r>
            <a:r>
              <a:rPr lang="en-US" altLang="zh-TW" sz="1000">
                <a:solidFill>
                  <a:srgbClr val="777777"/>
                </a:solidFill>
                <a:ea typeface="SimHei" pitchFamily="2" charset="-122"/>
              </a:rPr>
              <a:t>.</a:t>
            </a:r>
            <a:endParaRPr lang="en-US" sz="1000">
              <a:solidFill>
                <a:srgbClr val="777777"/>
              </a:solidFill>
              <a:ea typeface="SimHei" pitchFamily="2" charset="-122"/>
            </a:endParaRPr>
          </a:p>
        </p:txBody>
      </p:sp>
      <p:pic>
        <p:nvPicPr>
          <p:cNvPr id="40967" name="Picture 9" descr="bar_white_bot"/>
          <p:cNvPicPr>
            <a:picLocks noChangeAspect="1" noChangeArrowheads="1"/>
          </p:cNvPicPr>
          <p:nvPr/>
        </p:nvPicPr>
        <p:blipFill>
          <a:blip r:embed="rId7" cstate="print"/>
          <a:srcRect t="95583"/>
          <a:stretch>
            <a:fillRect/>
          </a:stretch>
        </p:blipFill>
        <p:spPr bwMode="auto">
          <a:xfrm>
            <a:off x="0" y="6781800"/>
            <a:ext cx="9144000" cy="69850"/>
          </a:xfrm>
          <a:prstGeom prst="rect">
            <a:avLst/>
          </a:prstGeom>
          <a:noFill/>
          <a:ln w="9525">
            <a:noFill/>
            <a:miter lim="800000"/>
            <a:headEnd/>
            <a:tailEnd/>
          </a:ln>
        </p:spPr>
      </p:pic>
      <p:sp>
        <p:nvSpPr>
          <p:cNvPr id="40968" name="Text Box 15"/>
          <p:cNvSpPr txBox="1">
            <a:spLocks noChangeArrowheads="1"/>
          </p:cNvSpPr>
          <p:nvPr/>
        </p:nvSpPr>
        <p:spPr bwMode="auto">
          <a:xfrm>
            <a:off x="3078163" y="3282950"/>
            <a:ext cx="3011487" cy="457200"/>
          </a:xfrm>
          <a:prstGeom prst="rect">
            <a:avLst/>
          </a:prstGeom>
          <a:noFill/>
          <a:ln w="9525">
            <a:noFill/>
            <a:miter lim="800000"/>
            <a:headEnd/>
            <a:tailEnd/>
          </a:ln>
        </p:spPr>
        <p:txBody>
          <a:bodyPr wrap="none">
            <a:spAutoFit/>
          </a:bodyPr>
          <a:lstStyle/>
          <a:p>
            <a:pPr algn="ctr"/>
            <a:r>
              <a:rPr lang="en-US" altLang="zh-TW" b="1" dirty="0">
                <a:ea typeface="SimHei" pitchFamily="2" charset="-122"/>
              </a:rPr>
              <a:t>www.mediatek.com</a:t>
            </a:r>
            <a:endParaRPr lang="en-US" b="1" dirty="0">
              <a:ea typeface="SimHei" pitchFamily="2" charset="-122"/>
            </a:endParaRPr>
          </a:p>
        </p:txBody>
      </p:sp>
      <p:pic>
        <p:nvPicPr>
          <p:cNvPr id="40969" name="Picture 22" descr="icon_1"/>
          <p:cNvPicPr>
            <a:picLocks noChangeAspect="1" noChangeArrowheads="1"/>
          </p:cNvPicPr>
          <p:nvPr/>
        </p:nvPicPr>
        <p:blipFill>
          <a:blip r:embed="rId8" cstate="print"/>
          <a:srcRect/>
          <a:stretch>
            <a:fillRect/>
          </a:stretch>
        </p:blipFill>
        <p:spPr bwMode="auto">
          <a:xfrm>
            <a:off x="863600" y="4572000"/>
            <a:ext cx="581025" cy="590550"/>
          </a:xfrm>
          <a:prstGeom prst="rect">
            <a:avLst/>
          </a:prstGeom>
          <a:noFill/>
          <a:ln w="9525">
            <a:noFill/>
            <a:miter lim="800000"/>
            <a:headEnd/>
            <a:tailEnd/>
          </a:ln>
        </p:spPr>
      </p:pic>
      <p:pic>
        <p:nvPicPr>
          <p:cNvPr id="40970" name="Picture 23" descr="icon_5"/>
          <p:cNvPicPr>
            <a:picLocks noChangeAspect="1" noChangeArrowheads="1"/>
          </p:cNvPicPr>
          <p:nvPr/>
        </p:nvPicPr>
        <p:blipFill>
          <a:blip r:embed="rId9" cstate="print"/>
          <a:srcRect/>
          <a:stretch>
            <a:fillRect/>
          </a:stretch>
        </p:blipFill>
        <p:spPr bwMode="auto">
          <a:xfrm>
            <a:off x="2533650" y="4572000"/>
            <a:ext cx="590550" cy="590550"/>
          </a:xfrm>
          <a:prstGeom prst="rect">
            <a:avLst/>
          </a:prstGeom>
          <a:noFill/>
          <a:ln w="9525">
            <a:noFill/>
            <a:miter lim="800000"/>
            <a:headEnd/>
            <a:tailEnd/>
          </a:ln>
        </p:spPr>
      </p:pic>
      <p:pic>
        <p:nvPicPr>
          <p:cNvPr id="40971" name="Picture 24" descr="icon_2"/>
          <p:cNvPicPr>
            <a:picLocks noChangeAspect="1" noChangeArrowheads="1"/>
          </p:cNvPicPr>
          <p:nvPr/>
        </p:nvPicPr>
        <p:blipFill>
          <a:blip r:embed="rId10" cstate="print"/>
          <a:srcRect/>
          <a:stretch>
            <a:fillRect/>
          </a:stretch>
        </p:blipFill>
        <p:spPr bwMode="auto">
          <a:xfrm>
            <a:off x="7567613" y="4572000"/>
            <a:ext cx="590550" cy="590550"/>
          </a:xfrm>
          <a:prstGeom prst="rect">
            <a:avLst/>
          </a:prstGeom>
          <a:noFill/>
          <a:ln w="9525">
            <a:noFill/>
            <a:miter lim="800000"/>
            <a:headEnd/>
            <a:tailEnd/>
          </a:ln>
        </p:spPr>
      </p:pic>
      <p:pic>
        <p:nvPicPr>
          <p:cNvPr id="40972" name="Picture 25" descr="icon_3"/>
          <p:cNvPicPr>
            <a:picLocks noChangeAspect="1" noChangeArrowheads="1"/>
          </p:cNvPicPr>
          <p:nvPr/>
        </p:nvPicPr>
        <p:blipFill>
          <a:blip r:embed="rId11" cstate="print"/>
          <a:srcRect/>
          <a:stretch>
            <a:fillRect/>
          </a:stretch>
        </p:blipFill>
        <p:spPr bwMode="auto">
          <a:xfrm>
            <a:off x="4219575" y="4572000"/>
            <a:ext cx="581025" cy="590550"/>
          </a:xfrm>
          <a:prstGeom prst="rect">
            <a:avLst/>
          </a:prstGeom>
          <a:noFill/>
          <a:ln w="9525">
            <a:noFill/>
            <a:miter lim="800000"/>
            <a:headEnd/>
            <a:tailEnd/>
          </a:ln>
        </p:spPr>
      </p:pic>
      <p:pic>
        <p:nvPicPr>
          <p:cNvPr id="40973" name="Picture 26" descr="icon_4"/>
          <p:cNvPicPr>
            <a:picLocks noChangeAspect="1" noChangeArrowheads="1"/>
          </p:cNvPicPr>
          <p:nvPr/>
        </p:nvPicPr>
        <p:blipFill>
          <a:blip r:embed="rId12" cstate="print"/>
          <a:srcRect/>
          <a:stretch>
            <a:fillRect/>
          </a:stretch>
        </p:blipFill>
        <p:spPr bwMode="auto">
          <a:xfrm>
            <a:off x="5891213" y="4572000"/>
            <a:ext cx="581025" cy="590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Background </a:t>
            </a:r>
            <a:endParaRPr lang="en-US" sz="2800" dirty="0"/>
          </a:p>
        </p:txBody>
      </p:sp>
      <p:sp>
        <p:nvSpPr>
          <p:cNvPr id="19459" name="內容版面配置區 2"/>
          <p:cNvSpPr>
            <a:spLocks noGrp="1"/>
          </p:cNvSpPr>
          <p:nvPr>
            <p:ph idx="1"/>
          </p:nvPr>
        </p:nvSpPr>
        <p:spPr/>
        <p:txBody>
          <a:bodyPr/>
          <a:lstStyle/>
          <a:p>
            <a:r>
              <a:rPr lang="en-US" dirty="0" smtClean="0"/>
              <a:t>NAICS SI started in March 2013</a:t>
            </a:r>
          </a:p>
          <a:p>
            <a:r>
              <a:rPr lang="en-US" dirty="0" smtClean="0"/>
              <a:t>Original planned completion: December 2013</a:t>
            </a:r>
          </a:p>
          <a:p>
            <a:r>
              <a:rPr lang="en-US" dirty="0" smtClean="0"/>
              <a:t>Extended in December 2013 to March 2014, with the reduced focus as agreed in RP-132108: </a:t>
            </a:r>
          </a:p>
          <a:p>
            <a:pPr lvl="1"/>
            <a:r>
              <a:rPr lang="en-US" dirty="0" smtClean="0"/>
              <a:t>(RAN1) Identify the interference transmission parameters for </a:t>
            </a:r>
            <a:r>
              <a:rPr lang="en-US" dirty="0" err="1" smtClean="0"/>
              <a:t>signalling</a:t>
            </a:r>
            <a:r>
              <a:rPr lang="en-US" dirty="0" smtClean="0"/>
              <a:t> and those for receiver detection, based on the following studies and the trade-offs: </a:t>
            </a:r>
          </a:p>
          <a:p>
            <a:pPr lvl="2"/>
            <a:r>
              <a:rPr lang="en-US" dirty="0" smtClean="0"/>
              <a:t>Receiver performance and complexity, with and without network assistance (RAN4)</a:t>
            </a:r>
          </a:p>
          <a:p>
            <a:pPr lvl="2"/>
            <a:r>
              <a:rPr lang="en-US" dirty="0" smtClean="0"/>
              <a:t>Feasibility of assistance </a:t>
            </a:r>
            <a:r>
              <a:rPr lang="en-US" dirty="0" err="1" smtClean="0"/>
              <a:t>signalling</a:t>
            </a:r>
            <a:r>
              <a:rPr lang="en-US" dirty="0" smtClean="0"/>
              <a:t> and system performance that takes into account corresponding </a:t>
            </a:r>
            <a:r>
              <a:rPr lang="en-US" dirty="0" err="1" smtClean="0"/>
              <a:t>signalling</a:t>
            </a:r>
            <a:r>
              <a:rPr lang="en-US" dirty="0" smtClean="0"/>
              <a:t> overhead (RAN1) </a:t>
            </a:r>
          </a:p>
          <a:p>
            <a:pPr lvl="2"/>
            <a:r>
              <a:rPr lang="en-US" dirty="0" smtClean="0"/>
              <a:t>Network performance evaluation if any network coordination is assumed that introduces scheduling constraints (RAN1).</a:t>
            </a:r>
            <a:endParaRPr lang="en-US" dirty="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a:t>
            </a:fld>
            <a:endParaRPr lang="en-US" altLang="ja-JP"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RAN1 Conclusion (1/3)</a:t>
            </a:r>
            <a:endParaRPr lang="en-US" sz="2800" dirty="0"/>
          </a:p>
        </p:txBody>
      </p:sp>
      <p:sp>
        <p:nvSpPr>
          <p:cNvPr id="19459" name="內容版面配置區 2"/>
          <p:cNvSpPr>
            <a:spLocks noGrp="1"/>
          </p:cNvSpPr>
          <p:nvPr>
            <p:ph idx="1"/>
          </p:nvPr>
        </p:nvSpPr>
        <p:spPr/>
        <p:txBody>
          <a:bodyPr/>
          <a:lstStyle/>
          <a:p>
            <a:pPr lvl="0" hangingPunct="1"/>
            <a:r>
              <a:rPr lang="en-US" dirty="0" smtClean="0"/>
              <a:t>Higher-layer signaling of parameters related to interference PDSCH could be beneficial to reduce the blind detection complexity or performance degradation</a:t>
            </a:r>
          </a:p>
          <a:p>
            <a:pPr lvl="1" hangingPunct="1"/>
            <a:r>
              <a:rPr lang="en-US" dirty="0" smtClean="0"/>
              <a:t>It is not precluded at yet that some of the following candidate parameters may be blindly detected</a:t>
            </a:r>
          </a:p>
          <a:p>
            <a:pPr lvl="1" hangingPunct="1"/>
            <a:r>
              <a:rPr lang="en-US" dirty="0" smtClean="0"/>
              <a:t>Candidate parameters for higher-layer signaling for further study both in RAN1 and RAN4 include</a:t>
            </a:r>
          </a:p>
          <a:p>
            <a:pPr lvl="2" hangingPunct="1"/>
            <a:r>
              <a:rPr lang="en-US" sz="1400" dirty="0" smtClean="0"/>
              <a:t>Resource allocation granularity (e.g., a group of PRB or PRB pairs)</a:t>
            </a:r>
          </a:p>
          <a:p>
            <a:pPr lvl="2" hangingPunct="1"/>
            <a:r>
              <a:rPr lang="en-GB" sz="1400" dirty="0" smtClean="0"/>
              <a:t>RA type</a:t>
            </a:r>
            <a:r>
              <a:rPr lang="en-US" sz="1400" dirty="0" smtClean="0"/>
              <a:t> (e.g., </a:t>
            </a:r>
            <a:r>
              <a:rPr lang="en-GB" sz="1400" dirty="0" smtClean="0"/>
              <a:t>type 0, LVRB</a:t>
            </a:r>
            <a:r>
              <a:rPr lang="en-US" sz="1400" dirty="0" smtClean="0"/>
              <a:t>, </a:t>
            </a:r>
            <a:r>
              <a:rPr lang="en-GB" sz="1400" dirty="0" err="1" smtClean="0"/>
              <a:t>N</a:t>
            </a:r>
            <a:r>
              <a:rPr lang="en-GB" sz="1400" baseline="-25000" dirty="0" err="1" smtClean="0"/>
              <a:t>gap</a:t>
            </a:r>
            <a:r>
              <a:rPr lang="en-US" sz="1400" dirty="0" smtClean="0"/>
              <a:t> used for DVRB)</a:t>
            </a:r>
          </a:p>
          <a:p>
            <a:pPr lvl="2" hangingPunct="1"/>
            <a:r>
              <a:rPr lang="en-US" sz="1400" dirty="0" smtClean="0"/>
              <a:t>System bandwidth</a:t>
            </a:r>
          </a:p>
          <a:p>
            <a:pPr lvl="2" hangingPunct="1"/>
            <a:r>
              <a:rPr lang="en-US" sz="1400" dirty="0" smtClean="0"/>
              <a:t>Synchronization indication (e.g., </a:t>
            </a:r>
            <a:r>
              <a:rPr lang="en-GB" sz="1400" dirty="0" smtClean="0"/>
              <a:t>CP length</a:t>
            </a:r>
            <a:r>
              <a:rPr lang="en-US" sz="1400" dirty="0" smtClean="0"/>
              <a:t>)</a:t>
            </a:r>
          </a:p>
          <a:p>
            <a:pPr lvl="2" hangingPunct="1"/>
            <a:r>
              <a:rPr lang="en-GB" sz="1400" dirty="0" smtClean="0"/>
              <a:t>CSI-RS configuration</a:t>
            </a:r>
            <a:endParaRPr lang="en-US" sz="1400" dirty="0" smtClean="0"/>
          </a:p>
          <a:p>
            <a:pPr lvl="2" hangingPunct="1"/>
            <a:r>
              <a:rPr lang="en-GB" sz="1400" dirty="0" smtClean="0"/>
              <a:t>QCL</a:t>
            </a:r>
            <a:endParaRPr lang="en-US" sz="1400" dirty="0" smtClean="0"/>
          </a:p>
          <a:p>
            <a:pPr lvl="2" hangingPunct="1"/>
            <a:r>
              <a:rPr lang="en-US" sz="1400" dirty="0" smtClean="0"/>
              <a:t>C</a:t>
            </a:r>
            <a:r>
              <a:rPr lang="en-GB" sz="1400" dirty="0" smtClean="0"/>
              <a:t>ell-ID</a:t>
            </a:r>
            <a:endParaRPr lang="en-US" sz="1400" dirty="0" smtClean="0"/>
          </a:p>
          <a:p>
            <a:pPr lvl="2" hangingPunct="1"/>
            <a:r>
              <a:rPr lang="en-GB" sz="1400" dirty="0" smtClean="0"/>
              <a:t>CRS ports</a:t>
            </a:r>
            <a:endParaRPr lang="en-US" sz="1400" dirty="0" smtClean="0"/>
          </a:p>
          <a:p>
            <a:pPr lvl="2" hangingPunct="1"/>
            <a:r>
              <a:rPr lang="en-GB" sz="1400" dirty="0" smtClean="0"/>
              <a:t>MBSFN pattern</a:t>
            </a:r>
            <a:endParaRPr lang="en-US" sz="1400" dirty="0" smtClean="0"/>
          </a:p>
          <a:p>
            <a:pPr lvl="2" hangingPunct="1"/>
            <a:r>
              <a:rPr lang="en-US" sz="1400" dirty="0" err="1" smtClean="0"/>
              <a:t>ρ</a:t>
            </a:r>
            <a:r>
              <a:rPr lang="en-US" sz="1400" baseline="-25000" dirty="0" err="1" smtClean="0"/>
              <a:t>B</a:t>
            </a:r>
            <a:r>
              <a:rPr lang="en-US" sz="1400" dirty="0" smtClean="0"/>
              <a:t>/</a:t>
            </a:r>
            <a:r>
              <a:rPr lang="en-US" sz="1400" dirty="0" err="1" smtClean="0"/>
              <a:t>ρ</a:t>
            </a:r>
            <a:r>
              <a:rPr lang="en-US" sz="1400" baseline="-25000" dirty="0" err="1" smtClean="0"/>
              <a:t>A</a:t>
            </a:r>
            <a:endParaRPr lang="en-US" sz="1400"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2</a:t>
            </a:fld>
            <a:endParaRPr lang="en-US" altLang="ja-JP"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RAN1 Conclusion (2/3)</a:t>
            </a:r>
            <a:endParaRPr lang="en-US" sz="2800" dirty="0"/>
          </a:p>
        </p:txBody>
      </p:sp>
      <p:sp>
        <p:nvSpPr>
          <p:cNvPr id="19459" name="內容版面配置區 2"/>
          <p:cNvSpPr>
            <a:spLocks noGrp="1"/>
          </p:cNvSpPr>
          <p:nvPr>
            <p:ph idx="1"/>
          </p:nvPr>
        </p:nvSpPr>
        <p:spPr/>
        <p:txBody>
          <a:bodyPr/>
          <a:lstStyle/>
          <a:p>
            <a:pPr lvl="0" hangingPunct="1"/>
            <a:r>
              <a:rPr lang="en-US" dirty="0" smtClean="0"/>
              <a:t>For </a:t>
            </a:r>
            <a:r>
              <a:rPr lang="en-US" dirty="0" smtClean="0"/>
              <a:t>the following parameters of interference PDSCH, UE blind detection is desirable to reduce scheduling restriction and signaling overhead, possibly detected from a reduced subset (e.g., RRC signaled) of all values for some parameters</a:t>
            </a:r>
          </a:p>
          <a:p>
            <a:pPr lvl="1" hangingPunct="1"/>
            <a:r>
              <a:rPr lang="en-US" dirty="0" smtClean="0"/>
              <a:t>Presence or absence of interference </a:t>
            </a:r>
          </a:p>
          <a:p>
            <a:pPr lvl="1" hangingPunct="1"/>
            <a:r>
              <a:rPr lang="en-US" dirty="0" smtClean="0"/>
              <a:t>TM</a:t>
            </a:r>
          </a:p>
          <a:p>
            <a:pPr lvl="1" hangingPunct="1"/>
            <a:r>
              <a:rPr lang="en-US" dirty="0" smtClean="0"/>
              <a:t>For DMRS-based TMs: DMRS ports, modulation order, Virtual cell ID, </a:t>
            </a:r>
            <a:r>
              <a:rPr lang="en-US" dirty="0" err="1" smtClean="0"/>
              <a:t>nSCID</a:t>
            </a:r>
            <a:r>
              <a:rPr lang="en-US" dirty="0" smtClean="0"/>
              <a:t>, Cell ID, CRS ports, and MBSFN pattern</a:t>
            </a:r>
          </a:p>
          <a:p>
            <a:pPr lvl="1" hangingPunct="1"/>
            <a:r>
              <a:rPr lang="en-US" dirty="0" smtClean="0"/>
              <a:t>For CRS-based TMs: PMI, RI, modulation order, Cell ID, CRS ports, and MBSFN pattern, </a:t>
            </a:r>
            <a:r>
              <a:rPr lang="en-US" dirty="0" err="1" smtClean="0"/>
              <a:t>ρ</a:t>
            </a:r>
            <a:r>
              <a:rPr lang="en-US" baseline="-25000" dirty="0" err="1" smtClean="0"/>
              <a:t>A</a:t>
            </a:r>
            <a:endParaRPr lang="en-US" dirty="0" smtClean="0"/>
          </a:p>
          <a:p>
            <a:pPr lvl="1" hangingPunct="1"/>
            <a:r>
              <a:rPr lang="en-US" dirty="0" smtClean="0"/>
              <a:t>CFI (if not coordinated and required by receiver implementation</a:t>
            </a:r>
            <a:r>
              <a:rPr lang="en-US" dirty="0" smtClean="0"/>
              <a:t>)</a:t>
            </a:r>
            <a:endParaRPr lang="en-US"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3</a:t>
            </a:fld>
            <a:endParaRPr lang="en-US" altLang="ja-JP"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RAN1 Conclusion (3/3)</a:t>
            </a:r>
            <a:endParaRPr lang="en-US" sz="2800" dirty="0"/>
          </a:p>
        </p:txBody>
      </p:sp>
      <p:sp>
        <p:nvSpPr>
          <p:cNvPr id="19459" name="內容版面配置區 2"/>
          <p:cNvSpPr>
            <a:spLocks noGrp="1"/>
          </p:cNvSpPr>
          <p:nvPr>
            <p:ph idx="1"/>
          </p:nvPr>
        </p:nvSpPr>
        <p:spPr/>
        <p:txBody>
          <a:bodyPr/>
          <a:lstStyle/>
          <a:p>
            <a:pPr lvl="0" hangingPunct="1"/>
            <a:r>
              <a:rPr lang="en-US" dirty="0" smtClean="0"/>
              <a:t>Further </a:t>
            </a:r>
            <a:r>
              <a:rPr lang="en-US" dirty="0" smtClean="0"/>
              <a:t>investigation of CSI enhancement is needed in order to help to ensure that NAICS receivers can achieve a user throughput gain</a:t>
            </a:r>
          </a:p>
          <a:p>
            <a:pPr lvl="0" hangingPunct="1"/>
            <a:r>
              <a:rPr lang="en-US" dirty="0" smtClean="0"/>
              <a:t>Dynamic signaling from an interference or a serving cell can be evaluated after conclusions on blind detection, conditions and assumptions including the physical channel and assumed content can be further discussed</a:t>
            </a:r>
            <a:endParaRPr lang="en-US" dirty="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4</a:t>
            </a:fld>
            <a:endParaRPr lang="en-US" altLang="ja-JP"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RAN4 Conclusion on Performance</a:t>
            </a:r>
            <a:endParaRPr lang="en-US" sz="2800" dirty="0"/>
          </a:p>
        </p:txBody>
      </p:sp>
      <p:sp>
        <p:nvSpPr>
          <p:cNvPr id="19459" name="內容版面配置區 2"/>
          <p:cNvSpPr>
            <a:spLocks noGrp="1"/>
          </p:cNvSpPr>
          <p:nvPr>
            <p:ph idx="1"/>
          </p:nvPr>
        </p:nvSpPr>
        <p:spPr>
          <a:xfrm>
            <a:off x="627063" y="1123950"/>
            <a:ext cx="8265417" cy="4954588"/>
          </a:xfrm>
        </p:spPr>
        <p:txBody>
          <a:bodyPr/>
          <a:lstStyle/>
          <a:p>
            <a:pPr hangingPunct="1"/>
            <a:r>
              <a:rPr lang="en-GB" dirty="0" smtClean="0"/>
              <a:t>E-LMMSE-IRC/SL-IC/R-ML/CWIC all achieve noticeable performance gain over </a:t>
            </a:r>
            <a:r>
              <a:rPr lang="en-GB" dirty="0" smtClean="0"/>
              <a:t>Rel-11 </a:t>
            </a:r>
            <a:r>
              <a:rPr lang="en-GB" dirty="0" smtClean="0"/>
              <a:t>LMMSE-IRC receiver in most scenarios , and the gains depend on the different interference </a:t>
            </a:r>
            <a:r>
              <a:rPr lang="en-GB" dirty="0" smtClean="0"/>
              <a:t>profiles</a:t>
            </a:r>
            <a:endParaRPr lang="en-US" dirty="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5</a:t>
            </a:fld>
            <a:endParaRPr lang="en-US" altLang="ja-JP"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RAN4 Conclusion on </a:t>
            </a:r>
            <a:r>
              <a:rPr lang="en-US" sz="2800" dirty="0" smtClean="0"/>
              <a:t>B</a:t>
            </a:r>
            <a:r>
              <a:rPr lang="en-US" sz="2800" dirty="0" smtClean="0"/>
              <a:t>lind Detection</a:t>
            </a:r>
            <a:endParaRPr lang="en-US" sz="2800" dirty="0"/>
          </a:p>
        </p:txBody>
      </p:sp>
      <p:sp>
        <p:nvSpPr>
          <p:cNvPr id="19459" name="內容版面配置區 2"/>
          <p:cNvSpPr>
            <a:spLocks noGrp="1"/>
          </p:cNvSpPr>
          <p:nvPr>
            <p:ph idx="1"/>
          </p:nvPr>
        </p:nvSpPr>
        <p:spPr>
          <a:xfrm>
            <a:off x="627063" y="1123950"/>
            <a:ext cx="8265417" cy="4954588"/>
          </a:xfrm>
        </p:spPr>
        <p:txBody>
          <a:bodyPr/>
          <a:lstStyle/>
          <a:p>
            <a:pPr lvl="0" hangingPunct="1"/>
            <a:r>
              <a:rPr lang="en-US" dirty="0" smtClean="0"/>
              <a:t>Blind detection for some parameters was found acceptable in terms of complexity and performance in some cases (e.g., under some interference conditions), but not in some other cases and further study is needed. </a:t>
            </a:r>
          </a:p>
          <a:p>
            <a:pPr lvl="1" hangingPunct="1"/>
            <a:r>
              <a:rPr lang="en-US" dirty="0" smtClean="0"/>
              <a:t>For all transmission modes, at least the modulation order can be blindly detected assuming all other parameters are known.</a:t>
            </a:r>
          </a:p>
          <a:p>
            <a:pPr lvl="1" hangingPunct="1"/>
            <a:r>
              <a:rPr lang="en-US" dirty="0" smtClean="0"/>
              <a:t>For CRS-based transmission modes, at least PMI rank-1 (2 CRS ports) can be blindly detected assuming all other parameters are known.</a:t>
            </a:r>
          </a:p>
          <a:p>
            <a:pPr lvl="1" hangingPunct="1"/>
            <a:r>
              <a:rPr lang="en-US" dirty="0" smtClean="0"/>
              <a:t>For all transmission modes, the presence of interference PDSCH can be blindly detected assuming all other parameters are known.</a:t>
            </a:r>
          </a:p>
          <a:p>
            <a:pPr lvl="1" hangingPunct="1"/>
            <a:r>
              <a:rPr lang="en-US" dirty="0" smtClean="0"/>
              <a:t>For DMRS-based TM, at least DMRS ports (with restriction to port 7/8) and modulation order can be blindly detected assuming all other parameters are known</a:t>
            </a:r>
            <a:r>
              <a:rPr lang="en-US" dirty="0" smtClean="0"/>
              <a:t>.</a:t>
            </a:r>
            <a:endParaRPr lang="en-US"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6</a:t>
            </a:fld>
            <a:endParaRPr lang="en-US" altLang="ja-JP"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RAN4 Working Assumptions </a:t>
            </a:r>
            <a:r>
              <a:rPr lang="en-US" sz="2800" dirty="0" smtClean="0"/>
              <a:t> </a:t>
            </a:r>
            <a:endParaRPr lang="en-US" sz="2800" dirty="0"/>
          </a:p>
        </p:txBody>
      </p:sp>
      <p:sp>
        <p:nvSpPr>
          <p:cNvPr id="19459" name="內容版面配置區 2"/>
          <p:cNvSpPr>
            <a:spLocks noGrp="1"/>
          </p:cNvSpPr>
          <p:nvPr>
            <p:ph idx="1"/>
          </p:nvPr>
        </p:nvSpPr>
        <p:spPr>
          <a:xfrm>
            <a:off x="627063" y="1123950"/>
            <a:ext cx="8265417" cy="4954588"/>
          </a:xfrm>
        </p:spPr>
        <p:txBody>
          <a:bodyPr/>
          <a:lstStyle/>
          <a:p>
            <a:pPr hangingPunct="1"/>
            <a:r>
              <a:rPr lang="en-US" dirty="0" smtClean="0"/>
              <a:t>Working assumption: For CRS-based transmission modes, at least RI can be blindly detected assuming all other parameters are known.</a:t>
            </a:r>
          </a:p>
          <a:p>
            <a:pPr lvl="0" hangingPunct="1"/>
            <a:r>
              <a:rPr lang="en-US" dirty="0" smtClean="0"/>
              <a:t>Working assumption: </a:t>
            </a:r>
            <a:r>
              <a:rPr lang="en-GB" dirty="0" smtClean="0"/>
              <a:t>limit the scope of Rel-12 study to total layers (serving + interfering) up to 3 and number interferer to cancel to 1</a:t>
            </a:r>
            <a:endParaRPr lang="en-US" dirty="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7</a:t>
            </a:fld>
            <a:endParaRPr lang="en-US" altLang="ja-JP"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03250" y="260648"/>
            <a:ext cx="8059738" cy="658813"/>
          </a:xfrm>
        </p:spPr>
        <p:txBody>
          <a:bodyPr/>
          <a:lstStyle/>
          <a:p>
            <a:pPr>
              <a:defRPr/>
            </a:pPr>
            <a:r>
              <a:rPr lang="en-US" sz="2800" dirty="0" smtClean="0"/>
              <a:t>Current Status</a:t>
            </a:r>
            <a:endParaRPr lang="en-US" sz="2800" dirty="0"/>
          </a:p>
        </p:txBody>
      </p:sp>
      <p:sp>
        <p:nvSpPr>
          <p:cNvPr id="19459" name="內容版面配置區 2"/>
          <p:cNvSpPr>
            <a:spLocks noGrp="1"/>
          </p:cNvSpPr>
          <p:nvPr>
            <p:ph idx="1"/>
          </p:nvPr>
        </p:nvSpPr>
        <p:spPr>
          <a:xfrm>
            <a:off x="608013" y="919461"/>
            <a:ext cx="8054975" cy="4954588"/>
          </a:xfrm>
        </p:spPr>
        <p:txBody>
          <a:bodyPr/>
          <a:lstStyle/>
          <a:p>
            <a:r>
              <a:rPr lang="en-GB" dirty="0" smtClean="0"/>
              <a:t>Compared with the </a:t>
            </a:r>
            <a:r>
              <a:rPr lang="en-GB" dirty="0" smtClean="0"/>
              <a:t>focus </a:t>
            </a:r>
            <a:r>
              <a:rPr lang="en-GB" dirty="0" smtClean="0"/>
              <a:t>in </a:t>
            </a:r>
            <a:r>
              <a:rPr lang="en-GB" dirty="0" smtClean="0"/>
              <a:t>RP-132108, the </a:t>
            </a:r>
            <a:r>
              <a:rPr lang="en-GB" dirty="0" smtClean="0"/>
              <a:t>following elements were completed in RAN1 and RAN4:</a:t>
            </a:r>
            <a:endParaRPr lang="en-US" dirty="0" smtClean="0"/>
          </a:p>
          <a:p>
            <a:pPr lvl="1"/>
            <a:r>
              <a:rPr lang="en-GB" dirty="0" smtClean="0"/>
              <a:t>RAN1 identified candidate interference parameters for higher-layer signalling and parameters that are desirable for </a:t>
            </a:r>
            <a:r>
              <a:rPr lang="en-US" dirty="0" smtClean="0"/>
              <a:t>UE blind detection in order to reduce scheduling restriction and signaling overhead, possibly detected from a reduced subset (e.g., RRC signaled) of all values for some parameters.</a:t>
            </a:r>
          </a:p>
          <a:p>
            <a:pPr lvl="1"/>
            <a:r>
              <a:rPr lang="en-US" dirty="0" smtClean="0"/>
              <a:t>RAN4 concluded that blind detection for some parameters was found acceptable in terms of complexity and performance, for example under some interference conditions or when others parameters are assumed known. </a:t>
            </a:r>
          </a:p>
          <a:p>
            <a:r>
              <a:rPr lang="en-GB" dirty="0" smtClean="0"/>
              <a:t>Technical issues for next-step study are captured in the SR, but companies </a:t>
            </a:r>
            <a:r>
              <a:rPr lang="en-GB" dirty="0" smtClean="0"/>
              <a:t>have different views on whether the study item objective in RP-132108 </a:t>
            </a:r>
            <a:r>
              <a:rPr lang="en-GB" dirty="0" smtClean="0"/>
              <a:t>is </a:t>
            </a:r>
            <a:r>
              <a:rPr lang="en-GB" dirty="0" smtClean="0"/>
              <a:t>achieved or not </a:t>
            </a:r>
            <a:endParaRPr lang="en-GB" dirty="0" smtClean="0"/>
          </a:p>
          <a:p>
            <a:pPr lvl="1"/>
            <a:r>
              <a:rPr lang="en-GB" dirty="0" smtClean="0"/>
              <a:t>i.e., </a:t>
            </a:r>
            <a:r>
              <a:rPr lang="en-GB" dirty="0" smtClean="0">
                <a:solidFill>
                  <a:srgbClr val="FF0000"/>
                </a:solidFill>
              </a:rPr>
              <a:t>remaining </a:t>
            </a:r>
            <a:r>
              <a:rPr lang="en-GB" dirty="0" smtClean="0">
                <a:solidFill>
                  <a:srgbClr val="FF0000"/>
                </a:solidFill>
              </a:rPr>
              <a:t>technical </a:t>
            </a:r>
            <a:r>
              <a:rPr lang="en-GB" dirty="0" smtClean="0">
                <a:solidFill>
                  <a:srgbClr val="FF0000"/>
                </a:solidFill>
              </a:rPr>
              <a:t>issues can be addressed in WI or SI?</a:t>
            </a:r>
            <a:endParaRPr lang="en-US" dirty="0">
              <a:solidFill>
                <a:srgbClr val="FF0000"/>
              </a:solidFill>
            </a:endParaRPr>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2014/2/24</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8</a:t>
            </a:fld>
            <a:endParaRPr lang="en-US" altLang="ja-JP" smtClean="0"/>
          </a:p>
        </p:txBody>
      </p:sp>
    </p:spTree>
  </p:cSld>
  <p:clrMapOvr>
    <a:masterClrMapping/>
  </p:clrMapOvr>
</p:sld>
</file>

<file path=ppt/theme/theme1.xml><?xml version="1.0" encoding="utf-8"?>
<a:theme xmlns:a="http://schemas.openxmlformats.org/drawingml/2006/main" name="Corporate ppt templatel_Internal Use">
  <a:themeElements>
    <a:clrScheme name="Corporate ppt templatel_Internal Us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rporate ppt templatel_Internal Use">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Arial" charset="0"/>
            <a:ea typeface="標楷體" pitchFamily="65" charset="-12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Arial" charset="0"/>
            <a:ea typeface="標楷體" pitchFamily="65" charset="-120"/>
            <a:cs typeface="Arial" charset="0"/>
          </a:defRPr>
        </a:defPPr>
      </a:lstStyle>
    </a:lnDef>
  </a:objectDefaults>
  <a:extraClrSchemeLst>
    <a:extraClrScheme>
      <a:clrScheme name="Corporate ppt templatel_Internal Us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orate ppt templatel_Internal Us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orate ppt templatel_Internal Us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orate ppt templatel_Internal Us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orate ppt templatel_Internal Us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orate ppt templatel_Internal Us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orate ppt templatel_Internal Us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orate ppt templatel_Internal Us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orate ppt templatel_Internal Us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orate ppt templatel_Internal Us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orate ppt templatel_Internal Us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orate ppt templatel_Internal Us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4380</TotalTime>
  <Words>1527</Words>
  <Application>Microsoft Office PowerPoint</Application>
  <PresentationFormat>On-screen Show (4:3)</PresentationFormat>
  <Paragraphs>135</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Corporate ppt templatel_Internal Use</vt:lpstr>
      <vt:lpstr>Motivation of New WI Proposal on Network Assisted Interference Cancellation and Suppression for LTE</vt:lpstr>
      <vt:lpstr>Background </vt:lpstr>
      <vt:lpstr>RAN1 Conclusion (1/3)</vt:lpstr>
      <vt:lpstr>RAN1 Conclusion (2/3)</vt:lpstr>
      <vt:lpstr>RAN1 Conclusion (3/3)</vt:lpstr>
      <vt:lpstr>RAN4 Conclusion on Performance</vt:lpstr>
      <vt:lpstr>RAN4 Conclusion on Blind Detection</vt:lpstr>
      <vt:lpstr>RAN4 Working Assumptions  </vt:lpstr>
      <vt:lpstr>Current Status</vt:lpstr>
      <vt:lpstr>FFS Issues (1/2) </vt:lpstr>
      <vt:lpstr>FFS Issues (2/2) </vt:lpstr>
      <vt:lpstr>Debate on Completion level</vt:lpstr>
      <vt:lpstr>Motivations for WI approval</vt:lpstr>
      <vt:lpstr>Proposed WI Scope (1/2)</vt:lpstr>
      <vt:lpstr>Proposed WI Scope (2/2) </vt:lpstr>
      <vt:lpstr>Slide 15</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MediaTek’s Vision on IMT2020</dc:title>
  <dc:creator>I-Kang Fu</dc:creator>
  <cp:keywords>Internal Use</cp:keywords>
  <dc:description>Internal Use</dc:description>
  <cp:lastModifiedBy>MediaTek</cp:lastModifiedBy>
  <cp:revision>245</cp:revision>
  <dcterms:created xsi:type="dcterms:W3CDTF">2008-02-20T09:40:22Z</dcterms:created>
  <dcterms:modified xsi:type="dcterms:W3CDTF">2014-02-25T15:16:47Z</dcterms:modified>
  <cp:category>Internal Use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2083218903</vt:i4>
  </property>
  <property fmtid="{D5CDD505-2E9C-101B-9397-08002B2CF9AE}" pid="3" name="_NewReviewCycle">
    <vt:lpwstr/>
  </property>
  <property fmtid="{D5CDD505-2E9C-101B-9397-08002B2CF9AE}" pid="4" name="_EmailSubject">
    <vt:lpwstr>Slides for Coolpad 5G Workshop</vt:lpwstr>
  </property>
  <property fmtid="{D5CDD505-2E9C-101B-9397-08002B2CF9AE}" pid="5" name="_AuthorEmail">
    <vt:lpwstr>ik.fu@mediatek.com</vt:lpwstr>
  </property>
  <property fmtid="{D5CDD505-2E9C-101B-9397-08002B2CF9AE}" pid="6" name="_AuthorEmailDisplayName">
    <vt:lpwstr>I-Kang Fu (傅宜康)</vt:lpwstr>
  </property>
  <property fmtid="{D5CDD505-2E9C-101B-9397-08002B2CF9AE}" pid="7" name="_PreviousAdHocReviewCycleID">
    <vt:i4>1704173913</vt:i4>
  </property>
</Properties>
</file>