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5" r:id="rId3"/>
    <p:sldId id="264" r:id="rId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827" autoAdjust="0"/>
  </p:normalViewPr>
  <p:slideViewPr>
    <p:cSldViewPr>
      <p:cViewPr>
        <p:scale>
          <a:sx n="50" d="100"/>
          <a:sy n="50" d="100"/>
        </p:scale>
        <p:origin x="-1114" y="-187"/>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477475F6-7AE3-463D-B36D-B2EBCFF5AE0D}" type="datetimeFigureOut">
              <a:rPr lang="en-US"/>
              <a:pPr>
                <a:defRPr/>
              </a:pPr>
              <a:t>12/6/2013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E8C7A7B-FF56-4C0C-B6CD-D779300B795E}"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C006787-5802-4CC4-A739-4C513C97E625}" type="datetimeFigureOut">
              <a:rPr lang="en-US"/>
              <a:pPr>
                <a:defRPr/>
              </a:pPr>
              <a:t>12/6/2013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17332AA-16AA-404F-9ED9-B14B8D072388}"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B3A8476-A03B-4B13-9ED2-1D181D585144}" type="datetimeFigureOut">
              <a:rPr lang="en-US"/>
              <a:pPr>
                <a:defRPr/>
              </a:pPr>
              <a:t>12/6/2013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DFEFC3D-8FCC-4027-B3C3-17A42B19B703}"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F429067-9040-437B-AC46-0739A052EDF1}" type="datetimeFigureOut">
              <a:rPr lang="en-US"/>
              <a:pPr>
                <a:defRPr/>
              </a:pPr>
              <a:t>12/6/2013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CAACBDD-A15E-4491-97C6-F14C6C9E9DED}"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B94582CF-4EF7-474E-A506-25603C44F97C}" type="datetimeFigureOut">
              <a:rPr lang="en-US"/>
              <a:pPr>
                <a:defRPr/>
              </a:pPr>
              <a:t>12/6/2013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64D5A59-4276-4BAB-BFB3-E95CEEAFDCDD}"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464B441E-D6CB-4A73-B33A-53B4D3415FE1}" type="datetimeFigureOut">
              <a:rPr lang="en-US"/>
              <a:pPr>
                <a:defRPr/>
              </a:pPr>
              <a:t>12/6/2013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D7D144E-CFE0-4A51-96C6-6DB74F1E3413}"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C43229A1-31AD-44A0-8E87-BA05886EB485}" type="datetimeFigureOut">
              <a:rPr lang="en-US"/>
              <a:pPr>
                <a:defRPr/>
              </a:pPr>
              <a:t>12/6/2013</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8856D79F-0CBF-434E-B511-F3AC30E97521}"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30516A85-0973-40A7-B101-5F6752CBE7D7}" type="datetimeFigureOut">
              <a:rPr lang="en-US"/>
              <a:pPr>
                <a:defRPr/>
              </a:pPr>
              <a:t>12/6/2013</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B831D225-0FF7-4EA2-B036-2ED475914798}"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7FDAA178-B4A3-4830-97B7-A37DBB9369FC}" type="datetimeFigureOut">
              <a:rPr lang="en-US"/>
              <a:pPr>
                <a:defRPr/>
              </a:pPr>
              <a:t>12/6/2013</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299BCDE2-B664-4A03-A08C-03E0F990AAD3}"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3019D05-DEAF-4650-A3B6-D2E67EE21290}" type="datetimeFigureOut">
              <a:rPr lang="en-US"/>
              <a:pPr>
                <a:defRPr/>
              </a:pPr>
              <a:t>12/6/2013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9EEC920-1D5C-499F-B878-CEA691E1F9AE}"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82B2BB2-7ED2-4F77-B8AE-91AE80BDFC11}" type="datetimeFigureOut">
              <a:rPr lang="en-US"/>
              <a:pPr>
                <a:defRPr/>
              </a:pPr>
              <a:t>12/6/2013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B4975F2-BD15-426C-93B1-57A062EC16BA}"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EE1DCA55-4447-4F30-BBA0-23569FA1EFC5}" type="datetimeFigureOut">
              <a:rPr lang="en-US"/>
              <a:pPr>
                <a:defRPr/>
              </a:pPr>
              <a:t>12/6/2013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B61FE847-D044-4377-9144-E39F9CC52BEB}"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pPr eaLnBrk="1" hangingPunct="1"/>
            <a:r>
              <a:rPr lang="en-US" dirty="0" smtClean="0"/>
              <a:t>Way Forward on Next-step of NAICS Study Item </a:t>
            </a:r>
          </a:p>
        </p:txBody>
      </p:sp>
      <p:sp>
        <p:nvSpPr>
          <p:cNvPr id="3" name="Subtitle 2"/>
          <p:cNvSpPr>
            <a:spLocks noGrp="1"/>
          </p:cNvSpPr>
          <p:nvPr>
            <p:ph type="subTitle" idx="1"/>
          </p:nvPr>
        </p:nvSpPr>
        <p:spPr/>
        <p:txBody>
          <a:bodyPr rtlCol="0">
            <a:normAutofit fontScale="92500" lnSpcReduction="10000"/>
          </a:bodyPr>
          <a:lstStyle/>
          <a:p>
            <a:pPr eaLnBrk="1" fontAlgn="auto" hangingPunct="1">
              <a:spcAft>
                <a:spcPts val="0"/>
              </a:spcAft>
              <a:defRPr/>
            </a:pPr>
            <a:r>
              <a:rPr lang="en-US" dirty="0" smtClean="0"/>
              <a:t>MediaTek, Qualcomm, Verizon, CATT, CMCC,  CATR, </a:t>
            </a:r>
            <a:r>
              <a:rPr lang="en-GB" dirty="0" smtClean="0">
                <a:solidFill>
                  <a:schemeClr val="bg1">
                    <a:lumMod val="50000"/>
                  </a:schemeClr>
                </a:solidFill>
              </a:rPr>
              <a:t>NTT DoCoMo, Ericsson, CHTTL, Sprint, ITRI, Samsung, T-Mobile USA, ALU, </a:t>
            </a:r>
            <a:endParaRPr lang="en-US" dirty="0">
              <a:solidFill>
                <a:schemeClr val="bg1">
                  <a:lumMod val="50000"/>
                </a:schemeClr>
              </a:solidFill>
            </a:endParaRPr>
          </a:p>
        </p:txBody>
      </p:sp>
      <p:sp>
        <p:nvSpPr>
          <p:cNvPr id="2052" name="TextBox 3"/>
          <p:cNvSpPr txBox="1">
            <a:spLocks noChangeArrowheads="1"/>
          </p:cNvSpPr>
          <p:nvPr/>
        </p:nvSpPr>
        <p:spPr bwMode="auto">
          <a:xfrm>
            <a:off x="0" y="201613"/>
            <a:ext cx="5562600" cy="707886"/>
          </a:xfrm>
          <a:prstGeom prst="rect">
            <a:avLst/>
          </a:prstGeom>
          <a:noFill/>
          <a:ln w="9525">
            <a:noFill/>
            <a:miter lim="800000"/>
            <a:headEnd/>
            <a:tailEnd/>
          </a:ln>
        </p:spPr>
        <p:txBody>
          <a:bodyPr>
            <a:spAutoFit/>
          </a:bodyPr>
          <a:lstStyle/>
          <a:p>
            <a:r>
              <a:rPr lang="en-GB" sz="2000" b="1" dirty="0"/>
              <a:t>3GPP TSG RAN </a:t>
            </a:r>
            <a:r>
              <a:rPr lang="en-GB" sz="2000" b="1" dirty="0" smtClean="0"/>
              <a:t>#62</a:t>
            </a:r>
            <a:endParaRPr lang="en-US" sz="2000" b="1" dirty="0"/>
          </a:p>
          <a:p>
            <a:r>
              <a:rPr lang="en-US" sz="2000" b="1" dirty="0" err="1" smtClean="0"/>
              <a:t>Busan</a:t>
            </a:r>
            <a:r>
              <a:rPr lang="en-US" sz="2000" b="1" dirty="0" smtClean="0"/>
              <a:t>, South Korea, 3-6 December </a:t>
            </a:r>
            <a:r>
              <a:rPr lang="en-US" sz="2000" b="1" dirty="0"/>
              <a:t>2013</a:t>
            </a:r>
          </a:p>
        </p:txBody>
      </p:sp>
      <p:sp>
        <p:nvSpPr>
          <p:cNvPr id="2053" name="TextBox 4"/>
          <p:cNvSpPr txBox="1">
            <a:spLocks noChangeArrowheads="1"/>
          </p:cNvSpPr>
          <p:nvPr/>
        </p:nvSpPr>
        <p:spPr bwMode="auto">
          <a:xfrm>
            <a:off x="7235825" y="260350"/>
            <a:ext cx="1620838" cy="400050"/>
          </a:xfrm>
          <a:prstGeom prst="rect">
            <a:avLst/>
          </a:prstGeom>
          <a:noFill/>
          <a:ln w="9525">
            <a:noFill/>
            <a:miter lim="800000"/>
            <a:headEnd/>
            <a:tailEnd/>
          </a:ln>
        </p:spPr>
        <p:txBody>
          <a:bodyPr>
            <a:spAutoFit/>
          </a:bodyPr>
          <a:lstStyle/>
          <a:p>
            <a:r>
              <a:rPr lang="en-US" altLang="zh-CN" sz="2000" b="1" smtClean="0">
                <a:latin typeface="Calibri" pitchFamily="34" charset="0"/>
              </a:rPr>
              <a:t>RP-132123</a:t>
            </a:r>
            <a:endParaRPr lang="zh-CN" altLang="en-US" sz="2000" dirty="0">
              <a:latin typeface="Calibri"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re 1"/>
          <p:cNvSpPr>
            <a:spLocks noGrp="1"/>
          </p:cNvSpPr>
          <p:nvPr>
            <p:ph type="title"/>
          </p:nvPr>
        </p:nvSpPr>
        <p:spPr>
          <a:xfrm>
            <a:off x="457200" y="274638"/>
            <a:ext cx="8229600" cy="487362"/>
          </a:xfrm>
        </p:spPr>
        <p:txBody>
          <a:bodyPr/>
          <a:lstStyle/>
          <a:p>
            <a:pPr eaLnBrk="1" hangingPunct="1"/>
            <a:r>
              <a:rPr lang="en-US" sz="3600" dirty="0" smtClean="0"/>
              <a:t>Background</a:t>
            </a:r>
            <a:endParaRPr lang="en-US" sz="3600" dirty="0" smtClean="0">
              <a:solidFill>
                <a:srgbClr val="FF0000"/>
              </a:solidFill>
            </a:endParaRPr>
          </a:p>
        </p:txBody>
      </p:sp>
      <p:sp>
        <p:nvSpPr>
          <p:cNvPr id="3" name="Espace réservé du contenu 2"/>
          <p:cNvSpPr>
            <a:spLocks noGrp="1"/>
          </p:cNvSpPr>
          <p:nvPr>
            <p:ph idx="1"/>
          </p:nvPr>
        </p:nvSpPr>
        <p:spPr>
          <a:xfrm>
            <a:off x="457200" y="914400"/>
            <a:ext cx="8305800" cy="5410200"/>
          </a:xfrm>
        </p:spPr>
        <p:txBody>
          <a:bodyPr rtlCol="0">
            <a:normAutofit fontScale="77500" lnSpcReduction="20000"/>
          </a:bodyPr>
          <a:lstStyle/>
          <a:p>
            <a:pPr eaLnBrk="1" fontAlgn="auto" hangingPunct="1">
              <a:spcAft>
                <a:spcPts val="0"/>
              </a:spcAft>
              <a:buFont typeface="Arial" pitchFamily="34" charset="0"/>
              <a:buChar char="•"/>
              <a:defRPr/>
            </a:pPr>
            <a:r>
              <a:rPr lang="en-US" dirty="0" smtClean="0"/>
              <a:t>Significant progress since SI approved in RAN#59 [see TR 36.866]</a:t>
            </a:r>
            <a:endParaRPr lang="en-GB" dirty="0" smtClean="0"/>
          </a:p>
          <a:p>
            <a:pPr lvl="1"/>
            <a:r>
              <a:rPr lang="en-GB" dirty="0" smtClean="0"/>
              <a:t>Both RAN1 and RAN4 observed that </a:t>
            </a:r>
            <a:r>
              <a:rPr lang="en-GB" b="1" dirty="0" smtClean="0"/>
              <a:t>E-LMMSE-IRC/SL-IC/R-ML all showed noticeable gains over baseline MMSE-IRC receivers</a:t>
            </a:r>
            <a:endParaRPr lang="en-US" dirty="0" smtClean="0"/>
          </a:p>
          <a:p>
            <a:pPr lvl="1"/>
            <a:r>
              <a:rPr lang="en-GB" b="1" dirty="0" smtClean="0"/>
              <a:t>RAN1: Compared to requiring NAICS receivers to detect all interference parameters, some network signalling/coordination can be beneficial for reducing receiver complexity and/or improve performance with increased robustness</a:t>
            </a:r>
            <a:r>
              <a:rPr lang="en-GB" dirty="0" smtClean="0"/>
              <a:t> </a:t>
            </a:r>
          </a:p>
          <a:p>
            <a:pPr lvl="1"/>
            <a:r>
              <a:rPr lang="en-GB" b="1" dirty="0" smtClean="0"/>
              <a:t>RAN4</a:t>
            </a:r>
            <a:r>
              <a:rPr lang="en-GB" dirty="0" smtClean="0"/>
              <a:t>: The next focus will be the evaluation of the performance and complexity of blind detection of interference parameters, including which parameters to be blindly estimated by the UEs and which will be network assisted</a:t>
            </a:r>
          </a:p>
          <a:p>
            <a:r>
              <a:rPr lang="en-GB" dirty="0" smtClean="0"/>
              <a:t>Both RAN1 (60-70% completion level) and RAN4 (70-80% completion level) have open issues with respect to the original SID scope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re 1"/>
          <p:cNvSpPr>
            <a:spLocks noGrp="1"/>
          </p:cNvSpPr>
          <p:nvPr>
            <p:ph type="title"/>
          </p:nvPr>
        </p:nvSpPr>
        <p:spPr>
          <a:xfrm>
            <a:off x="457200" y="274638"/>
            <a:ext cx="8229600" cy="487362"/>
          </a:xfrm>
        </p:spPr>
        <p:txBody>
          <a:bodyPr/>
          <a:lstStyle/>
          <a:p>
            <a:pPr eaLnBrk="1" hangingPunct="1"/>
            <a:r>
              <a:rPr lang="en-US" sz="3600" dirty="0" smtClean="0"/>
              <a:t>Way Forward</a:t>
            </a:r>
            <a:endParaRPr lang="en-US" sz="3600" dirty="0" smtClean="0">
              <a:solidFill>
                <a:srgbClr val="FF0000"/>
              </a:solidFill>
            </a:endParaRPr>
          </a:p>
        </p:txBody>
      </p:sp>
      <p:sp>
        <p:nvSpPr>
          <p:cNvPr id="3" name="Espace réservé du contenu 2"/>
          <p:cNvSpPr>
            <a:spLocks noGrp="1"/>
          </p:cNvSpPr>
          <p:nvPr>
            <p:ph idx="1"/>
          </p:nvPr>
        </p:nvSpPr>
        <p:spPr>
          <a:xfrm>
            <a:off x="457200" y="914400"/>
            <a:ext cx="8305800" cy="5410200"/>
          </a:xfrm>
        </p:spPr>
        <p:txBody>
          <a:bodyPr rtlCol="0">
            <a:normAutofit fontScale="92500" lnSpcReduction="10000"/>
          </a:bodyPr>
          <a:lstStyle/>
          <a:p>
            <a:r>
              <a:rPr lang="en-GB" dirty="0" smtClean="0"/>
              <a:t>RAN1 and RAN4 should have the following focus and target completion at RAN#63:</a:t>
            </a:r>
            <a:endParaRPr lang="en-US" dirty="0" smtClean="0"/>
          </a:p>
          <a:p>
            <a:pPr lvl="1"/>
            <a:r>
              <a:rPr lang="en-US" dirty="0" smtClean="0"/>
              <a:t>(RAN1) Identify the interference transmission parameters for </a:t>
            </a:r>
            <a:r>
              <a:rPr lang="en-US" dirty="0" err="1" smtClean="0"/>
              <a:t>signalling</a:t>
            </a:r>
            <a:r>
              <a:rPr lang="en-US" dirty="0" smtClean="0"/>
              <a:t> and those for receiver detection, based on the following studies and the trade-offs:</a:t>
            </a:r>
          </a:p>
          <a:p>
            <a:pPr lvl="2"/>
            <a:r>
              <a:rPr lang="en-US" dirty="0" smtClean="0"/>
              <a:t>Receiver performance and complexity, with and without network assistance (RAN4)</a:t>
            </a:r>
          </a:p>
          <a:p>
            <a:pPr lvl="2"/>
            <a:r>
              <a:rPr lang="en-US" dirty="0" smtClean="0"/>
              <a:t>Feasibility of assistance </a:t>
            </a:r>
            <a:r>
              <a:rPr lang="en-US" dirty="0" err="1" smtClean="0"/>
              <a:t>signalling</a:t>
            </a:r>
            <a:r>
              <a:rPr lang="en-US" dirty="0" smtClean="0"/>
              <a:t> and system performance that takes into account corresponding  </a:t>
            </a:r>
            <a:r>
              <a:rPr lang="en-US" dirty="0" err="1" smtClean="0"/>
              <a:t>signalling</a:t>
            </a:r>
            <a:r>
              <a:rPr lang="en-US" dirty="0" smtClean="0"/>
              <a:t> overhead (RAN1)</a:t>
            </a:r>
          </a:p>
          <a:p>
            <a:pPr lvl="3"/>
            <a:r>
              <a:rPr lang="en-US" dirty="0" smtClean="0"/>
              <a:t>Focus first on higher-layer based assistance </a:t>
            </a:r>
            <a:r>
              <a:rPr lang="en-US" dirty="0" err="1" smtClean="0"/>
              <a:t>signalling</a:t>
            </a:r>
            <a:endParaRPr lang="en-US" dirty="0" smtClean="0"/>
          </a:p>
          <a:p>
            <a:pPr lvl="2"/>
            <a:r>
              <a:rPr lang="en-US" dirty="0" smtClean="0"/>
              <a:t>Network performance evaluation if any network coordination is assumed that introduces scheduling constraints (RAN1).</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5292</TotalTime>
  <Words>266</Words>
  <Application>Microsoft Office PowerPoint</Application>
  <PresentationFormat>On-screen Show (4:3)</PresentationFormat>
  <Paragraphs>18</Paragraphs>
  <Slides>3</Slides>
  <Notes>0</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Office Theme</vt:lpstr>
      <vt:lpstr>Way Forward on Next-step of NAICS Study Item </vt:lpstr>
      <vt:lpstr>Background</vt:lpstr>
      <vt:lpstr>Way Forward</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for SCE PHY scenarios</dc:title>
  <dc:creator>Hiroyuki Ishii</dc:creator>
  <cp:lastModifiedBy>Qualcomm User</cp:lastModifiedBy>
  <cp:revision>161</cp:revision>
  <dcterms:created xsi:type="dcterms:W3CDTF">2006-08-16T00:00:00Z</dcterms:created>
  <dcterms:modified xsi:type="dcterms:W3CDTF">2013-12-06T04:19:08Z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691171327</vt:i4>
  </property>
  <property fmtid="{D5CDD505-2E9C-101B-9397-08002B2CF9AE}" pid="3" name="_NewReviewCycle">
    <vt:lpwstr/>
  </property>
  <property fmtid="{D5CDD505-2E9C-101B-9397-08002B2CF9AE}" pid="4" name="_EmailSubject">
    <vt:lpwstr>Latest documents</vt:lpwstr>
  </property>
  <property fmtid="{D5CDD505-2E9C-101B-9397-08002B2CF9AE}" pid="5" name="_AuthorEmail">
    <vt:lpwstr>Jeff.Zhuang@mediatek.com</vt:lpwstr>
  </property>
  <property fmtid="{D5CDD505-2E9C-101B-9397-08002B2CF9AE}" pid="6" name="_AuthorEmailDisplayName">
    <vt:lpwstr>Jeff Zhuang</vt:lpwstr>
  </property>
  <property fmtid="{D5CDD505-2E9C-101B-9397-08002B2CF9AE}" pid="7" name="_PreviousAdHocReviewCycleID">
    <vt:i4>1817523837</vt:i4>
  </property>
</Properties>
</file>