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1"/>
  </p:notesMasterIdLst>
  <p:handoutMasterIdLst>
    <p:handoutMasterId r:id="rId12"/>
  </p:handoutMasterIdLst>
  <p:sldIdLst>
    <p:sldId id="259" r:id="rId6"/>
    <p:sldId id="261" r:id="rId7"/>
    <p:sldId id="262" r:id="rId8"/>
    <p:sldId id="264" r:id="rId9"/>
    <p:sldId id="263" r:id="rId10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154" y="-270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December 4,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December 4, 2013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December 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dirty="0" smtClean="0"/>
              <a:t>RP-132054</a:t>
            </a:r>
            <a:br>
              <a:rPr lang="en-US" dirty="0" smtClean="0"/>
            </a:br>
            <a:r>
              <a:rPr lang="en-US" dirty="0" smtClean="0"/>
              <a:t>New SI Request Motivation</a:t>
            </a:r>
            <a:br>
              <a:rPr lang="en-US" dirty="0" smtClean="0"/>
            </a:br>
            <a:r>
              <a:rPr lang="en-US" sz="2400" dirty="0" smtClean="0"/>
              <a:t>Source:</a:t>
            </a:r>
            <a:r>
              <a:rPr lang="en-US" dirty="0" smtClean="0"/>
              <a:t> </a:t>
            </a:r>
            <a:r>
              <a:rPr lang="en-US" sz="2400" dirty="0" smtClean="0"/>
              <a:t>NextNav, AT&amp;T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Evaluation of Terrestrial Beacon </a:t>
            </a:r>
            <a:r>
              <a:rPr lang="en-US" dirty="0" smtClean="0"/>
              <a:t>System </a:t>
            </a:r>
            <a:r>
              <a:rPr lang="en-US" dirty="0"/>
              <a:t>(</a:t>
            </a:r>
            <a:r>
              <a:rPr lang="en-US" dirty="0" smtClean="0"/>
              <a:t>TBS) for E-UTRA</a:t>
            </a:r>
          </a:p>
          <a:p>
            <a:r>
              <a:rPr lang="en-US" dirty="0"/>
              <a:t>SID - Evaluation of Terrestrial Beacon System (TBS) for </a:t>
            </a:r>
            <a:r>
              <a:rPr lang="en-US" dirty="0" smtClean="0"/>
              <a:t>UTRA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Extension of location capability to “In-Building”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FF0000"/>
                </a:solidFill>
              </a:rPr>
              <a:t>In-Building location is an emerging requirement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4">
              <a:buClr>
                <a:srgbClr val="0098D0"/>
              </a:buClr>
            </a:pPr>
            <a:r>
              <a:rPr lang="en-US" dirty="0">
                <a:solidFill>
                  <a:srgbClr val="0070C0"/>
                </a:solidFill>
              </a:rPr>
              <a:t>note that this capability is of specific urgency for Public </a:t>
            </a:r>
            <a:r>
              <a:rPr lang="en-US" dirty="0" smtClean="0">
                <a:solidFill>
                  <a:srgbClr val="0070C0"/>
                </a:solidFill>
              </a:rPr>
              <a:t>Safety</a:t>
            </a:r>
            <a:endParaRPr lang="en-US" dirty="0" smtClean="0">
              <a:solidFill>
                <a:srgbClr val="4D4F53"/>
              </a:solidFill>
            </a:endParaRP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Services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It is estimated that 60%</a:t>
            </a:r>
            <a:r>
              <a:rPr lang="en-US" baseline="30000" dirty="0">
                <a:solidFill>
                  <a:srgbClr val="4D4F53"/>
                </a:solidFill>
              </a:rPr>
              <a:t>[1] </a:t>
            </a:r>
            <a:r>
              <a:rPr lang="en-US" dirty="0">
                <a:solidFill>
                  <a:srgbClr val="4D4F53"/>
                </a:solidFill>
              </a:rPr>
              <a:t>of wireless calls in the US come from indoor </a:t>
            </a:r>
            <a:r>
              <a:rPr lang="en-US" dirty="0" smtClean="0">
                <a:solidFill>
                  <a:srgbClr val="4D4F53"/>
                </a:solidFill>
              </a:rPr>
              <a:t>locations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Annually over 150 million Emergency calls (E911)</a:t>
            </a:r>
            <a:r>
              <a:rPr lang="en-US" baseline="30000" dirty="0">
                <a:solidFill>
                  <a:srgbClr val="4D4F53"/>
                </a:solidFill>
              </a:rPr>
              <a:t>[2] </a:t>
            </a:r>
            <a:r>
              <a:rPr lang="en-US" dirty="0">
                <a:solidFill>
                  <a:srgbClr val="4D4F53"/>
                </a:solidFill>
              </a:rPr>
              <a:t>are made in the US and over 70%</a:t>
            </a:r>
            <a:r>
              <a:rPr lang="en-US" baseline="30000" dirty="0">
                <a:solidFill>
                  <a:srgbClr val="4D4F53"/>
                </a:solidFill>
              </a:rPr>
              <a:t>[3] </a:t>
            </a:r>
            <a:r>
              <a:rPr lang="en-US" dirty="0">
                <a:solidFill>
                  <a:srgbClr val="4D4F53"/>
                </a:solidFill>
              </a:rPr>
              <a:t>from Wireless </a:t>
            </a:r>
            <a:r>
              <a:rPr lang="en-US" dirty="0" smtClean="0">
                <a:solidFill>
                  <a:srgbClr val="4D4F53"/>
                </a:solidFill>
              </a:rPr>
              <a:t>devices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Consumer Market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FF0000"/>
                </a:solidFill>
              </a:rPr>
              <a:t>Addition of Z-Axis (height) to location capability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Sufficient accuracy for floor level identification</a:t>
            </a:r>
          </a:p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Improved </a:t>
            </a:r>
            <a:r>
              <a:rPr lang="en-US" dirty="0">
                <a:solidFill>
                  <a:srgbClr val="4D4F53"/>
                </a:solidFill>
              </a:rPr>
              <a:t>Location performance and capability</a:t>
            </a:r>
          </a:p>
          <a:p>
            <a:pPr lvl="1">
              <a:buClr>
                <a:srgbClr val="4D4F53"/>
              </a:buClr>
            </a:pPr>
            <a:r>
              <a:rPr lang="en-US" dirty="0" smtClean="0">
                <a:solidFill>
                  <a:srgbClr val="0070C0"/>
                </a:solidFill>
              </a:rPr>
              <a:t>Proposed TBS technology has </a:t>
            </a:r>
            <a:r>
              <a:rPr lang="en-US" u="sng" dirty="0" smtClean="0">
                <a:solidFill>
                  <a:srgbClr val="0070C0"/>
                </a:solidFill>
              </a:rPr>
              <a:t>demonstrated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test data (CSRIC FCC report) indicates the technology has promise and is appropriate for study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Noted improvement in performance in urban environments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in-orbit satellite visibility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Overcomes challenges of multi-path</a:t>
            </a:r>
          </a:p>
          <a:p>
            <a:pPr lvl="3">
              <a:buClr>
                <a:srgbClr val="58A618"/>
              </a:buClr>
            </a:pPr>
            <a:endParaRPr lang="en-US" dirty="0" smtClean="0">
              <a:solidFill>
                <a:srgbClr val="4D4F53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100" i="1" spc="0" dirty="0">
                <a:solidFill>
                  <a:srgbClr val="4D4F53"/>
                </a:solidFill>
              </a:rPr>
              <a:t>[1]: JD Power and Associates 2012; [2]: National emergency Number Association (NENA); [3]: FCC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was advised by 3GPP delegates in </a:t>
            </a:r>
            <a:r>
              <a:rPr lang="en-US" dirty="0" smtClean="0">
                <a:solidFill>
                  <a:srgbClr val="4D4F53"/>
                </a:solidFill>
              </a:rPr>
              <a:t>RAN#60…and again in RAN#62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RP-130879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on this technology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</a:t>
            </a:r>
            <a:r>
              <a:rPr lang="en-US" dirty="0">
                <a:solidFill>
                  <a:srgbClr val="4D4F53"/>
                </a:solidFill>
              </a:rPr>
              <a:t>test data from FCC report (CSRIC) will be </a:t>
            </a:r>
            <a:r>
              <a:rPr lang="en-US" dirty="0" smtClean="0">
                <a:solidFill>
                  <a:srgbClr val="4D4F53"/>
                </a:solidFill>
              </a:rPr>
              <a:t>vetted and </a:t>
            </a:r>
            <a:r>
              <a:rPr lang="en-US" dirty="0" smtClean="0">
                <a:solidFill>
                  <a:schemeClr val="tx1"/>
                </a:solidFill>
              </a:rPr>
              <a:t>augmented </a:t>
            </a:r>
            <a:r>
              <a:rPr lang="en-US" dirty="0">
                <a:solidFill>
                  <a:schemeClr val="tx1"/>
                </a:solidFill>
              </a:rPr>
              <a:t>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0070C0"/>
                </a:solidFill>
              </a:rPr>
              <a:t>as </a:t>
            </a:r>
            <a:r>
              <a:rPr lang="en-US" dirty="0">
                <a:solidFill>
                  <a:srgbClr val="0070C0"/>
                </a:solidFill>
              </a:rPr>
              <a:t>per established 3GPP </a:t>
            </a:r>
            <a:r>
              <a:rPr lang="en-US" dirty="0" smtClean="0">
                <a:solidFill>
                  <a:srgbClr val="0070C0"/>
                </a:solidFill>
              </a:rPr>
              <a:t>practices</a:t>
            </a:r>
            <a:endParaRPr lang="en-US" dirty="0">
              <a:solidFill>
                <a:srgbClr val="0070C0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RAN/BTS interoperability 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For completeness we will study the applicability to UTRA and E-UTRA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Companies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December 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642657"/>
              </p:ext>
            </p:extLst>
          </p:nvPr>
        </p:nvGraphicFramePr>
        <p:xfrm>
          <a:off x="1648047" y="1509823"/>
          <a:ext cx="5337544" cy="34981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37544"/>
              </a:tblGrid>
              <a:tr h="26908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Supporting IM name</a:t>
                      </a:r>
                      <a:endParaRPr lang="en-US" sz="9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NextNav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AT&amp;T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Broadcom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Blackberry UK, Limited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TeleCommunications Systems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CSR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Electrobit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 Department of Commerce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Polaris Wireless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ITL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Motorola Solutions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Spirent</a:t>
                      </a:r>
                      <a:endParaRPr lang="en-US" sz="9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3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UTRA</a:t>
            </a:r>
          </a:p>
          <a:p>
            <a:pPr lvl="1"/>
            <a:r>
              <a:rPr lang="en-US" dirty="0" smtClean="0"/>
              <a:t>RAN4</a:t>
            </a:r>
          </a:p>
          <a:p>
            <a:pPr lvl="2"/>
            <a:r>
              <a:rPr lang="en-US" dirty="0" smtClean="0"/>
              <a:t>R4#70</a:t>
            </a:r>
            <a:r>
              <a:rPr lang="en-US" dirty="0"/>
              <a:t>		</a:t>
            </a:r>
            <a:r>
              <a:rPr lang="en-US" dirty="0" smtClean="0"/>
              <a:t>	0.125    - </a:t>
            </a:r>
            <a:r>
              <a:rPr lang="en-US" dirty="0"/>
              <a:t>TR Structure and verbiage</a:t>
            </a:r>
          </a:p>
          <a:p>
            <a:pPr lvl="2"/>
            <a:r>
              <a:rPr lang="en-US" dirty="0" smtClean="0"/>
              <a:t>R4#70bis</a:t>
            </a:r>
            <a:r>
              <a:rPr lang="en-US" dirty="0"/>
              <a:t>		</a:t>
            </a:r>
            <a:r>
              <a:rPr lang="en-US" dirty="0" smtClean="0"/>
              <a:t>0.25      - </a:t>
            </a:r>
            <a:r>
              <a:rPr lang="en-US" dirty="0"/>
              <a:t>Simulation assumptions and verbiage</a:t>
            </a:r>
          </a:p>
          <a:p>
            <a:pPr lvl="2"/>
            <a:r>
              <a:rPr lang="en-US" dirty="0" smtClean="0"/>
              <a:t>R4#71</a:t>
            </a:r>
            <a:r>
              <a:rPr lang="en-US" dirty="0"/>
              <a:t>		</a:t>
            </a:r>
            <a:r>
              <a:rPr lang="en-US" dirty="0" smtClean="0"/>
              <a:t>	0.5      - </a:t>
            </a:r>
            <a:r>
              <a:rPr lang="en-US" dirty="0"/>
              <a:t>Simulation results and verbiage</a:t>
            </a:r>
          </a:p>
          <a:p>
            <a:pPr lvl="2"/>
            <a:r>
              <a:rPr lang="en-US" dirty="0" smtClean="0"/>
              <a:t>RAN#72</a:t>
            </a:r>
            <a:r>
              <a:rPr lang="en-US" dirty="0"/>
              <a:t>	</a:t>
            </a:r>
            <a:r>
              <a:rPr lang="en-US" dirty="0" smtClean="0"/>
              <a:t>	0.25    </a:t>
            </a:r>
            <a:r>
              <a:rPr lang="en-US" dirty="0"/>
              <a:t>- TR finalization and </a:t>
            </a:r>
            <a:r>
              <a:rPr lang="en-US" dirty="0" smtClean="0"/>
              <a:t>approval</a:t>
            </a:r>
          </a:p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E-UTRA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4D4F53"/>
              </a:buClr>
            </a:pPr>
            <a:r>
              <a:rPr lang="en-US" dirty="0"/>
              <a:t>RAN4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R4#68bis		</a:t>
            </a:r>
            <a:r>
              <a:rPr lang="en-US" dirty="0" smtClean="0">
                <a:solidFill>
                  <a:srgbClr val="4D4F53"/>
                </a:solidFill>
              </a:rPr>
              <a:t>0.125    </a:t>
            </a:r>
            <a:r>
              <a:rPr lang="en-US" dirty="0">
                <a:solidFill>
                  <a:srgbClr val="4D4F53"/>
                </a:solidFill>
              </a:rPr>
              <a:t>- TR Structure and verbiage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R4#69bis		</a:t>
            </a:r>
            <a:r>
              <a:rPr lang="en-US" dirty="0" smtClean="0">
                <a:solidFill>
                  <a:srgbClr val="4D4F53"/>
                </a:solidFill>
              </a:rPr>
              <a:t>0.25      </a:t>
            </a:r>
            <a:r>
              <a:rPr lang="en-US" dirty="0">
                <a:solidFill>
                  <a:srgbClr val="4D4F53"/>
                </a:solidFill>
              </a:rPr>
              <a:t>- Simulation assumptions and verbiage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R4#70			0.5      - Simulation results and verbiage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RAN#70bis		</a:t>
            </a:r>
            <a:r>
              <a:rPr lang="en-US" dirty="0" smtClean="0">
                <a:solidFill>
                  <a:srgbClr val="4D4F53"/>
                </a:solidFill>
              </a:rPr>
              <a:t>0.5    </a:t>
            </a:r>
            <a:r>
              <a:rPr lang="en-US" dirty="0">
                <a:solidFill>
                  <a:srgbClr val="4D4F53"/>
                </a:solidFill>
              </a:rPr>
              <a:t>- TR finalization and approval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December 4,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5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764D44-1914-4957-8507-2010DD2AB16C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4161</TotalTime>
  <Words>367</Words>
  <Application>Microsoft Office PowerPoint</Application>
  <PresentationFormat>On-screen Show (4:3)</PresentationFormat>
  <Paragraphs>72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1_Office Theme</vt:lpstr>
      <vt:lpstr>RP-132054 New SI Request Motivation Source: NextNav, AT&amp;T</vt:lpstr>
      <vt:lpstr>SID Motivation/Background</vt:lpstr>
      <vt:lpstr>SID Motivation/Background</vt:lpstr>
      <vt:lpstr>Supporting Companies</vt:lpstr>
      <vt:lpstr>SID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77</cp:revision>
  <cp:lastPrinted>2012-03-30T14:37:02Z</cp:lastPrinted>
  <dcterms:created xsi:type="dcterms:W3CDTF">2012-02-09T16:33:23Z</dcterms:created>
  <dcterms:modified xsi:type="dcterms:W3CDTF">2013-12-04T23:59:03Z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