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344" r:id="rId2"/>
    <p:sldId id="340" r:id="rId3"/>
    <p:sldId id="360" r:id="rId4"/>
    <p:sldId id="349" r:id="rId5"/>
    <p:sldId id="350" r:id="rId6"/>
    <p:sldId id="351" r:id="rId7"/>
    <p:sldId id="362" r:id="rId8"/>
    <p:sldId id="358" r:id="rId9"/>
    <p:sldId id="363" r:id="rId10"/>
    <p:sldId id="352" r:id="rId11"/>
    <p:sldId id="355" r:id="rId12"/>
    <p:sldId id="354" r:id="rId13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맑은 고딕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맑은 고딕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맑은 고딕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맑은 고딕" pitchFamily="50" charset="-127"/>
        <a:ea typeface="굴림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473" autoAdjust="0"/>
    <p:restoredTop sz="66944" autoAdjust="0"/>
  </p:normalViewPr>
  <p:slideViewPr>
    <p:cSldViewPr>
      <p:cViewPr varScale="1">
        <p:scale>
          <a:sx n="113" d="100"/>
          <a:sy n="113" d="100"/>
        </p:scale>
        <p:origin x="-20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A9C7248-7155-42A2-BCD1-17DA0E62A136}" type="datetimeFigureOut">
              <a:rPr lang="ko-KR" altLang="en-US"/>
              <a:pPr>
                <a:defRPr/>
              </a:pPr>
              <a:t>2013-11-29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C34042A-49CA-49FB-BB3B-8021B53F3EB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18908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7AD834-3875-4CEC-BDC2-5CAC8B89CADD}" type="datetimeFigureOut">
              <a:rPr lang="ko-KR" altLang="en-US"/>
              <a:pPr>
                <a:defRPr/>
              </a:pPr>
              <a:t>2013-11-29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  <a:endParaRPr lang="ko-KR" altLang="en-US" noProof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BE20833-D313-42FC-8857-37F59B6F90F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683116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000875" y="6453188"/>
            <a:ext cx="1143000" cy="365125"/>
          </a:xfrm>
        </p:spPr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AD59FE7-A524-4170-AECC-9D375AA98DEC}" type="datetime1">
              <a:rPr lang="ko-KR" altLang="en-US" smtClean="0"/>
              <a:t>2013-11-29</a:t>
            </a:fld>
            <a:endParaRPr lang="ko-KR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15313" y="6453188"/>
            <a:ext cx="928687" cy="365125"/>
          </a:xfrm>
        </p:spPr>
        <p:txBody>
          <a:bodyPr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2B0037E-604B-4A0A-AC8A-EBF47CE687F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5EA3D-E496-40C2-8E36-AC8C983B5A9F}" type="datetime1">
              <a:rPr lang="ko-KR" altLang="en-US" smtClean="0"/>
              <a:t>2013-11-29</a:t>
            </a:fld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AC901-4017-4466-A0EE-827B07A313E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A0827-A4BB-4155-99C2-0406E826A2B7}" type="datetime1">
              <a:rPr lang="ko-KR" altLang="en-US" smtClean="0"/>
              <a:t>2013-11-29</a:t>
            </a:fld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4F73E-1698-4F13-B6E8-DA88D779CC6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5040312"/>
          </a:xfrm>
        </p:spPr>
        <p:txBody>
          <a:bodyPr>
            <a:normAutofit/>
          </a:bodyPr>
          <a:lstStyle>
            <a:lvl2pPr>
              <a:defRPr sz="2200"/>
            </a:lvl2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A128C-5ED3-4880-92EF-5F7B167E0B83}" type="datetime1">
              <a:rPr lang="ko-KR" altLang="en-US" smtClean="0"/>
              <a:t>2013-11-29</a:t>
            </a:fld>
            <a:endParaRPr lang="ko-KR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03F91-04F6-453C-8E00-BA88ADD6313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018506"/>
            <a:ext cx="7772400" cy="1362075"/>
          </a:xfrm>
        </p:spPr>
        <p:txBody>
          <a:bodyPr anchor="t"/>
          <a:lstStyle>
            <a:lvl1pPr algn="l">
              <a:defRPr sz="4000" b="1" cap="small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518319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8F009-45ED-49EB-9C09-97ABDC30093E}" type="datetime1">
              <a:rPr lang="ko-KR" altLang="en-US" smtClean="0"/>
              <a:t>2013-11-29</a:t>
            </a:fld>
            <a:endParaRPr lang="ko-KR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7A7C1-3866-421D-944E-AC90613EA30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68413"/>
            <a:ext cx="4038600" cy="5040311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038600" cy="5040311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B4317-F1D6-4228-B712-E7A75099B81D}" type="datetime1">
              <a:rPr lang="ko-KR" altLang="en-US" smtClean="0"/>
              <a:t>2013-11-29</a:t>
            </a:fld>
            <a:endParaRPr lang="ko-KR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AABF9-5A3A-482E-9D18-45F41C7B68B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2684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28802"/>
            <a:ext cx="4040188" cy="43799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3438" y="12684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928802"/>
            <a:ext cx="4041775" cy="43799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82AF5-B9CB-409F-93A6-BFF36375C1B4}" type="datetime1">
              <a:rPr lang="ko-KR" altLang="en-US" smtClean="0"/>
              <a:t>2013-11-29</a:t>
            </a:fld>
            <a:endParaRPr lang="ko-KR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2C405-8F5B-4DC1-B0E7-D4DFD1CD3C3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6DD76-C859-460A-B2E5-DCF5E264BF8D}" type="datetime1">
              <a:rPr lang="ko-KR" altLang="en-US" smtClean="0"/>
              <a:t>2013-11-29</a:t>
            </a:fld>
            <a:endParaRPr lang="ko-KR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05D69-690E-4F9D-8E81-E35B673338F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60A01-294B-42AA-AF38-6A3A3041D3E7}" type="datetime1">
              <a:rPr lang="ko-KR" altLang="en-US" smtClean="0"/>
              <a:t>2013-11-29</a:t>
            </a:fld>
            <a:endParaRPr lang="ko-KR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35C2D-2183-4C3F-8867-03A9364FC7B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70583-0660-49CF-A53C-96F4BA8EEC2C}" type="datetime1">
              <a:rPr lang="ko-KR" altLang="en-US" smtClean="0"/>
              <a:t>2013-11-29</a:t>
            </a:fld>
            <a:endParaRPr lang="ko-KR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AEB20-8837-4B02-BD7E-33B433BCD70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 smtClean="0"/>
              <a:t>그림을 추가하려면 아이콘을 클릭하십시오</a:t>
            </a:r>
            <a:endParaRPr lang="ko-KR" alt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8394E-A867-4234-B047-6C5E64D1538B}" type="datetime1">
              <a:rPr lang="ko-KR" altLang="en-US" smtClean="0"/>
              <a:t>2013-11-29</a:t>
            </a:fld>
            <a:endParaRPr lang="ko-KR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D2CDF-6CA0-4B9A-A565-635DB625AB7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68413"/>
            <a:ext cx="8229600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00875" y="6453188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fld id="{0746E5D3-A1EE-4D16-B03A-499EBC4D3F30}" type="datetime1">
              <a:rPr lang="ko-KR" altLang="en-US" smtClean="0"/>
              <a:t>2013-11-29</a:t>
            </a:fld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5313" y="6453188"/>
            <a:ext cx="9286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fld id="{7853E317-DA44-4240-A0AA-C06F0C6C071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000" b="1" kern="1200">
          <a:solidFill>
            <a:srgbClr val="17375E"/>
          </a:solidFill>
          <a:latin typeface="Calibri" pitchFamily="34" charset="0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000" b="1">
          <a:solidFill>
            <a:srgbClr val="17375E"/>
          </a:solidFill>
          <a:latin typeface="Calibri" pitchFamily="34" charset="0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000" b="1">
          <a:solidFill>
            <a:srgbClr val="17375E"/>
          </a:solidFill>
          <a:latin typeface="Calibri" pitchFamily="34" charset="0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000" b="1">
          <a:solidFill>
            <a:srgbClr val="17375E"/>
          </a:solidFill>
          <a:latin typeface="Calibri" pitchFamily="34" charset="0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000" b="1">
          <a:solidFill>
            <a:srgbClr val="17375E"/>
          </a:solidFill>
          <a:latin typeface="Calibri" pitchFamily="34" charset="0"/>
          <a:ea typeface="맑은 고딕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sz="4000" b="1">
          <a:solidFill>
            <a:srgbClr val="17375E"/>
          </a:solidFill>
          <a:latin typeface="Calibri" pitchFamily="34" charset="0"/>
          <a:ea typeface="맑은 고딕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sz="4000" b="1">
          <a:solidFill>
            <a:srgbClr val="17375E"/>
          </a:solidFill>
          <a:latin typeface="Calibri" pitchFamily="34" charset="0"/>
          <a:ea typeface="맑은 고딕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sz="4000" b="1">
          <a:solidFill>
            <a:srgbClr val="17375E"/>
          </a:solidFill>
          <a:latin typeface="Calibri" pitchFamily="34" charset="0"/>
          <a:ea typeface="맑은 고딕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sz="4000" b="1">
          <a:solidFill>
            <a:srgbClr val="17375E"/>
          </a:solidFill>
          <a:latin typeface="Calibri" pitchFamily="34" charset="0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/>
          <a:lstStyle/>
          <a:p>
            <a:pPr latinLnBrk="0"/>
            <a:r>
              <a:rPr lang="en-US" dirty="0" smtClean="0"/>
              <a:t>Motivation for Inter-</a:t>
            </a:r>
            <a:r>
              <a:rPr lang="en-US" dirty="0" err="1" smtClean="0"/>
              <a:t>eNB</a:t>
            </a:r>
            <a:r>
              <a:rPr lang="en-US" dirty="0" smtClean="0"/>
              <a:t> </a:t>
            </a:r>
            <a:r>
              <a:rPr lang="en-US" dirty="0" err="1" smtClean="0"/>
              <a:t>CoMP</a:t>
            </a:r>
            <a:r>
              <a:rPr lang="en-US" dirty="0" smtClean="0"/>
              <a:t> for LTE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Samsung, KT, LG </a:t>
            </a:r>
            <a:r>
              <a:rPr lang="en-US" altLang="ko-KR" dirty="0" err="1" smtClean="0">
                <a:solidFill>
                  <a:schemeClr val="tx1"/>
                </a:solidFill>
              </a:rPr>
              <a:t>Uplus</a:t>
            </a:r>
            <a:r>
              <a:rPr lang="en-US" altLang="ko-KR" dirty="0" smtClean="0">
                <a:solidFill>
                  <a:schemeClr val="tx1"/>
                </a:solidFill>
              </a:rPr>
              <a:t>, SK Telecom 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86710" y="0"/>
            <a:ext cx="131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RP-</a:t>
            </a:r>
            <a:r>
              <a:rPr lang="en-US" altLang="ko-KR" dirty="0" smtClean="0"/>
              <a:t>131923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39371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3GPP TSG RAN Meeting #62</a:t>
            </a:r>
          </a:p>
          <a:p>
            <a:r>
              <a:rPr lang="es-ES" altLang="ko-KR" dirty="0" smtClean="0"/>
              <a:t>Busan, Korea, 3 – 6 December 2013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dirty="0" smtClean="0"/>
              <a:t>Overall Delay in Packet Delivery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Overall delay in packet delivery is the sum of T_W and T_TX</a:t>
            </a:r>
          </a:p>
          <a:p>
            <a:pPr lvl="1"/>
            <a:endParaRPr lang="en-US" altLang="ko-KR" sz="1800" dirty="0" smtClean="0"/>
          </a:p>
          <a:p>
            <a:pPr lvl="1"/>
            <a:endParaRPr lang="en-US" altLang="ko-KR" sz="1800" dirty="0" smtClean="0"/>
          </a:p>
          <a:p>
            <a:pPr lvl="1"/>
            <a:endParaRPr lang="en-US" altLang="ko-KR" sz="1800" dirty="0" smtClean="0"/>
          </a:p>
          <a:p>
            <a:pPr lvl="2"/>
            <a:endParaRPr lang="en-US" altLang="ko-KR" sz="1800" dirty="0" smtClean="0"/>
          </a:p>
          <a:p>
            <a:pPr lvl="2"/>
            <a:endParaRPr lang="en-US" altLang="ko-KR" sz="1100" dirty="0" smtClean="0"/>
          </a:p>
          <a:p>
            <a:pPr lvl="2"/>
            <a:endParaRPr lang="en-US" altLang="ko-KR" sz="1100" dirty="0" smtClean="0"/>
          </a:p>
          <a:p>
            <a:pPr lvl="2"/>
            <a:endParaRPr lang="en-US" altLang="ko-KR" sz="1800" dirty="0" smtClean="0"/>
          </a:p>
          <a:p>
            <a:pPr lvl="1"/>
            <a:r>
              <a:rPr lang="en-US" altLang="ko-KR" sz="1800" dirty="0" smtClean="0"/>
              <a:t>T_W : waiting time to assign available resources</a:t>
            </a:r>
          </a:p>
          <a:p>
            <a:pPr lvl="2"/>
            <a:r>
              <a:rPr lang="en-US" altLang="ko-KR" sz="1600" dirty="0" smtClean="0"/>
              <a:t>May include time duration between the point of </a:t>
            </a:r>
            <a:r>
              <a:rPr lang="en-US" altLang="ko-KR" sz="1600" dirty="0" err="1" smtClean="0"/>
              <a:t>eNB</a:t>
            </a:r>
            <a:r>
              <a:rPr lang="en-US" altLang="ko-KR" sz="1600" dirty="0" smtClean="0"/>
              <a:t> requesting resource allocation and the point of </a:t>
            </a:r>
            <a:r>
              <a:rPr lang="en-US" altLang="ko-KR" sz="1600" dirty="0" err="1" smtClean="0"/>
              <a:t>eNB</a:t>
            </a:r>
            <a:r>
              <a:rPr lang="en-US" altLang="ko-KR" sz="1600" dirty="0" smtClean="0"/>
              <a:t> being allocated resource</a:t>
            </a:r>
          </a:p>
          <a:p>
            <a:pPr lvl="2"/>
            <a:r>
              <a:rPr lang="en-US" altLang="ko-KR" sz="1600" dirty="0" smtClean="0"/>
              <a:t>May increase as the backhaul delay increases</a:t>
            </a:r>
          </a:p>
          <a:p>
            <a:pPr lvl="1"/>
            <a:r>
              <a:rPr lang="en-US" altLang="ko-KR" sz="1800" dirty="0" smtClean="0"/>
              <a:t>T_TX : transmission time </a:t>
            </a:r>
            <a:r>
              <a:rPr lang="en-US" altLang="ko-KR" sz="1800" dirty="0" smtClean="0"/>
              <a:t>for packet </a:t>
            </a:r>
            <a:r>
              <a:rPr lang="en-US" altLang="ko-KR" sz="1800" dirty="0" smtClean="0"/>
              <a:t>delivery</a:t>
            </a:r>
            <a:endParaRPr lang="en-US" altLang="ko-KR" dirty="0" smtClean="0"/>
          </a:p>
          <a:p>
            <a:pPr lvl="1"/>
            <a:endParaRPr lang="en-US" altLang="ko-KR" sz="1000" dirty="0" smtClean="0"/>
          </a:p>
          <a:p>
            <a:r>
              <a:rPr lang="en-US" altLang="ko-KR" sz="2000" dirty="0" smtClean="0"/>
              <a:t>Concern from some companies is that due to T_W, centralized coordination might end up increasing overall delay on packet delivery</a:t>
            </a:r>
            <a:endParaRPr lang="ko-KR" altLang="en-US" sz="20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B03F91-04F6-453C-8E00-BA88ADD63136}" type="slidenum">
              <a:rPr lang="ko-KR" altLang="en-US" smtClean="0"/>
              <a:pPr>
                <a:defRPr/>
              </a:pPr>
              <a:t>9</a:t>
            </a:fld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2560635" y="2492896"/>
            <a:ext cx="1152128" cy="432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T_W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3712763" y="2492896"/>
            <a:ext cx="3096344" cy="432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T_TX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cxnSp>
        <p:nvCxnSpPr>
          <p:cNvPr id="9" name="직선 화살표 연결선 8"/>
          <p:cNvCxnSpPr/>
          <p:nvPr/>
        </p:nvCxnSpPr>
        <p:spPr>
          <a:xfrm>
            <a:off x="2560635" y="2276872"/>
            <a:ext cx="424847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064691" y="1916832"/>
            <a:ext cx="31729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T : Required time </a:t>
            </a:r>
            <a:r>
              <a:rPr lang="en-US" altLang="ko-KR" sz="1400" dirty="0" smtClean="0"/>
              <a:t>for</a:t>
            </a:r>
            <a:r>
              <a:rPr lang="en-US" altLang="ko-KR" sz="1400" dirty="0" smtClean="0"/>
              <a:t> </a:t>
            </a:r>
            <a:r>
              <a:rPr lang="en-US" altLang="ko-KR" sz="1400" dirty="0" smtClean="0"/>
              <a:t>packet delivery</a:t>
            </a:r>
            <a:endParaRPr lang="ko-KR" altLang="en-US" sz="1400" dirty="0"/>
          </a:p>
        </p:txBody>
      </p:sp>
      <p:cxnSp>
        <p:nvCxnSpPr>
          <p:cNvPr id="18" name="직선 화살표 연결선 17"/>
          <p:cNvCxnSpPr/>
          <p:nvPr/>
        </p:nvCxnSpPr>
        <p:spPr>
          <a:xfrm flipV="1">
            <a:off x="2560635" y="3007046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051720" y="3231234"/>
            <a:ext cx="10374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Packet arrival</a:t>
            </a:r>
            <a:endParaRPr lang="ko-KR" altLang="en-US" sz="1100" dirty="0"/>
          </a:p>
        </p:txBody>
      </p:sp>
      <p:sp>
        <p:nvSpPr>
          <p:cNvPr id="23" name="TextBox 22"/>
          <p:cNvSpPr txBox="1"/>
          <p:nvPr/>
        </p:nvSpPr>
        <p:spPr>
          <a:xfrm>
            <a:off x="6121683" y="3239398"/>
            <a:ext cx="13724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Packet completion</a:t>
            </a:r>
            <a:endParaRPr lang="ko-KR" altLang="en-US" sz="1100" dirty="0"/>
          </a:p>
        </p:txBody>
      </p:sp>
      <p:cxnSp>
        <p:nvCxnSpPr>
          <p:cNvPr id="26" name="직선 화살표 연결선 25"/>
          <p:cNvCxnSpPr/>
          <p:nvPr/>
        </p:nvCxnSpPr>
        <p:spPr>
          <a:xfrm flipV="1">
            <a:off x="6809107" y="3007046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081019" y="3239398"/>
            <a:ext cx="12715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Initial scheduling</a:t>
            </a:r>
            <a:endParaRPr lang="ko-KR" altLang="en-US" sz="1100" dirty="0"/>
          </a:p>
        </p:txBody>
      </p:sp>
      <p:cxnSp>
        <p:nvCxnSpPr>
          <p:cNvPr id="28" name="직선 화살표 연결선 27"/>
          <p:cNvCxnSpPr/>
          <p:nvPr/>
        </p:nvCxnSpPr>
        <p:spPr>
          <a:xfrm flipV="1">
            <a:off x="3712763" y="3007046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Evaluation Result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52736"/>
            <a:ext cx="8435280" cy="5040312"/>
          </a:xfrm>
        </p:spPr>
        <p:txBody>
          <a:bodyPr>
            <a:normAutofit/>
          </a:bodyPr>
          <a:lstStyle/>
          <a:p>
            <a:r>
              <a:rPr lang="en-US" altLang="ko-KR" sz="1800" dirty="0" smtClean="0"/>
              <a:t>Overall </a:t>
            </a:r>
            <a:r>
              <a:rPr lang="en-US" altLang="ko-KR" sz="1800" dirty="0" smtClean="0"/>
              <a:t>delay in packet delivery is reduced significantly even in non-ideal backhaul</a:t>
            </a:r>
            <a:endParaRPr lang="en-US" altLang="ko-KR" sz="1800" dirty="0" smtClean="0"/>
          </a:p>
          <a:p>
            <a:pPr lvl="1"/>
            <a:r>
              <a:rPr lang="en-US" altLang="ko-KR" sz="1600" spc="-50" dirty="0" smtClean="0"/>
              <a:t>Increase of T_W much less than decrease of T_TX </a:t>
            </a:r>
            <a:r>
              <a:rPr lang="en-US" altLang="ko-KR" sz="1600" spc="-50" dirty="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altLang="ko-KR" sz="1600" spc="-50" dirty="0" smtClean="0">
                <a:solidFill>
                  <a:srgbClr val="FF0000"/>
                </a:solidFill>
                <a:sym typeface="Wingdings" pitchFamily="2" charset="2"/>
              </a:rPr>
              <a:t>Overall delay of packet delivery reduced</a:t>
            </a:r>
            <a:endParaRPr lang="en-US" altLang="ko-KR" sz="1600" spc="-50" dirty="0" smtClean="0">
              <a:solidFill>
                <a:srgbClr val="FF0000"/>
              </a:solidFill>
            </a:endParaRPr>
          </a:p>
          <a:p>
            <a:pPr lvl="1">
              <a:buNone/>
            </a:pPr>
            <a:endParaRPr lang="en-US" altLang="ko-KR" sz="18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B03F91-04F6-453C-8E00-BA88ADD63136}" type="slidenum">
              <a:rPr lang="ko-KR" altLang="en-US" smtClean="0"/>
              <a:pPr>
                <a:defRPr/>
              </a:pPr>
              <a:t>10</a:t>
            </a:fld>
            <a:endParaRPr lang="ko-KR" altLang="en-US"/>
          </a:p>
        </p:txBody>
      </p:sp>
      <p:graphicFrame>
        <p:nvGraphicFramePr>
          <p:cNvPr id="13" name="내용 개체 틀 4"/>
          <p:cNvGraphicFramePr>
            <a:graphicFrameLocks/>
          </p:cNvGraphicFramePr>
          <p:nvPr/>
        </p:nvGraphicFramePr>
        <p:xfrm>
          <a:off x="1259632" y="5301208"/>
          <a:ext cx="6660000" cy="1097280"/>
        </p:xfrm>
        <a:graphic>
          <a:graphicData uri="http://schemas.openxmlformats.org/drawingml/2006/table">
            <a:tbl>
              <a:tblPr firstRow="1" bandRow="1"/>
              <a:tblGrid>
                <a:gridCol w="1332000"/>
                <a:gridCol w="1332000"/>
                <a:gridCol w="1332000"/>
                <a:gridCol w="1332000"/>
                <a:gridCol w="1332000"/>
              </a:tblGrid>
              <a:tr h="252000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Scheme</a:t>
                      </a:r>
                      <a:endParaRPr lang="ko-KR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Backhaul Delay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err="1" smtClean="0"/>
                        <a:t>Avg</a:t>
                      </a:r>
                      <a:r>
                        <a:rPr lang="en-US" altLang="ko-KR" sz="1200" baseline="0" dirty="0" smtClean="0"/>
                        <a:t> </a:t>
                      </a:r>
                      <a:r>
                        <a:rPr lang="en-US" altLang="ko-KR" sz="1200" dirty="0" smtClean="0"/>
                        <a:t>T_W + T_TX</a:t>
                      </a:r>
                      <a:endParaRPr lang="ko-KR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err="1" smtClean="0"/>
                        <a:t>Avg</a:t>
                      </a:r>
                      <a:r>
                        <a:rPr lang="en-US" altLang="ko-KR" sz="1200" dirty="0" smtClean="0"/>
                        <a:t> T_W</a:t>
                      </a:r>
                      <a:endParaRPr lang="ko-KR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err="1" smtClean="0"/>
                        <a:t>Avg</a:t>
                      </a:r>
                      <a:r>
                        <a:rPr lang="en-US" altLang="ko-KR" sz="1200" dirty="0" smtClean="0"/>
                        <a:t> T_TX</a:t>
                      </a:r>
                      <a:endParaRPr lang="ko-KR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  <a:tr h="252000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Reference</a:t>
                      </a:r>
                      <a:endParaRPr lang="ko-KR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0</a:t>
                      </a:r>
                      <a:endParaRPr lang="ko-KR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9pPr>
                    </a:lstStyle>
                    <a:p>
                      <a:pPr marL="0" algn="ctr" defTabSz="914400" rtl="0" eaLnBrk="1" fontAlgn="ctr" latinLnBrk="1" hangingPunct="1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570.9 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9pPr>
                    </a:lstStyle>
                    <a:p>
                      <a:pPr marL="0" algn="ctr" defTabSz="914400" rtl="0" eaLnBrk="1" fontAlgn="ctr" latinLnBrk="1" hangingPunct="1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10.9 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9pPr>
                    </a:lstStyle>
                    <a:p>
                      <a:pPr marL="0" algn="ctr" defTabSz="914400" rtl="0" eaLnBrk="1" fontAlgn="ctr" latinLnBrk="1" hangingPunct="1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559.9 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err="1" smtClean="0"/>
                        <a:t>CoMP</a:t>
                      </a:r>
                      <a:r>
                        <a:rPr lang="en-US" altLang="ko-KR" sz="1200" dirty="0" smtClean="0"/>
                        <a:t> </a:t>
                      </a:r>
                      <a:endParaRPr lang="ko-KR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5</a:t>
                      </a:r>
                      <a:endParaRPr lang="ko-KR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9pPr>
                    </a:lstStyle>
                    <a:p>
                      <a:pPr marL="0" algn="ctr" defTabSz="914400" rtl="0" eaLnBrk="1" fontAlgn="ctr" latinLnBrk="1" hangingPunct="1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440.1 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9pPr>
                    </a:lstStyle>
                    <a:p>
                      <a:pPr marL="0" algn="ctr" defTabSz="914400" rtl="0" eaLnBrk="1" fontAlgn="ctr" latinLnBrk="1" hangingPunct="1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18.8 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9pPr>
                    </a:lstStyle>
                    <a:p>
                      <a:pPr marL="0" algn="ctr" defTabSz="914400" rtl="0" eaLnBrk="1" fontAlgn="ctr" latinLnBrk="1" hangingPunct="1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421.3 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252000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err="1" smtClean="0"/>
                        <a:t>CoMP</a:t>
                      </a:r>
                      <a:endParaRPr lang="ko-KR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10</a:t>
                      </a:r>
                      <a:endParaRPr lang="ko-KR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9pPr>
                    </a:lstStyle>
                    <a:p>
                      <a:pPr marL="0" algn="ctr" defTabSz="914400" rtl="0" eaLnBrk="1" fontAlgn="ctr" latinLnBrk="1" hangingPunct="1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460.1 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9pPr>
                    </a:lstStyle>
                    <a:p>
                      <a:pPr marL="0" algn="ctr" defTabSz="914400" rtl="0" eaLnBrk="1" fontAlgn="ctr" latinLnBrk="1" hangingPunct="1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23.9 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맑은 고딕"/>
                        </a:defRPr>
                      </a:lvl9pPr>
                    </a:lstStyle>
                    <a:p>
                      <a:pPr marL="0" algn="ctr" defTabSz="914400" rtl="0" eaLnBrk="1" fontAlgn="ctr" latinLnBrk="1" hangingPunct="1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436.2 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4" name="그룹 13"/>
          <p:cNvGrpSpPr>
            <a:grpSpLocks noChangeAspect="1"/>
          </p:cNvGrpSpPr>
          <p:nvPr/>
        </p:nvGrpSpPr>
        <p:grpSpPr>
          <a:xfrm>
            <a:off x="2051720" y="1629200"/>
            <a:ext cx="4800000" cy="3600000"/>
            <a:chOff x="4572000" y="1844824"/>
            <a:chExt cx="5334000" cy="4000500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72000" y="1844824"/>
              <a:ext cx="5334000" cy="4000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6" name="오른쪽 화살표 15"/>
            <p:cNvSpPr/>
            <p:nvPr/>
          </p:nvSpPr>
          <p:spPr>
            <a:xfrm rot="10800000">
              <a:off x="6364036" y="2846240"/>
              <a:ext cx="288032" cy="144016"/>
            </a:xfrm>
            <a:prstGeom prst="rightArrow">
              <a:avLst>
                <a:gd name="adj1" fmla="val 39921"/>
                <a:gd name="adj2" fmla="val 62602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오른쪽 화살표 16"/>
            <p:cNvSpPr/>
            <p:nvPr/>
          </p:nvSpPr>
          <p:spPr>
            <a:xfrm rot="10800000">
              <a:off x="6868092" y="2630216"/>
              <a:ext cx="288032" cy="144016"/>
            </a:xfrm>
            <a:prstGeom prst="rightArrow">
              <a:avLst>
                <a:gd name="adj1" fmla="val 39921"/>
                <a:gd name="adj2" fmla="val 62602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오른쪽 화살표 17"/>
            <p:cNvSpPr/>
            <p:nvPr/>
          </p:nvSpPr>
          <p:spPr>
            <a:xfrm rot="10800000">
              <a:off x="5931988" y="3134272"/>
              <a:ext cx="288032" cy="144016"/>
            </a:xfrm>
            <a:prstGeom prst="rightArrow">
              <a:avLst>
                <a:gd name="adj1" fmla="val 39921"/>
                <a:gd name="adj2" fmla="val 62602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오른쪽 화살표 18"/>
            <p:cNvSpPr/>
            <p:nvPr/>
          </p:nvSpPr>
          <p:spPr>
            <a:xfrm rot="10800000">
              <a:off x="5699636" y="3494312"/>
              <a:ext cx="135632" cy="135632"/>
            </a:xfrm>
            <a:prstGeom prst="rightArrow">
              <a:avLst>
                <a:gd name="adj1" fmla="val 39921"/>
                <a:gd name="adj2" fmla="val 62602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오른쪽 화살표 19"/>
            <p:cNvSpPr/>
            <p:nvPr/>
          </p:nvSpPr>
          <p:spPr>
            <a:xfrm rot="10800000">
              <a:off x="7452320" y="2469872"/>
              <a:ext cx="135632" cy="135632"/>
            </a:xfrm>
            <a:prstGeom prst="rightArrow">
              <a:avLst>
                <a:gd name="adj1" fmla="val 39921"/>
                <a:gd name="adj2" fmla="val 62602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436044" y="3157296"/>
              <a:ext cx="2777052" cy="307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rgbClr val="FF0000"/>
                  </a:solidFill>
                </a:rPr>
                <a:t>Overall </a:t>
              </a:r>
              <a:r>
                <a:rPr lang="en-US" altLang="ko-KR" sz="1200" b="1" dirty="0" smtClean="0">
                  <a:solidFill>
                    <a:srgbClr val="FF0000"/>
                  </a:solidFill>
                </a:rPr>
                <a:t>packet </a:t>
              </a:r>
              <a:r>
                <a:rPr lang="en-US" altLang="ko-KR" sz="1200" b="1" dirty="0" smtClean="0">
                  <a:solidFill>
                    <a:srgbClr val="FF0000"/>
                  </a:solidFill>
                </a:rPr>
                <a:t>delay </a:t>
              </a:r>
              <a:r>
                <a:rPr lang="en-US" altLang="ko-KR" sz="1200" b="1" dirty="0" smtClean="0">
                  <a:solidFill>
                    <a:srgbClr val="FF0000"/>
                  </a:solidFill>
                </a:rPr>
                <a:t>reduced </a:t>
              </a:r>
              <a:endParaRPr lang="ko-KR" altLang="en-US" sz="1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7548766" y="5085184"/>
            <a:ext cx="4796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Calibri" pitchFamily="34" charset="0"/>
              </a:rPr>
              <a:t>[ms]</a:t>
            </a:r>
            <a:endParaRPr lang="ko-KR" altLang="en-US" sz="12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Evaluation Environments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Simulation parameters</a:t>
            </a:r>
          </a:p>
          <a:p>
            <a:pPr lvl="1"/>
            <a:r>
              <a:rPr lang="en-US" altLang="ko-KR" sz="2000" dirty="0" smtClean="0"/>
              <a:t>Scenario : SCE scenario 2a (sparse)</a:t>
            </a:r>
          </a:p>
          <a:p>
            <a:pPr lvl="1"/>
            <a:r>
              <a:rPr lang="en-US" altLang="ko-KR" sz="2000" dirty="0" err="1" smtClean="0"/>
              <a:t>CoMP</a:t>
            </a:r>
            <a:r>
              <a:rPr lang="en-US" altLang="ko-KR" sz="2000" dirty="0" smtClean="0"/>
              <a:t> scheme : coordinated scheduling (CS) </a:t>
            </a:r>
          </a:p>
          <a:p>
            <a:pPr lvl="2"/>
            <a:r>
              <a:rPr lang="en-US" altLang="ko-KR" sz="1800" dirty="0" smtClean="0"/>
              <a:t>Step 1 : Coordinated scheduling is performed to decide the resource allocation for each </a:t>
            </a:r>
            <a:r>
              <a:rPr lang="en-US" altLang="ko-KR" sz="1800" dirty="0" err="1" smtClean="0"/>
              <a:t>eNB</a:t>
            </a:r>
            <a:r>
              <a:rPr lang="en-US" altLang="ko-KR" sz="1800" dirty="0" smtClean="0"/>
              <a:t> in the resource coordinator</a:t>
            </a:r>
          </a:p>
          <a:p>
            <a:pPr lvl="2"/>
            <a:r>
              <a:rPr lang="en-US" altLang="ko-KR" sz="1800" dirty="0" smtClean="0"/>
              <a:t>Step 2 : Each </a:t>
            </a:r>
            <a:r>
              <a:rPr lang="en-US" altLang="ko-KR" sz="1800" dirty="0" err="1" smtClean="0"/>
              <a:t>eNB</a:t>
            </a:r>
            <a:r>
              <a:rPr lang="en-US" altLang="ko-KR" sz="1800" dirty="0" smtClean="0"/>
              <a:t> conducts UE scheduling on the assigned resource with the latest CSI </a:t>
            </a:r>
          </a:p>
          <a:p>
            <a:pPr lvl="1"/>
            <a:r>
              <a:rPr lang="en-US" altLang="ko-KR" sz="2000" dirty="0" smtClean="0"/>
              <a:t>Reference scheme : non-</a:t>
            </a:r>
            <a:r>
              <a:rPr lang="en-US" altLang="ko-KR" sz="2000" dirty="0" err="1" smtClean="0"/>
              <a:t>CoMP</a:t>
            </a:r>
            <a:endParaRPr lang="en-US" altLang="ko-KR" sz="2000" dirty="0" smtClean="0"/>
          </a:p>
          <a:p>
            <a:pPr lvl="1"/>
            <a:r>
              <a:rPr lang="en-US" altLang="ko-KR" sz="2000" dirty="0" smtClean="0"/>
              <a:t>Backhaul delay : 5ms, 10ms</a:t>
            </a:r>
          </a:p>
          <a:p>
            <a:pPr lvl="1"/>
            <a:r>
              <a:rPr lang="en-US" altLang="ko-KR" sz="2000" dirty="0" smtClean="0"/>
              <a:t>RU : high RU (60%)</a:t>
            </a:r>
          </a:p>
          <a:p>
            <a:pPr lvl="1"/>
            <a:r>
              <a:rPr lang="en-US" altLang="ko-KR" sz="2000" dirty="0" smtClean="0"/>
              <a:t>Detailed </a:t>
            </a:r>
            <a:r>
              <a:rPr lang="en-US" altLang="ko-KR" sz="2000" dirty="0" smtClean="0"/>
              <a:t>parameters : R1-135826 (SCE 2a)</a:t>
            </a:r>
          </a:p>
          <a:p>
            <a:pPr lvl="1"/>
            <a:endParaRPr lang="en-US" altLang="ko-KR" sz="20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B03F91-04F6-453C-8E00-BA88ADD63136}" type="slidenum">
              <a:rPr lang="ko-KR" altLang="en-US" smtClean="0"/>
              <a:pPr>
                <a:defRPr/>
              </a:pPr>
              <a:t>11</a:t>
            </a:fld>
            <a:endParaRPr lang="ko-KR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 smtClean="0"/>
              <a:t>CoMP</a:t>
            </a:r>
            <a:r>
              <a:rPr lang="en-US" altLang="ko-KR" dirty="0" smtClean="0"/>
              <a:t> in Rel-11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 smtClean="0"/>
              <a:t>Rel-11 </a:t>
            </a:r>
            <a:r>
              <a:rPr lang="en-US" altLang="ko-KR" sz="2000" dirty="0" err="1" smtClean="0"/>
              <a:t>CoMP</a:t>
            </a:r>
            <a:r>
              <a:rPr lang="en-US" altLang="ko-KR" sz="2000" dirty="0" smtClean="0"/>
              <a:t> focused on air-interface between UE and network</a:t>
            </a:r>
          </a:p>
          <a:p>
            <a:pPr lvl="1">
              <a:lnSpc>
                <a:spcPct val="150000"/>
              </a:lnSpc>
            </a:pPr>
            <a:r>
              <a:rPr lang="en-US" altLang="ko-KR" sz="1600" dirty="0" smtClean="0"/>
              <a:t>No network interface was specified (ideal/proprietary backhaul was assumed)</a:t>
            </a:r>
          </a:p>
          <a:p>
            <a:pPr>
              <a:lnSpc>
                <a:spcPct val="150000"/>
              </a:lnSpc>
            </a:pPr>
            <a:r>
              <a:rPr lang="en-US" altLang="ko-KR" sz="2000" dirty="0" err="1" smtClean="0"/>
              <a:t>CoMP</a:t>
            </a:r>
            <a:r>
              <a:rPr lang="en-US" altLang="ko-KR" sz="2000" dirty="0" smtClean="0"/>
              <a:t> techniques considered in Rel-11</a:t>
            </a:r>
          </a:p>
          <a:p>
            <a:pPr lvl="1">
              <a:lnSpc>
                <a:spcPct val="150000"/>
              </a:lnSpc>
            </a:pPr>
            <a:r>
              <a:rPr lang="en-US" altLang="ko-KR" sz="1600" dirty="0" smtClean="0"/>
              <a:t>Coordinated scheduling/</a:t>
            </a:r>
            <a:r>
              <a:rPr lang="en-US" altLang="ko-KR" sz="1600" dirty="0" err="1" smtClean="0"/>
              <a:t>beamforming</a:t>
            </a:r>
            <a:r>
              <a:rPr lang="en-US" altLang="ko-KR" sz="1600" dirty="0" smtClean="0"/>
              <a:t> (CS/CB)</a:t>
            </a:r>
          </a:p>
          <a:p>
            <a:pPr lvl="1">
              <a:lnSpc>
                <a:spcPct val="150000"/>
              </a:lnSpc>
            </a:pPr>
            <a:r>
              <a:rPr lang="en-US" altLang="ko-KR" sz="1600" dirty="0" smtClean="0"/>
              <a:t>Dynamic point selection (DPS)</a:t>
            </a:r>
          </a:p>
          <a:p>
            <a:pPr lvl="1">
              <a:lnSpc>
                <a:spcPct val="150000"/>
              </a:lnSpc>
            </a:pPr>
            <a:r>
              <a:rPr lang="en-US" altLang="ko-KR" sz="1600" dirty="0" smtClean="0"/>
              <a:t>Joint transmission (JT)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endParaRPr lang="en-US" altLang="ko-KR" sz="1800" dirty="0" smtClean="0"/>
          </a:p>
          <a:p>
            <a:pPr>
              <a:lnSpc>
                <a:spcPct val="150000"/>
              </a:lnSpc>
            </a:pP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B03F91-04F6-453C-8E00-BA88ADD63136}" type="slidenum">
              <a:rPr lang="ko-KR" altLang="en-US" smtClean="0"/>
              <a:pPr>
                <a:defRPr/>
              </a:pPr>
              <a:t>1</a:t>
            </a:fld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1042988" y="4165610"/>
          <a:ext cx="7029474" cy="20717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4737"/>
                <a:gridCol w="3514737"/>
              </a:tblGrid>
              <a:tr h="1035851">
                <a:tc grid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035851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90268" y="4123668"/>
            <a:ext cx="552450" cy="3063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400" b="1" dirty="0">
                <a:latin typeface="+mn-lt"/>
                <a:ea typeface="굴림" pitchFamily="50" charset="-127"/>
              </a:rPr>
              <a:t>DPS</a:t>
            </a:r>
            <a:endParaRPr lang="ko-KR" altLang="en-US" sz="1400" b="1" dirty="0">
              <a:latin typeface="+mn-lt"/>
              <a:ea typeface="굴림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20226" y="5143519"/>
            <a:ext cx="385763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400" b="1" dirty="0">
                <a:latin typeface="+mn-lt"/>
                <a:ea typeface="굴림" pitchFamily="50" charset="-127"/>
              </a:rPr>
              <a:t>JT</a:t>
            </a:r>
            <a:endParaRPr lang="ko-KR" altLang="en-US" sz="1400" b="1" dirty="0">
              <a:latin typeface="+mn-lt"/>
              <a:ea typeface="굴림" pitchFamily="50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4206680"/>
            <a:ext cx="4786346" cy="95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5237180"/>
            <a:ext cx="2857520" cy="956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19830" y="5242029"/>
            <a:ext cx="2643206" cy="96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967382" y="5133632"/>
            <a:ext cx="766762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400" b="1" dirty="0">
                <a:latin typeface="+mn-lt"/>
                <a:ea typeface="굴림" pitchFamily="50" charset="-127"/>
              </a:rPr>
              <a:t>CS/CB</a:t>
            </a:r>
            <a:endParaRPr lang="ko-KR" altLang="en-US" sz="1400" b="1" dirty="0">
              <a:latin typeface="+mn-lt"/>
              <a:ea typeface="굴림" pitchFamily="50" charset="-127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err="1" smtClean="0"/>
              <a:t>CoMP</a:t>
            </a:r>
            <a:r>
              <a:rPr lang="en-US" altLang="ko-KR" dirty="0" smtClean="0"/>
              <a:t>-NIB (Non-Ideal Backhaul) in Rel-12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Objective of </a:t>
            </a:r>
            <a:r>
              <a:rPr lang="en-US" altLang="ko-KR" dirty="0" err="1" smtClean="0"/>
              <a:t>CoMP</a:t>
            </a:r>
            <a:r>
              <a:rPr lang="en-US" altLang="ko-KR" dirty="0" smtClean="0"/>
              <a:t>-NIB study item:</a:t>
            </a:r>
          </a:p>
          <a:p>
            <a:pPr lvl="1"/>
            <a:r>
              <a:rPr lang="en-US" altLang="ko-KR" sz="2000" dirty="0" smtClean="0"/>
              <a:t>Evaluation of inter-</a:t>
            </a:r>
            <a:r>
              <a:rPr lang="en-US" altLang="ko-KR" sz="2000" dirty="0" err="1" smtClean="0"/>
              <a:t>eNB</a:t>
            </a:r>
            <a:r>
              <a:rPr lang="en-US" altLang="ko-KR" sz="2000" dirty="0" smtClean="0"/>
              <a:t> </a:t>
            </a:r>
            <a:r>
              <a:rPr lang="en-US" altLang="ko-KR" sz="2000" dirty="0" err="1" smtClean="0"/>
              <a:t>CoMP</a:t>
            </a:r>
            <a:r>
              <a:rPr lang="en-US" altLang="ko-KR" sz="2000" dirty="0" smtClean="0"/>
              <a:t> considering delay from non-ideal backhaul</a:t>
            </a:r>
          </a:p>
          <a:p>
            <a:pPr lvl="1"/>
            <a:r>
              <a:rPr lang="en-US" altLang="ko-KR" sz="2000" dirty="0" smtClean="0"/>
              <a:t>For coordinated scheduling and coordinate beamforming including semi-static point </a:t>
            </a:r>
            <a:r>
              <a:rPr lang="en-US" altLang="ko-KR" sz="2000" dirty="0" smtClean="0"/>
              <a:t>selection/muting </a:t>
            </a:r>
            <a:endParaRPr lang="en-US" altLang="ko-KR" sz="2000" dirty="0" smtClean="0"/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Outcome of </a:t>
            </a:r>
            <a:r>
              <a:rPr lang="en-US" altLang="ko-KR" dirty="0" err="1" smtClean="0"/>
              <a:t>CoMP</a:t>
            </a:r>
            <a:r>
              <a:rPr lang="en-US" altLang="ko-KR" dirty="0" smtClean="0"/>
              <a:t>-NIB study item</a:t>
            </a:r>
          </a:p>
          <a:p>
            <a:pPr lvl="1"/>
            <a:r>
              <a:rPr lang="en-US" altLang="ko-KR" sz="2000" dirty="0" smtClean="0"/>
              <a:t>Performance gain of Inter-</a:t>
            </a:r>
            <a:r>
              <a:rPr lang="en-US" altLang="ko-KR" sz="2000" dirty="0" err="1" smtClean="0"/>
              <a:t>eNB</a:t>
            </a:r>
            <a:r>
              <a:rPr lang="en-US" altLang="ko-KR" sz="2000" dirty="0" smtClean="0"/>
              <a:t> </a:t>
            </a:r>
            <a:r>
              <a:rPr lang="en-US" altLang="ko-KR" sz="2000" dirty="0" err="1" smtClean="0"/>
              <a:t>CoMP</a:t>
            </a:r>
            <a:r>
              <a:rPr lang="en-US" altLang="ko-KR" sz="2000" dirty="0" smtClean="0"/>
              <a:t> varies as a factor of </a:t>
            </a:r>
          </a:p>
          <a:p>
            <a:pPr lvl="2"/>
            <a:r>
              <a:rPr lang="en-US" altLang="ko-KR" sz="1800" dirty="0" smtClean="0"/>
              <a:t>deployment scenario</a:t>
            </a:r>
          </a:p>
          <a:p>
            <a:pPr lvl="2"/>
            <a:r>
              <a:rPr lang="en-US" altLang="ko-KR" sz="1800" dirty="0" smtClean="0"/>
              <a:t>backhaul delay</a:t>
            </a:r>
          </a:p>
          <a:p>
            <a:pPr lvl="2"/>
            <a:r>
              <a:rPr lang="en-US" altLang="ko-KR" sz="1800" dirty="0" smtClean="0"/>
              <a:t>coordination scheme (centralized </a:t>
            </a:r>
            <a:r>
              <a:rPr lang="en-US" altLang="ko-KR" sz="1800" dirty="0" err="1" smtClean="0"/>
              <a:t>vs</a:t>
            </a:r>
            <a:r>
              <a:rPr lang="en-US" altLang="ko-KR" sz="1800" dirty="0" smtClean="0"/>
              <a:t> distributed)</a:t>
            </a:r>
          </a:p>
          <a:p>
            <a:pPr lvl="2"/>
            <a:r>
              <a:rPr lang="en-US" altLang="ko-KR" sz="1800" dirty="0" smtClean="0"/>
              <a:t>scheduling approach</a:t>
            </a:r>
          </a:p>
          <a:p>
            <a:pPr lvl="2"/>
            <a:r>
              <a:rPr lang="en-US" altLang="ko-KR" sz="1800" dirty="0" smtClean="0"/>
              <a:t>resource utilization factor</a:t>
            </a:r>
          </a:p>
          <a:p>
            <a:pPr lvl="2"/>
            <a:r>
              <a:rPr lang="en-US" altLang="ko-KR" sz="1800" dirty="0" smtClean="0"/>
              <a:t>coordination size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B03F91-04F6-453C-8E00-BA88ADD63136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Performance Results (</a:t>
            </a:r>
            <a:r>
              <a:rPr lang="en-US" altLang="ko-KR" dirty="0" err="1" smtClean="0"/>
              <a:t>CoMP</a:t>
            </a:r>
            <a:r>
              <a:rPr lang="en-US" altLang="ko-KR" dirty="0" smtClean="0"/>
              <a:t> scenario 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In case of 5ms backhaul delay and high RU (0.5-0.8)</a:t>
            </a:r>
          </a:p>
          <a:p>
            <a:pPr lvl="1"/>
            <a:r>
              <a:rPr lang="en-GB" sz="1600" dirty="0" smtClean="0"/>
              <a:t>For coordination size of 9, it is observed that</a:t>
            </a:r>
          </a:p>
          <a:p>
            <a:pPr lvl="2"/>
            <a:r>
              <a:rPr lang="en-US" sz="1400" dirty="0" smtClean="0"/>
              <a:t>5% UPT gain has a median of -3.2% and a range of -6.0% ~ 6.8%</a:t>
            </a:r>
          </a:p>
          <a:p>
            <a:pPr lvl="2"/>
            <a:r>
              <a:rPr lang="en-US" sz="1400" dirty="0" smtClean="0"/>
              <a:t>Mean UPT gain has a median of -4.7% and a range of  -6.9% ~ 7.0% </a:t>
            </a:r>
          </a:p>
          <a:p>
            <a:pPr lvl="1"/>
            <a:r>
              <a:rPr lang="en-GB" sz="1600" dirty="0" smtClean="0"/>
              <a:t>For coordination size of 21, it is observed that</a:t>
            </a:r>
          </a:p>
          <a:p>
            <a:pPr lvl="2"/>
            <a:r>
              <a:rPr lang="en-US" sz="1400" dirty="0" smtClean="0"/>
              <a:t>5% UPT gain has a median of 0.5% and a range of -23.0% ~ 24.7%</a:t>
            </a:r>
          </a:p>
          <a:p>
            <a:pPr lvl="2"/>
            <a:r>
              <a:rPr lang="en-US" sz="1400" dirty="0" smtClean="0"/>
              <a:t>Mean UPT gain has a median of -5.2% and a range of -12.4% ~ 13.1%</a:t>
            </a:r>
            <a:endParaRPr lang="en-US" sz="1600" dirty="0" smtClean="0"/>
          </a:p>
          <a:p>
            <a:pPr lvl="2"/>
            <a:endParaRPr lang="en-US" sz="16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B03F91-04F6-453C-8E00-BA88ADD63136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75637" y="4572936"/>
            <a:ext cx="1928811" cy="184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863058" y="4293096"/>
            <a:ext cx="163281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400" b="1" dirty="0" err="1" smtClean="0">
                <a:latin typeface="+mn-lt"/>
                <a:ea typeface="굴림" pitchFamily="50" charset="-127"/>
              </a:rPr>
              <a:t>CoMP</a:t>
            </a:r>
            <a:r>
              <a:rPr lang="en-US" altLang="ko-KR" sz="1400" b="1" dirty="0" smtClean="0">
                <a:latin typeface="+mn-lt"/>
                <a:ea typeface="굴림" pitchFamily="50" charset="-127"/>
              </a:rPr>
              <a:t> scenario 2</a:t>
            </a:r>
            <a:endParaRPr lang="ko-KR" altLang="en-US" sz="1400" b="1" dirty="0">
              <a:latin typeface="+mn-lt"/>
              <a:ea typeface="굴림" pitchFamily="50" charset="-127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429000"/>
            <a:ext cx="5724128" cy="3235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220072" y="6165304"/>
            <a:ext cx="10775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from TR 36.874</a:t>
            </a:r>
            <a:endParaRPr lang="ko-KR" alt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Performance Results (SCE scenario 1)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In case of 5ms backhaul delay and high RU (0.5-0.8)</a:t>
            </a:r>
          </a:p>
          <a:p>
            <a:pPr lvl="1"/>
            <a:r>
              <a:rPr lang="en-GB" sz="1600" dirty="0" smtClean="0"/>
              <a:t>(Sparse) For </a:t>
            </a:r>
            <a:r>
              <a:rPr lang="en-US" sz="1600" dirty="0" smtClean="0"/>
              <a:t>4 small cells within one macro area</a:t>
            </a:r>
            <a:r>
              <a:rPr lang="en-GB" sz="1600" dirty="0" smtClean="0"/>
              <a:t>, it is observed that</a:t>
            </a:r>
          </a:p>
          <a:p>
            <a:pPr lvl="2"/>
            <a:r>
              <a:rPr lang="en-US" sz="1400" dirty="0" smtClean="0"/>
              <a:t>5% UPT gain has a median of 11.4% and a range of -9.6% ~ 16.2%</a:t>
            </a:r>
          </a:p>
          <a:p>
            <a:pPr lvl="2"/>
            <a:r>
              <a:rPr lang="en-US" sz="1400" dirty="0" smtClean="0"/>
              <a:t>Mean UPT gain has a median of 6.1% and a range of -11.6% ~ 10.3%</a:t>
            </a:r>
          </a:p>
          <a:p>
            <a:pPr lvl="1"/>
            <a:r>
              <a:rPr lang="en-GB" sz="1600" dirty="0" smtClean="0"/>
              <a:t>(Dense) For </a:t>
            </a:r>
            <a:r>
              <a:rPr lang="en-US" sz="1600" dirty="0" smtClean="0"/>
              <a:t>10 small cells within one macro area</a:t>
            </a:r>
            <a:r>
              <a:rPr lang="en-GB" sz="1600" dirty="0" smtClean="0"/>
              <a:t>, it is observed that</a:t>
            </a:r>
          </a:p>
          <a:p>
            <a:pPr lvl="2"/>
            <a:r>
              <a:rPr lang="en-US" sz="1400" dirty="0" smtClean="0"/>
              <a:t>5% UPT gain has a median of 16.4% and a range of 7.4% ~ 21.3%</a:t>
            </a:r>
          </a:p>
          <a:p>
            <a:pPr lvl="2"/>
            <a:r>
              <a:rPr lang="en-US" sz="1400" dirty="0" smtClean="0"/>
              <a:t>Mean UPT gain has a median of 1.4% and a range of -0.4% ~ 13.8%</a:t>
            </a:r>
            <a:endParaRPr lang="en-US" sz="1600" dirty="0" smtClean="0"/>
          </a:p>
          <a:p>
            <a:pPr lvl="2"/>
            <a:endParaRPr lang="en-US" sz="16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B03F91-04F6-453C-8E00-BA88ADD63136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429000"/>
            <a:ext cx="5636673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4221088"/>
            <a:ext cx="2012863" cy="174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995696" y="3833405"/>
            <a:ext cx="143564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400" b="1" dirty="0" smtClean="0">
                <a:latin typeface="+mn-lt"/>
                <a:ea typeface="굴림" pitchFamily="50" charset="-127"/>
              </a:rPr>
              <a:t>SCE scenario 1</a:t>
            </a:r>
            <a:endParaRPr lang="ko-KR" altLang="en-US" sz="1400" b="1" dirty="0">
              <a:latin typeface="+mn-lt"/>
              <a:ea typeface="굴림" pitchFamily="50" charset="-127"/>
            </a:endParaRP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6165304"/>
            <a:ext cx="1457325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220072" y="6165304"/>
            <a:ext cx="10775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from TR 36.874</a:t>
            </a:r>
            <a:endParaRPr lang="ko-KR" alt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Performance Results (SCE scenario 2a)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In case of 5ms backhaul delay and high RU (0.5-0.8)</a:t>
            </a:r>
          </a:p>
          <a:p>
            <a:pPr lvl="1"/>
            <a:r>
              <a:rPr lang="en-GB" sz="1600" dirty="0" smtClean="0"/>
              <a:t>(Sparse) For </a:t>
            </a:r>
            <a:r>
              <a:rPr lang="en-US" sz="1600" dirty="0" smtClean="0"/>
              <a:t>4 small cells within one macro area</a:t>
            </a:r>
            <a:r>
              <a:rPr lang="en-GB" sz="1600" dirty="0" smtClean="0"/>
              <a:t>, it is observed that</a:t>
            </a:r>
          </a:p>
          <a:p>
            <a:pPr lvl="2"/>
            <a:r>
              <a:rPr lang="en-US" sz="1400" dirty="0" smtClean="0"/>
              <a:t>5% UPT gain has a median of 6.8% and a range of -9.1% ~ 27.0%</a:t>
            </a:r>
          </a:p>
          <a:p>
            <a:pPr lvl="2"/>
            <a:r>
              <a:rPr lang="en-US" sz="1400" dirty="0" smtClean="0"/>
              <a:t>Mean UPT gain has a median of 5.1% and a range of -25.2% ~ 16.4%</a:t>
            </a:r>
          </a:p>
          <a:p>
            <a:pPr lvl="1"/>
            <a:r>
              <a:rPr lang="en-GB" sz="1600" dirty="0" smtClean="0"/>
              <a:t>(Dense) For </a:t>
            </a:r>
            <a:r>
              <a:rPr lang="en-US" sz="1600" dirty="0" smtClean="0"/>
              <a:t>10 small cells within one macro area</a:t>
            </a:r>
            <a:r>
              <a:rPr lang="en-GB" sz="1600" dirty="0" smtClean="0"/>
              <a:t>, it is observed that</a:t>
            </a:r>
          </a:p>
          <a:p>
            <a:pPr lvl="2"/>
            <a:r>
              <a:rPr lang="en-US" sz="1400" dirty="0" smtClean="0"/>
              <a:t>5% UPT gain has a median of 11.7% and a range of 4.0% ~ 17.4%</a:t>
            </a:r>
          </a:p>
          <a:p>
            <a:pPr lvl="2"/>
            <a:r>
              <a:rPr lang="en-US" sz="1400" dirty="0" smtClean="0"/>
              <a:t>Mean UPT gain has a median of 22.9% and a range of -0.5% ~ 27.0%</a:t>
            </a:r>
            <a:endParaRPr lang="en-US" sz="1600" dirty="0" smtClean="0"/>
          </a:p>
          <a:p>
            <a:pPr lvl="2"/>
            <a:endParaRPr lang="en-US" sz="16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B03F91-04F6-453C-8E00-BA88ADD63136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826" y="3501008"/>
            <a:ext cx="562051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2879" y="4396544"/>
            <a:ext cx="1973358" cy="1660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876256" y="4005064"/>
            <a:ext cx="153343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400" b="1" dirty="0" smtClean="0">
                <a:latin typeface="+mn-lt"/>
                <a:ea typeface="굴림" pitchFamily="50" charset="-127"/>
              </a:rPr>
              <a:t>SCE scenario 2a</a:t>
            </a:r>
            <a:endParaRPr lang="ko-KR" altLang="en-US" sz="1400" b="1" dirty="0">
              <a:latin typeface="+mn-lt"/>
              <a:ea typeface="굴림" pitchFamily="50" charset="-127"/>
            </a:endParaRP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3107" y="6165304"/>
            <a:ext cx="1457325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220072" y="6165304"/>
            <a:ext cx="10775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from TR 36.874</a:t>
            </a:r>
            <a:endParaRPr lang="ko-KR" alt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Observation from </a:t>
            </a:r>
            <a:r>
              <a:rPr lang="en-US" altLang="ko-KR" dirty="0" err="1" smtClean="0"/>
              <a:t>CoMP</a:t>
            </a:r>
            <a:r>
              <a:rPr lang="en-US" altLang="ko-KR" dirty="0" smtClean="0"/>
              <a:t>-NIB study item evaluation results</a:t>
            </a:r>
          </a:p>
          <a:p>
            <a:pPr lvl="1"/>
            <a:r>
              <a:rPr lang="en-US" altLang="ko-KR" sz="2000" dirty="0" smtClean="0"/>
              <a:t>Centralized </a:t>
            </a:r>
            <a:r>
              <a:rPr lang="en-US" altLang="ko-KR" sz="2000" dirty="0" smtClean="0"/>
              <a:t>coordination of wireless resources, if properly done, can </a:t>
            </a:r>
            <a:r>
              <a:rPr lang="en-US" altLang="ko-KR" sz="2000" dirty="0" smtClean="0"/>
              <a:t>provide significant system performance enhancement</a:t>
            </a:r>
            <a:endParaRPr lang="en-US" altLang="ko-KR" sz="2000" dirty="0" smtClean="0"/>
          </a:p>
          <a:p>
            <a:pPr lvl="1"/>
            <a:r>
              <a:rPr lang="en-US" altLang="ko-KR" sz="2000" dirty="0" smtClean="0"/>
              <a:t>X2 is designed for peer-to-peer </a:t>
            </a:r>
            <a:r>
              <a:rPr lang="en-US" altLang="ko-KR" sz="2000" dirty="0" err="1" smtClean="0"/>
              <a:t>eNB</a:t>
            </a:r>
            <a:r>
              <a:rPr lang="en-US" altLang="ko-KR" sz="2000" dirty="0" smtClean="0"/>
              <a:t> signaling, making it inappropriate for centralized coordination of large scale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Proposal</a:t>
            </a:r>
          </a:p>
          <a:p>
            <a:pPr lvl="1"/>
            <a:r>
              <a:rPr lang="en-US" altLang="ko-KR" sz="2000" dirty="0" smtClean="0"/>
              <a:t>Start RAN3 work item to specify a new interface (C1) between </a:t>
            </a:r>
            <a:r>
              <a:rPr lang="en-US" altLang="ko-KR" sz="2000" dirty="0" err="1" smtClean="0"/>
              <a:t>eNBs</a:t>
            </a:r>
            <a:r>
              <a:rPr lang="en-US" altLang="ko-KR" sz="2000" dirty="0" smtClean="0"/>
              <a:t> and a centralized coordinator</a:t>
            </a:r>
          </a:p>
          <a:p>
            <a:pPr lvl="1"/>
            <a:endParaRPr lang="en-US" altLang="ko-KR" sz="2400" dirty="0" smtClean="0"/>
          </a:p>
          <a:p>
            <a:endParaRPr lang="ko-KR" altLang="en-US" sz="2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B03F91-04F6-453C-8E00-BA88ADD63136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  <p:grpSp>
        <p:nvGrpSpPr>
          <p:cNvPr id="13" name="그룹 12"/>
          <p:cNvGrpSpPr/>
          <p:nvPr/>
        </p:nvGrpSpPr>
        <p:grpSpPr>
          <a:xfrm>
            <a:off x="2555776" y="4869160"/>
            <a:ext cx="4104456" cy="1224136"/>
            <a:chOff x="2123728" y="5373216"/>
            <a:chExt cx="4104456" cy="1224136"/>
          </a:xfrm>
        </p:grpSpPr>
        <p:grpSp>
          <p:nvGrpSpPr>
            <p:cNvPr id="14" name="그룹 15"/>
            <p:cNvGrpSpPr/>
            <p:nvPr/>
          </p:nvGrpSpPr>
          <p:grpSpPr>
            <a:xfrm>
              <a:off x="2123728" y="5373216"/>
              <a:ext cx="4104456" cy="1224136"/>
              <a:chOff x="1857356" y="4293096"/>
              <a:chExt cx="5669920" cy="2071702"/>
            </a:xfrm>
          </p:grpSpPr>
          <p:pic>
            <p:nvPicPr>
              <p:cNvPr id="17" name="Picture 4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857356" y="4293096"/>
                <a:ext cx="5669920" cy="20717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8" name="직사각형 17"/>
              <p:cNvSpPr/>
              <p:nvPr/>
            </p:nvSpPr>
            <p:spPr>
              <a:xfrm>
                <a:off x="4171639" y="5639702"/>
                <a:ext cx="1400494" cy="646817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50" b="1" dirty="0" smtClean="0"/>
                  <a:t>Centralized Coordinator</a:t>
                </a:r>
                <a:endParaRPr lang="ko-KR" altLang="en-US" sz="1050" b="1" dirty="0"/>
              </a:p>
            </p:txBody>
          </p:sp>
          <p:cxnSp>
            <p:nvCxnSpPr>
              <p:cNvPr id="19" name="직선 연결선 18"/>
              <p:cNvCxnSpPr>
                <a:endCxn id="18" idx="1"/>
              </p:cNvCxnSpPr>
              <p:nvPr/>
            </p:nvCxnSpPr>
            <p:spPr>
              <a:xfrm>
                <a:off x="3714744" y="5715016"/>
                <a:ext cx="456895" cy="248095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직선 연결선 19"/>
              <p:cNvCxnSpPr>
                <a:stCxn id="18" idx="3"/>
              </p:cNvCxnSpPr>
              <p:nvPr/>
            </p:nvCxnSpPr>
            <p:spPr>
              <a:xfrm flipV="1">
                <a:off x="5572134" y="5429264"/>
                <a:ext cx="285751" cy="533847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5" name="직사각형 14"/>
            <p:cNvSpPr/>
            <p:nvPr/>
          </p:nvSpPr>
          <p:spPr>
            <a:xfrm>
              <a:off x="3491880" y="5949280"/>
              <a:ext cx="39786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600" b="1" dirty="0" smtClean="0">
                  <a:latin typeface="Calibri" pitchFamily="34" charset="0"/>
                </a:rPr>
                <a:t>C1</a:t>
              </a:r>
              <a:endParaRPr lang="ko-KR" altLang="en-US" sz="1600" dirty="0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4932040" y="6093296"/>
              <a:ext cx="39786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600" b="1" dirty="0" smtClean="0">
                  <a:latin typeface="Calibri" pitchFamily="34" charset="0"/>
                </a:rPr>
                <a:t>C1</a:t>
              </a:r>
              <a:endParaRPr lang="ko-KR" altLang="en-US" sz="1600" dirty="0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ANNEX : Delay </a:t>
            </a:r>
            <a:r>
              <a:rPr lang="en-US" altLang="ko-KR" dirty="0" smtClean="0"/>
              <a:t>Impact </a:t>
            </a:r>
            <a:r>
              <a:rPr lang="en-US" altLang="ko-KR" dirty="0" smtClean="0"/>
              <a:t>of </a:t>
            </a:r>
            <a:r>
              <a:rPr lang="en-US" altLang="ko-KR" dirty="0" smtClean="0"/>
              <a:t>Inter-</a:t>
            </a:r>
            <a:r>
              <a:rPr lang="en-US" altLang="ko-KR" dirty="0" err="1" smtClean="0"/>
              <a:t>eNB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CoMP</a:t>
            </a:r>
            <a:r>
              <a:rPr lang="en-US" altLang="ko-KR" dirty="0" smtClean="0"/>
              <a:t> with Non-Ideal Backhaul</a:t>
            </a:r>
            <a:endParaRPr lang="ko-KR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Delay Analysis on </a:t>
            </a:r>
            <a:r>
              <a:rPr lang="en-US" altLang="ko-KR" dirty="0" err="1" smtClean="0"/>
              <a:t>CoMP</a:t>
            </a:r>
            <a:r>
              <a:rPr lang="en-US" altLang="ko-KR" dirty="0" smtClean="0"/>
              <a:t>-NIB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Some companies expressed concerns that a centralized </a:t>
            </a:r>
            <a:r>
              <a:rPr lang="en-US" altLang="ko-KR" dirty="0" smtClean="0"/>
              <a:t>coordination </a:t>
            </a:r>
            <a:r>
              <a:rPr lang="en-US" altLang="ko-KR" dirty="0" smtClean="0"/>
              <a:t>of wireless resources incurs additional delay on packet delivery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Following set of slides are provided to address the above issue</a:t>
            </a:r>
          </a:p>
          <a:p>
            <a:pPr lvl="1"/>
            <a:r>
              <a:rPr lang="en-US" altLang="ko-KR" dirty="0" smtClean="0"/>
              <a:t>Evaluation results show that the overall delay on packet delivery is reduced, not increased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B03F91-04F6-453C-8E00-BA88ADD63136}" type="slidenum">
              <a:rPr lang="ko-KR" altLang="en-US" smtClean="0"/>
              <a:pPr>
                <a:defRPr/>
              </a:pPr>
              <a:t>8</a:t>
            </a:fld>
            <a:endParaRPr lang="ko-KR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simple1</Template>
  <TotalTime>78428</TotalTime>
  <Words>906</Words>
  <Application>Microsoft Office PowerPoint</Application>
  <PresentationFormat>화면 슬라이드 쇼(4:3)</PresentationFormat>
  <Paragraphs>140</Paragraphs>
  <Slides>12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simple1</vt:lpstr>
      <vt:lpstr>Motivation for Inter-eNB CoMP for LTE</vt:lpstr>
      <vt:lpstr>CoMP in Rel-11</vt:lpstr>
      <vt:lpstr>CoMP-NIB (Non-Ideal Backhaul) in Rel-12</vt:lpstr>
      <vt:lpstr>Performance Results (CoMP scenario 2)</vt:lpstr>
      <vt:lpstr>Performance Results (SCE scenario 1)</vt:lpstr>
      <vt:lpstr>Performance Results (SCE scenario 2a)</vt:lpstr>
      <vt:lpstr>Conclusions</vt:lpstr>
      <vt:lpstr>ANNEX : Delay Impact of Inter-eNB CoMP with Non-Ideal Backhaul</vt:lpstr>
      <vt:lpstr>Delay Analysis on CoMP-NIB</vt:lpstr>
      <vt:lpstr>Overall Delay in Packet Delivery</vt:lpstr>
      <vt:lpstr>Evaluation Result</vt:lpstr>
      <vt:lpstr>Evaluation Environments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Ericsson – Samsung Pre-RAN1#72 Meeting</dc:title>
  <dc:creator>Samsung</dc:creator>
  <cp:lastModifiedBy>Juho Lee</cp:lastModifiedBy>
  <cp:revision>1842</cp:revision>
  <dcterms:created xsi:type="dcterms:W3CDTF">2010-10-22T08:58:13Z</dcterms:created>
  <dcterms:modified xsi:type="dcterms:W3CDTF">2013-11-29T09:52:46Z</dcterms:modified>
</cp:coreProperties>
</file>