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6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96756-C446-446E-9B23-C77F8DF8F37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BE2CE-C154-43C9-BB99-CC3A4932D2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5344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smtClean="0"/>
              <a:t>3GPP TSG-RAN #62						                RP-131762</a:t>
            </a:r>
            <a:endParaRPr lang="en-US" dirty="0" smtClean="0"/>
          </a:p>
          <a:p>
            <a:r>
              <a:rPr lang="nb-NO" b="1" dirty="0" smtClean="0"/>
              <a:t>Busan, Korea, </a:t>
            </a:r>
            <a:r>
              <a:rPr lang="nb-NO" b="1" dirty="0" smtClean="0"/>
              <a:t>3rd– 6th December 2013</a:t>
            </a:r>
            <a:endParaRPr lang="en-US" b="1" dirty="0" smtClean="0"/>
          </a:p>
          <a:p>
            <a:endParaRPr lang="en-GB" sz="2000" b="1" dirty="0" smtClean="0"/>
          </a:p>
          <a:p>
            <a:r>
              <a:rPr lang="en-GB" b="1" dirty="0" smtClean="0"/>
              <a:t>Source:		China Unicom</a:t>
            </a:r>
            <a:endParaRPr lang="en-US" dirty="0" smtClean="0"/>
          </a:p>
          <a:p>
            <a:r>
              <a:rPr lang="en-GB" b="1" dirty="0" smtClean="0"/>
              <a:t>Title:		</a:t>
            </a:r>
            <a:r>
              <a:rPr lang="en-US" b="1" dirty="0" smtClean="0"/>
              <a:t>Motivation for the WI proposal: </a:t>
            </a:r>
            <a:r>
              <a:rPr lang="en-GB" altLang="zh-CN" b="1" dirty="0" smtClean="0"/>
              <a:t>Scalable UMTS Time dilated solution</a:t>
            </a:r>
            <a:endParaRPr lang="en-US" b="1" dirty="0" smtClean="0"/>
          </a:p>
          <a:p>
            <a:r>
              <a:rPr lang="en-GB" b="1" dirty="0" smtClean="0"/>
              <a:t>Document for:	Discussion</a:t>
            </a:r>
            <a:endParaRPr lang="en-US" b="1" dirty="0" smtClean="0"/>
          </a:p>
          <a:p>
            <a:r>
              <a:rPr lang="en-GB" b="1" dirty="0" smtClean="0"/>
              <a:t>Agenda Item:	13.1.1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The SI on </a:t>
            </a:r>
            <a:r>
              <a:rPr lang="en-GB" altLang="zh-CN" dirty="0" smtClean="0"/>
              <a:t>Scalable UMTS FDD Bandwidth </a:t>
            </a:r>
            <a:r>
              <a:rPr lang="en-GB" dirty="0" smtClean="0"/>
              <a:t>is proposed to be completed at RAN#62.</a:t>
            </a:r>
          </a:p>
          <a:p>
            <a:r>
              <a:rPr lang="en-GB" dirty="0" smtClean="0"/>
              <a:t>TR25.701 is presented for approval and all parts are completed.</a:t>
            </a:r>
          </a:p>
          <a:p>
            <a:r>
              <a:rPr lang="en-US" dirty="0" smtClean="0"/>
              <a:t>It is proposed to start a WI focusing on the following objectives:</a:t>
            </a:r>
          </a:p>
          <a:p>
            <a:endParaRPr lang="en-US" dirty="0" smtClean="0"/>
          </a:p>
          <a:p>
            <a:pPr marL="785813" lvl="2" indent="-274638" defTabSz="877888" eaLnBrk="0" hangingPunct="0">
              <a:buSzPct val="50000"/>
              <a:buFont typeface="Wingdings" pitchFamily="2" charset="2"/>
              <a:buChar char="p"/>
            </a:pPr>
            <a:r>
              <a:rPr lang="en-US" altLang="zh-CN" sz="2500" dirty="0" smtClean="0">
                <a:latin typeface="Arial" pitchFamily="34" charset="0"/>
                <a:ea typeface="MS PGothic" pitchFamily="34" charset="-128"/>
                <a:cs typeface="华文细黑" pitchFamily="2" charset="-122"/>
              </a:rPr>
              <a:t>Specify mechanisms that enable the UMTS </a:t>
            </a:r>
            <a:r>
              <a:rPr lang="en-GB" altLang="zh-CN" sz="2500" dirty="0" smtClean="0">
                <a:latin typeface="Arial" pitchFamily="34" charset="0"/>
                <a:ea typeface="MS PGothic" pitchFamily="34" charset="-128"/>
                <a:cs typeface="华文细黑" pitchFamily="2" charset="-122"/>
              </a:rPr>
              <a:t>Time Dilation solution</a:t>
            </a:r>
            <a:endParaRPr lang="en-US" altLang="zh-CN" sz="2500" dirty="0" smtClean="0">
              <a:latin typeface="Arial" pitchFamily="34" charset="0"/>
              <a:ea typeface="MS PGothic" pitchFamily="34" charset="-128"/>
              <a:cs typeface="华文细黑" pitchFamily="2" charset="-122"/>
            </a:endParaRPr>
          </a:p>
          <a:p>
            <a:pPr marL="785813" lvl="2" indent="-274638" defTabSz="877888" eaLnBrk="0" hangingPunct="0">
              <a:buSzPct val="50000"/>
              <a:buFont typeface="Wingdings" pitchFamily="2" charset="2"/>
              <a:buChar char="p"/>
            </a:pPr>
            <a:r>
              <a:rPr lang="en-US" altLang="zh-CN" sz="2500" dirty="0" smtClean="0">
                <a:latin typeface="Arial" pitchFamily="34" charset="0"/>
                <a:ea typeface="MS PGothic" pitchFamily="34" charset="-128"/>
                <a:cs typeface="华文细黑" pitchFamily="2" charset="-122"/>
              </a:rPr>
              <a:t>Define Scalable UMTS configurations</a:t>
            </a:r>
          </a:p>
          <a:p>
            <a:pPr marL="785813" lvl="2" indent="-274638" defTabSz="877888" eaLnBrk="0" hangingPunct="0">
              <a:buSzPct val="50000"/>
              <a:buFont typeface="Wingdings" pitchFamily="2" charset="2"/>
              <a:buChar char="p"/>
            </a:pPr>
            <a:r>
              <a:rPr lang="en-GB" altLang="zh-CN" sz="2500" dirty="0" smtClean="0">
                <a:latin typeface="Arial" pitchFamily="34" charset="0"/>
                <a:ea typeface="MS PGothic" pitchFamily="34" charset="-128"/>
                <a:cs typeface="华文细黑" pitchFamily="2" charset="-122"/>
              </a:rPr>
              <a:t>Define the necessary Access Stratum protocol changes (Layer 1/2/3)</a:t>
            </a:r>
            <a:endParaRPr lang="en-US" altLang="zh-CN" sz="2500" dirty="0" smtClean="0">
              <a:latin typeface="Arial" pitchFamily="34" charset="0"/>
              <a:ea typeface="MS PGothic" pitchFamily="34" charset="-128"/>
              <a:cs typeface="华文细黑" pitchFamily="2" charset="-122"/>
            </a:endParaRPr>
          </a:p>
          <a:p>
            <a:pPr marL="785813" lvl="2" indent="-274638" defTabSz="877888" eaLnBrk="0" hangingPunct="0">
              <a:buSzPct val="50000"/>
              <a:buFont typeface="Wingdings" pitchFamily="2" charset="2"/>
              <a:buChar char="p"/>
            </a:pPr>
            <a:r>
              <a:rPr lang="en-US" altLang="zh-CN" sz="2500" dirty="0" smtClean="0">
                <a:latin typeface="Arial" pitchFamily="34" charset="0"/>
                <a:ea typeface="MS PGothic" pitchFamily="34" charset="-128"/>
                <a:cs typeface="华文细黑" pitchFamily="2" charset="-122"/>
              </a:rPr>
              <a:t>Mobility enhancement</a:t>
            </a:r>
          </a:p>
          <a:p>
            <a:pPr marL="785813" lvl="2" indent="-274638" defTabSz="877888" eaLnBrk="0" hangingPunct="0">
              <a:buSzPct val="50000"/>
              <a:buFont typeface="Wingdings" pitchFamily="2" charset="2"/>
              <a:buChar char="p"/>
            </a:pPr>
            <a:r>
              <a:rPr lang="en-GB" altLang="zh-CN" sz="2500" dirty="0" smtClean="0">
                <a:latin typeface="Arial" pitchFamily="34" charset="0"/>
                <a:ea typeface="MS PGothic" pitchFamily="34" charset="-128"/>
                <a:cs typeface="华文细黑" pitchFamily="2" charset="-122"/>
              </a:rPr>
              <a:t>Define the RF requirements and evaluate potential core/performance requirements changes</a:t>
            </a:r>
            <a:endParaRPr lang="en-US" altLang="zh-CN" sz="2500" dirty="0" smtClean="0">
              <a:latin typeface="Arial" pitchFamily="34" charset="0"/>
              <a:ea typeface="MS PGothic" pitchFamily="34" charset="-128"/>
              <a:cs typeface="华文细黑" pitchFamily="2" charset="-122"/>
            </a:endParaRP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Deployment  Scenarios and Use Cases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Standalone Scalable UMTS</a:t>
            </a:r>
          </a:p>
          <a:p>
            <a:pPr>
              <a:buNone/>
            </a:pPr>
            <a:endParaRPr lang="en-GB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Band VIII: 3.6MHz </a:t>
            </a:r>
            <a:r>
              <a:rPr lang="en-US" altLang="zh-CN" dirty="0" smtClean="0">
                <a:solidFill>
                  <a:srgbClr val="C00000"/>
                </a:solidFill>
              </a:rPr>
              <a:t>GSM</a:t>
            </a:r>
            <a:r>
              <a:rPr lang="en-US" altLang="zh-CN" dirty="0" smtClean="0"/>
              <a:t>+ 2.4MHz </a:t>
            </a:r>
            <a:r>
              <a:rPr lang="en-US" altLang="zh-CN" dirty="0" smtClean="0">
                <a:solidFill>
                  <a:srgbClr val="C00000"/>
                </a:solidFill>
              </a:rPr>
              <a:t>S-UMTS </a:t>
            </a:r>
            <a:endParaRPr lang="en-GB" dirty="0" smtClean="0"/>
          </a:p>
          <a:p>
            <a:pPr lvl="1"/>
            <a:r>
              <a:rPr lang="en-GB" altLang="zh-CN" dirty="0" smtClean="0"/>
              <a:t>Transitional period of </a:t>
            </a:r>
            <a:r>
              <a:rPr lang="en-GB" altLang="zh-CN" dirty="0" err="1" smtClean="0"/>
              <a:t>refarming</a:t>
            </a:r>
            <a:r>
              <a:rPr lang="en-GB" altLang="zh-CN" dirty="0" smtClean="0"/>
              <a:t> GSM system</a:t>
            </a:r>
          </a:p>
          <a:p>
            <a:pPr lvl="1"/>
            <a:r>
              <a:rPr lang="en-US" altLang="zh-CN" dirty="0" smtClean="0"/>
              <a:t>Deploy specific use cases such as small cell and MTC</a:t>
            </a:r>
            <a:endParaRPr lang="en-GB" dirty="0" smtClean="0"/>
          </a:p>
          <a:p>
            <a:r>
              <a:rPr lang="en-GB" dirty="0" smtClean="0"/>
              <a:t>Carrier aggregation of Scalable UMTS with UMTS</a:t>
            </a:r>
          </a:p>
          <a:p>
            <a:pPr lvl="1"/>
            <a:r>
              <a:rPr lang="en-US" altLang="zh-CN" dirty="0" smtClean="0"/>
              <a:t>Band VIII: </a:t>
            </a:r>
            <a:r>
              <a:rPr lang="en-GB" altLang="zh-CN" kern="0" dirty="0" smtClean="0">
                <a:ea typeface="Arial Unicode MS" pitchFamily="34" charset="-122"/>
                <a:cs typeface="Arial Unicode MS" pitchFamily="34" charset="-122"/>
              </a:rPr>
              <a:t>5MHz </a:t>
            </a:r>
            <a:r>
              <a:rPr lang="en-GB" altLang="zh-CN" dirty="0" smtClean="0">
                <a:solidFill>
                  <a:srgbClr val="C00000"/>
                </a:solidFill>
              </a:rPr>
              <a:t>UMTS</a:t>
            </a:r>
            <a:r>
              <a:rPr lang="en-GB" altLang="zh-CN" kern="0" dirty="0" smtClean="0">
                <a:ea typeface="Arial Unicode MS" pitchFamily="34" charset="-122"/>
                <a:cs typeface="Arial Unicode MS" pitchFamily="34" charset="-122"/>
              </a:rPr>
              <a:t>+ 1.25MHz </a:t>
            </a:r>
            <a:r>
              <a:rPr lang="en-GB" altLang="zh-CN" dirty="0" smtClean="0">
                <a:solidFill>
                  <a:srgbClr val="C00000"/>
                </a:solidFill>
              </a:rPr>
              <a:t>S-UMTS</a:t>
            </a:r>
          </a:p>
          <a:p>
            <a:pPr lvl="1"/>
            <a:endParaRPr lang="en-GB" altLang="zh-CN" dirty="0" smtClean="0"/>
          </a:p>
          <a:p>
            <a:pPr lvl="1"/>
            <a:endParaRPr lang="en-GB" altLang="zh-CN" dirty="0" smtClean="0"/>
          </a:p>
          <a:p>
            <a:pPr lvl="1"/>
            <a:endParaRPr lang="en-GB" altLang="zh-CN" dirty="0" smtClean="0"/>
          </a:p>
          <a:p>
            <a:pPr lvl="1"/>
            <a:r>
              <a:rPr lang="en-GB" altLang="zh-CN" dirty="0" smtClean="0"/>
              <a:t>For GSM </a:t>
            </a:r>
            <a:r>
              <a:rPr lang="en-GB" altLang="zh-CN" dirty="0" err="1" smtClean="0"/>
              <a:t>refarming</a:t>
            </a:r>
            <a:r>
              <a:rPr lang="en-GB" altLang="zh-CN" dirty="0" smtClean="0"/>
              <a:t> requirement and increase the feasibility of UMTS system </a:t>
            </a:r>
          </a:p>
          <a:p>
            <a:pPr lvl="1"/>
            <a:r>
              <a:rPr lang="en-GB" altLang="zh-CN" dirty="0" smtClean="0"/>
              <a:t>Use case: hotspot capacity requirement</a:t>
            </a:r>
            <a:endParaRPr lang="en-GB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617933"/>
            <a:ext cx="3528391" cy="120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59"/>
          <p:cNvGrpSpPr/>
          <p:nvPr/>
        </p:nvGrpSpPr>
        <p:grpSpPr>
          <a:xfrm>
            <a:off x="2590800" y="4343400"/>
            <a:ext cx="4015389" cy="1152128"/>
            <a:chOff x="2051721" y="4221085"/>
            <a:chExt cx="4303421" cy="1296147"/>
          </a:xfrm>
        </p:grpSpPr>
        <p:grpSp>
          <p:nvGrpSpPr>
            <p:cNvPr id="6" name="组合 67"/>
            <p:cNvGrpSpPr/>
            <p:nvPr/>
          </p:nvGrpSpPr>
          <p:grpSpPr>
            <a:xfrm>
              <a:off x="2051721" y="4221085"/>
              <a:ext cx="4303421" cy="1296147"/>
              <a:chOff x="6081016" y="1224277"/>
              <a:chExt cx="1410735" cy="774998"/>
            </a:xfrm>
          </p:grpSpPr>
          <p:grpSp>
            <p:nvGrpSpPr>
              <p:cNvPr id="9" name="组合 90"/>
              <p:cNvGrpSpPr/>
              <p:nvPr/>
            </p:nvGrpSpPr>
            <p:grpSpPr>
              <a:xfrm>
                <a:off x="6081016" y="1224277"/>
                <a:ext cx="1410735" cy="493901"/>
                <a:chOff x="5502426" y="1062975"/>
                <a:chExt cx="1773492" cy="941650"/>
              </a:xfrm>
            </p:grpSpPr>
            <p:sp>
              <p:nvSpPr>
                <p:cNvPr id="11" name="Trapezoid 115"/>
                <p:cNvSpPr/>
                <p:nvPr/>
              </p:nvSpPr>
              <p:spPr>
                <a:xfrm>
                  <a:off x="6480953" y="1450940"/>
                  <a:ext cx="583211" cy="553685"/>
                </a:xfrm>
                <a:prstGeom prst="trapezoid">
                  <a:avLst/>
                </a:prstGeom>
                <a:ln/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lIns="0" rIns="0" rtlCol="0" anchor="ctr"/>
                <a:lstStyle/>
                <a:p>
                  <a:pPr algn="ctr">
                    <a:lnSpc>
                      <a:spcPts val="1400"/>
                    </a:lnSpc>
                  </a:pPr>
                  <a:r>
                    <a:rPr lang="en-US" altLang="zh-CN" sz="1200" b="1" dirty="0" smtClean="0">
                      <a:solidFill>
                        <a:srgbClr val="000000"/>
                      </a:solidFill>
                    </a:rPr>
                    <a:t>S</a:t>
                  </a:r>
                  <a:r>
                    <a:rPr lang="en-US" sz="1200" b="1" dirty="0" smtClean="0">
                      <a:solidFill>
                        <a:srgbClr val="000000"/>
                      </a:solidFill>
                    </a:rPr>
                    <a:t>-UMTS</a:t>
                  </a:r>
                </a:p>
              </p:txBody>
            </p:sp>
            <p:grpSp>
              <p:nvGrpSpPr>
                <p:cNvPr id="12" name="Group 7"/>
                <p:cNvGrpSpPr>
                  <a:grpSpLocks/>
                </p:cNvGrpSpPr>
                <p:nvPr/>
              </p:nvGrpSpPr>
              <p:grpSpPr>
                <a:xfrm>
                  <a:off x="5537433" y="1424908"/>
                  <a:ext cx="1526732" cy="571503"/>
                  <a:chOff x="4908606" y="2768519"/>
                  <a:chExt cx="1856569" cy="506760"/>
                </a:xfrm>
              </p:grpSpPr>
              <p:sp>
                <p:nvSpPr>
                  <p:cNvPr id="15" name="Trapezoid 113"/>
                  <p:cNvSpPr/>
                  <p:nvPr/>
                </p:nvSpPr>
                <p:spPr>
                  <a:xfrm>
                    <a:off x="4908606" y="2768519"/>
                    <a:ext cx="1204728" cy="491057"/>
                  </a:xfrm>
                  <a:prstGeom prst="trapezoid">
                    <a:avLst/>
                  </a:prstGeom>
                  <a:ln/>
                  <a:effectLst/>
                </p:spPr>
                <p:style>
                  <a:lnRef idx="1">
                    <a:schemeClr val="accent2"/>
                  </a:lnRef>
                  <a:fillRef idx="2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sz="1200" b="1" dirty="0" smtClean="0">
                        <a:solidFill>
                          <a:srgbClr val="000000"/>
                        </a:solidFill>
                      </a:rPr>
                      <a:t>UMTS</a:t>
                    </a:r>
                    <a:endParaRPr lang="en-US" sz="1200" b="1" dirty="0">
                      <a:solidFill>
                        <a:srgbClr val="000000"/>
                      </a:solidFill>
                    </a:endParaRPr>
                  </a:p>
                </p:txBody>
              </p:sp>
              <p:cxnSp>
                <p:nvCxnSpPr>
                  <p:cNvPr id="16" name="Straight Connector 114"/>
                  <p:cNvCxnSpPr/>
                  <p:nvPr/>
                </p:nvCxnSpPr>
                <p:spPr>
                  <a:xfrm flipV="1">
                    <a:off x="4908606" y="3274682"/>
                    <a:ext cx="1856569" cy="597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" name="TextBox 12"/>
                <p:cNvSpPr txBox="1"/>
                <p:nvPr/>
              </p:nvSpPr>
              <p:spPr>
                <a:xfrm>
                  <a:off x="5502426" y="1062975"/>
                  <a:ext cx="987886" cy="315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5 MHz</a:t>
                  </a:r>
                  <a:endParaRPr lang="en-US" sz="1200" b="1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6244310" y="1062979"/>
                  <a:ext cx="1031608" cy="5809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1.25 MHz</a:t>
                  </a:r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6215074" y="1722276"/>
                <a:ext cx="117211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rgbClr val="000000"/>
                    </a:solidFill>
                    <a:latin typeface="+mj-lt"/>
                  </a:rPr>
                  <a:t>Band VIII 6MHz</a:t>
                </a:r>
                <a:endParaRPr lang="en-US" sz="1200" b="1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cxnSp>
          <p:nvCxnSpPr>
            <p:cNvPr id="7" name="直接箭头连接符 6"/>
            <p:cNvCxnSpPr/>
            <p:nvPr/>
          </p:nvCxnSpPr>
          <p:spPr>
            <a:xfrm>
              <a:off x="2130078" y="4437110"/>
              <a:ext cx="2376264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4427984" y="4509119"/>
              <a:ext cx="1368152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Outcome of the SI (1/3)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Proposed solutions during the SI</a:t>
            </a:r>
          </a:p>
          <a:p>
            <a:pPr lvl="1"/>
            <a:r>
              <a:rPr lang="en-GB" dirty="0" smtClean="0"/>
              <a:t>Time Dilation: </a:t>
            </a:r>
            <a:r>
              <a:rPr lang="en-US" altLang="zh-CN" dirty="0" smtClean="0"/>
              <a:t>the UMTS chip rate is scaled by a factor of N which reaches a smaller bandwidth.</a:t>
            </a:r>
            <a:endParaRPr lang="en-GB" dirty="0" smtClean="0"/>
          </a:p>
          <a:p>
            <a:pPr lvl="1"/>
            <a:r>
              <a:rPr lang="en-US" altLang="zh-CN" dirty="0" smtClean="0"/>
              <a:t>Scalable UMTS by Filtering: achieves a lower bandwidth by modifying the RRC filter to match the target bandwidth and experiences larger Inter Symbol Interference than normal UMTS.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Scalable UMTS by filtering and chip zeroing / Spreading factor dilation: zeroing all chips except every Nth chip of the 3.84Mcps UMTS signal</a:t>
            </a:r>
            <a:r>
              <a:rPr lang="en-GB" dirty="0" smtClean="0"/>
              <a:t>.</a:t>
            </a:r>
          </a:p>
          <a:p>
            <a:r>
              <a:rPr lang="en-GB" dirty="0" smtClean="0"/>
              <a:t>Link level results</a:t>
            </a:r>
          </a:p>
          <a:p>
            <a:pPr lvl="1"/>
            <a:r>
              <a:rPr lang="en-GB" altLang="zh-CN" dirty="0" smtClean="0"/>
              <a:t>Time Dilation:</a:t>
            </a:r>
          </a:p>
          <a:p>
            <a:pPr lvl="2"/>
            <a:r>
              <a:rPr lang="en-GB" dirty="0" smtClean="0"/>
              <a:t>DL: </a:t>
            </a:r>
            <a:r>
              <a:rPr lang="en-US" altLang="zh-CN" dirty="0" smtClean="0"/>
              <a:t>75% to 100% of the spectral efficiency of UMTS .</a:t>
            </a:r>
            <a:endParaRPr lang="zh-CN" altLang="zh-CN" dirty="0" smtClean="0"/>
          </a:p>
          <a:p>
            <a:pPr lvl="2"/>
            <a:r>
              <a:rPr lang="en-GB" dirty="0" smtClean="0"/>
              <a:t>UL:  -6% to 4.36% gain of</a:t>
            </a:r>
            <a:r>
              <a:rPr lang="en-US" altLang="zh-CN" dirty="0" smtClean="0"/>
              <a:t> spectral efficiency of UMTS under 10% BLER after 1 transmission</a:t>
            </a:r>
            <a:endParaRPr lang="en-GB" dirty="0" smtClean="0"/>
          </a:p>
          <a:p>
            <a:pPr lvl="1"/>
            <a:r>
              <a:rPr lang="en-US" altLang="zh-CN" dirty="0" smtClean="0"/>
              <a:t>Scalable UMTS by Filtering: </a:t>
            </a:r>
          </a:p>
          <a:p>
            <a:pPr lvl="2"/>
            <a:r>
              <a:rPr lang="en-US" altLang="zh-CN" dirty="0" smtClean="0"/>
              <a:t>DL: s</a:t>
            </a:r>
            <a:r>
              <a:rPr lang="en-GB" altLang="zh-CN" dirty="0" err="1" smtClean="0"/>
              <a:t>pectral</a:t>
            </a:r>
            <a:r>
              <a:rPr lang="en-GB" altLang="zh-CN" dirty="0" smtClean="0"/>
              <a:t> efficiency losses of 20% to 66% at high C/I levels and zero-to-little losses at low C/I levels compared to UMTS</a:t>
            </a:r>
          </a:p>
          <a:p>
            <a:pPr lvl="2"/>
            <a:r>
              <a:rPr lang="en-GB" dirty="0" smtClean="0"/>
              <a:t>UL: </a:t>
            </a:r>
            <a:r>
              <a:rPr lang="en-GB" altLang="zh-CN" dirty="0" smtClean="0"/>
              <a:t>a small loss was seen at low data rates and the loss increases as a function of data rate</a:t>
            </a:r>
            <a:endParaRPr lang="en-GB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Outcome of the SI (2/3)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/>
          </a:bodyPr>
          <a:lstStyle/>
          <a:p>
            <a:r>
              <a:rPr lang="en-GB" dirty="0" smtClean="0"/>
              <a:t>System level results for time dilated solution</a:t>
            </a:r>
          </a:p>
          <a:p>
            <a:pPr lvl="1"/>
            <a:r>
              <a:rPr lang="en-GB" altLang="zh-CN" sz="2400" dirty="0" smtClean="0"/>
              <a:t>In </a:t>
            </a:r>
            <a:r>
              <a:rPr lang="en-GB" altLang="zh-CN" sz="2400" dirty="0" err="1" smtClean="0"/>
              <a:t>bursty</a:t>
            </a:r>
            <a:r>
              <a:rPr lang="en-GB" altLang="zh-CN" sz="2400" dirty="0" smtClean="0"/>
              <a:t> traffic of</a:t>
            </a:r>
            <a:r>
              <a:rPr lang="en-US" altLang="zh-CN" sz="2400" dirty="0" smtClean="0"/>
              <a:t> low load scenarios, the downlink burst rate of time-dilated UMTS N=2 is in the range 4-10% less than ½ of UMTS. </a:t>
            </a:r>
          </a:p>
          <a:p>
            <a:pPr lvl="1"/>
            <a:r>
              <a:rPr lang="en-US" altLang="zh-CN" sz="2400" dirty="0" smtClean="0"/>
              <a:t>When N=4, the burst rate is in the range 4-7% less than ¼ of that for UMTS at low loads. </a:t>
            </a:r>
            <a:endParaRPr lang="zh-CN" altLang="zh-CN" sz="2400" dirty="0" smtClean="0"/>
          </a:p>
          <a:p>
            <a:pPr lvl="1"/>
            <a:r>
              <a:rPr lang="en-US" altLang="zh-CN" sz="2400" dirty="0" smtClean="0"/>
              <a:t>Carrier aggregation scenario:</a:t>
            </a:r>
          </a:p>
          <a:p>
            <a:pPr lvl="2"/>
            <a:r>
              <a:rPr lang="en-US" altLang="zh-CN" sz="2000" dirty="0" smtClean="0"/>
              <a:t>7.5MHz bandwidth and N=2: performance can improve by around 50% as expected for </a:t>
            </a:r>
            <a:r>
              <a:rPr lang="en-US" altLang="zh-CN" sz="2000" dirty="0" err="1" smtClean="0"/>
              <a:t>bursty</a:t>
            </a:r>
            <a:r>
              <a:rPr lang="en-US" altLang="zh-CN" sz="2000" dirty="0" smtClean="0"/>
              <a:t> traffic</a:t>
            </a:r>
          </a:p>
          <a:p>
            <a:pPr lvl="2"/>
            <a:r>
              <a:rPr lang="en-US" sz="2000" dirty="0" smtClean="0"/>
              <a:t>6MHz or more </a:t>
            </a:r>
            <a:r>
              <a:rPr lang="en-US" altLang="zh-CN" sz="2000" dirty="0" smtClean="0"/>
              <a:t>bandwidth and N=4: the performance gains are around 25% for </a:t>
            </a:r>
            <a:r>
              <a:rPr lang="en-US" altLang="zh-CN" sz="2000" dirty="0" err="1" smtClean="0"/>
              <a:t>bursty</a:t>
            </a:r>
            <a:r>
              <a:rPr lang="en-US" altLang="zh-CN" sz="2000" dirty="0" smtClean="0"/>
              <a:t> traffic models</a:t>
            </a:r>
            <a:endParaRPr lang="en-GB" sz="20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Outcome of the SI (3/3)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5105400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Impacts on latency </a:t>
            </a:r>
            <a:r>
              <a:rPr lang="en-GB" altLang="zh-CN" dirty="0" smtClean="0"/>
              <a:t>for time dilated solution</a:t>
            </a:r>
            <a:endParaRPr lang="en-GB" dirty="0" smtClean="0"/>
          </a:p>
          <a:p>
            <a:pPr lvl="1"/>
            <a:r>
              <a:rPr lang="en-GB" altLang="zh-CN" sz="2400" dirty="0" smtClean="0"/>
              <a:t>Considering 3 maximum retransmissions in the worst case , maximum HARQ RTT is increased to 72-96 </a:t>
            </a:r>
            <a:r>
              <a:rPr lang="en-GB" altLang="zh-CN" sz="2400" dirty="0" err="1" smtClean="0"/>
              <a:t>msec</a:t>
            </a:r>
            <a:r>
              <a:rPr lang="en-GB" altLang="zh-CN" sz="2400" dirty="0" smtClean="0"/>
              <a:t> for N=2 and 144-192 </a:t>
            </a:r>
            <a:r>
              <a:rPr lang="en-GB" altLang="zh-CN" sz="2400" dirty="0" err="1" smtClean="0"/>
              <a:t>msec</a:t>
            </a:r>
            <a:r>
              <a:rPr lang="en-GB" altLang="zh-CN" sz="2400" dirty="0" smtClean="0"/>
              <a:t> for N=4.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The user plane latency on the uplink can be mitigated by utilizing the excess power available on the uplink.</a:t>
            </a:r>
          </a:p>
          <a:p>
            <a:pPr lvl="1"/>
            <a:r>
              <a:rPr lang="en-US" altLang="zh-CN" sz="2400" dirty="0" err="1" smtClean="0"/>
              <a:t>Signalling</a:t>
            </a:r>
            <a:r>
              <a:rPr lang="en-US" altLang="zh-CN" sz="2400" dirty="0" smtClean="0"/>
              <a:t> latency: the call setup delay would not increase significantly if mitigating factors were taken into account 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3200" dirty="0" smtClean="0"/>
              <a:t>Analysis of other </a:t>
            </a:r>
            <a:r>
              <a:rPr lang="en-GB" altLang="zh-CN" sz="3100" dirty="0" smtClean="0"/>
              <a:t>aspects for time dilated solution</a:t>
            </a:r>
          </a:p>
          <a:p>
            <a:pPr lvl="1"/>
            <a:r>
              <a:rPr lang="en-GB" altLang="zh-CN" sz="2400" dirty="0" smtClean="0"/>
              <a:t>Coverage:  </a:t>
            </a:r>
          </a:p>
          <a:p>
            <a:pPr lvl="2"/>
            <a:r>
              <a:rPr lang="en-GB" altLang="zh-CN" sz="2000" dirty="0" smtClean="0"/>
              <a:t>For voice service, time-dilated UMTS will have around 1dB lower coverage than normal UMTS if the same carrier power is assumed.</a:t>
            </a:r>
          </a:p>
          <a:p>
            <a:pPr lvl="2"/>
            <a:r>
              <a:rPr lang="en-GB" altLang="zh-CN" sz="1800" dirty="0" smtClean="0"/>
              <a:t>For E-DCH, time-dilated UMTS provides similar coverage to normal UMTS if same PSD is assumed, and a 3 dB higher coverage when same carrier power is assumed. </a:t>
            </a:r>
          </a:p>
          <a:p>
            <a:pPr lvl="1"/>
            <a:r>
              <a:rPr lang="en-US" altLang="zh-CN" sz="2500" dirty="0" smtClean="0"/>
              <a:t>When CPC is considered, the link efficiency for time-dilated UMTS was shown to be comparable to UMTS.</a:t>
            </a:r>
          </a:p>
          <a:p>
            <a:pPr lvl="1"/>
            <a:r>
              <a:rPr lang="en-US" altLang="zh-CN" sz="2600" dirty="0" smtClean="0"/>
              <a:t>In CPC DTX/DRX, for  single TTI  packet sizes no increase in on-time percentage at the UE; in web browsing scenarios , an increase in the on-time percentage of around 9% on the DL and 6% on the UL.</a:t>
            </a:r>
          </a:p>
          <a:p>
            <a:r>
              <a:rPr lang="en-GB" altLang="zh-CN" dirty="0" smtClean="0"/>
              <a:t>Impacts on RAN1, 3, 4 and RAN5 specifications: have been investigated during the SI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656</Words>
  <Application>Microsoft Office PowerPoint</Application>
  <PresentationFormat>全屏显示(4:3)</PresentationFormat>
  <Paragraphs>68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Motivation</vt:lpstr>
      <vt:lpstr>Deployment  Scenarios and Use Cases</vt:lpstr>
      <vt:lpstr>Outcome of the SI (1/3)</vt:lpstr>
      <vt:lpstr>Outcome of the SI (2/3)</vt:lpstr>
      <vt:lpstr>Outcome of the SI (3/3)</vt:lpstr>
    </vt:vector>
  </TitlesOfParts>
  <Company>China Unicom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Hanxiao</dc:creator>
  <cp:lastModifiedBy>Hanxiao</cp:lastModifiedBy>
  <cp:revision>3</cp:revision>
  <dcterms:created xsi:type="dcterms:W3CDTF">2013-11-25T08:09:25Z</dcterms:created>
  <dcterms:modified xsi:type="dcterms:W3CDTF">2013-11-26T14:37:23Z</dcterms:modified>
</cp:coreProperties>
</file>