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8" r:id="rId5"/>
  </p:sldMasterIdLst>
  <p:notesMasterIdLst>
    <p:notesMasterId r:id="rId10"/>
  </p:notesMasterIdLst>
  <p:handoutMasterIdLst>
    <p:handoutMasterId r:id="rId11"/>
  </p:handoutMasterIdLst>
  <p:sldIdLst>
    <p:sldId id="259" r:id="rId6"/>
    <p:sldId id="261" r:id="rId7"/>
    <p:sldId id="262" r:id="rId8"/>
    <p:sldId id="263" r:id="rId9"/>
  </p:sldIdLst>
  <p:sldSz cx="9144000" cy="6858000" type="screen4x3"/>
  <p:notesSz cx="7019925" cy="93059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8C3"/>
    <a:srgbClr val="6B707E"/>
    <a:srgbClr val="757A88"/>
    <a:srgbClr val="7F84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 snapToGrid="0" snapToObjects="1">
      <p:cViewPr>
        <p:scale>
          <a:sx n="119" d="100"/>
          <a:sy n="119" d="100"/>
        </p:scale>
        <p:origin x="-1314" y="72"/>
      </p:cViewPr>
      <p:guideLst>
        <p:guide orient="horz" pos="100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01955B6F-32D6-6E4A-818E-323E9CA853F2}" type="datetimeFigureOut">
              <a:rPr lang="en-US" smtClean="0"/>
              <a:pPr/>
              <a:t>11/25/2013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2D9F35D0-378C-F64D-B306-20B09EA44B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4734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46A82CAD-E1EA-9348-9F01-98BBB5BCEFAC}" type="datetimeFigureOut">
              <a:rPr lang="en-US" smtClean="0"/>
              <a:pPr/>
              <a:t>11/25/2013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1375" cy="3489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993" y="4420315"/>
            <a:ext cx="5615940" cy="4187666"/>
          </a:xfrm>
          <a:prstGeom prst="rect">
            <a:avLst/>
          </a:prstGeom>
        </p:spPr>
        <p:txBody>
          <a:bodyPr vert="horz" lIns="93287" tIns="46644" rIns="93287" bIns="4664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CC0A3409-9418-C049-9706-3B7CEE095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1265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42809"/>
            <a:ext cx="8229600" cy="1192917"/>
          </a:xfrm>
        </p:spPr>
        <p:txBody>
          <a:bodyPr lIns="0" anchor="b"/>
          <a:lstStyle>
            <a:lvl1pPr>
              <a:defRPr sz="3600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35726"/>
            <a:ext cx="8229600" cy="422426"/>
          </a:xfrm>
        </p:spPr>
        <p:txBody>
          <a:bodyPr lIns="0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483294" y="4522788"/>
            <a:ext cx="3265488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fld id="{C2702691-AF19-1441-927E-A416196DFF0C}" type="datetime4">
              <a:rPr lang="en-US" sz="1200" b="1" smtClean="0">
                <a:solidFill>
                  <a:srgbClr val="0099C9"/>
                </a:solidFill>
                <a:latin typeface="+mj-lt"/>
              </a:rPr>
              <a:pPr/>
              <a:t>November 25, 2013</a:t>
            </a:fld>
            <a:endParaRPr lang="en-US" sz="1200" b="1" dirty="0">
              <a:solidFill>
                <a:srgbClr val="0099C9"/>
              </a:solidFill>
              <a:latin typeface="+mj-lt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5713"/>
            <a:ext cx="8037513" cy="1406525"/>
          </a:xfrm>
        </p:spPr>
        <p:txBody>
          <a:bodyPr bIns="45720" anchor="b">
            <a:normAutofit/>
          </a:bodyPr>
          <a:lstStyle>
            <a:lvl1pPr algn="l"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32238"/>
            <a:ext cx="8037513" cy="519112"/>
          </a:xfrm>
        </p:spPr>
        <p:txBody>
          <a:bodyPr anchor="t">
            <a:normAutofit/>
          </a:bodyPr>
          <a:lstStyle>
            <a:lvl1pPr marL="0" indent="0">
              <a:buNone/>
              <a:defRPr sz="1900">
                <a:solidFill>
                  <a:srgbClr val="4D4F53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84616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November 25,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3"/>
          </p:nvPr>
        </p:nvSpPr>
        <p:spPr>
          <a:xfrm>
            <a:off x="457200" y="1592263"/>
            <a:ext cx="4038600" cy="4533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Content Placeholder 22"/>
          <p:cNvSpPr>
            <a:spLocks noGrp="1"/>
          </p:cNvSpPr>
          <p:nvPr>
            <p:ph sz="quarter" idx="14"/>
          </p:nvPr>
        </p:nvSpPr>
        <p:spPr>
          <a:xfrm>
            <a:off x="4648200" y="1592263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209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November 25,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70765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November 25,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796543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92263"/>
            <a:ext cx="8229600" cy="3775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November 25,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5367338"/>
            <a:ext cx="8229600" cy="817562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829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5713"/>
            <a:ext cx="8037513" cy="1406525"/>
          </a:xfrm>
        </p:spPr>
        <p:txBody>
          <a:bodyPr bIns="45720" anchor="b">
            <a:normAutofit/>
          </a:bodyPr>
          <a:lstStyle>
            <a:lvl1pPr algn="l"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32238"/>
            <a:ext cx="8037513" cy="519112"/>
          </a:xfrm>
        </p:spPr>
        <p:txBody>
          <a:bodyPr anchor="t">
            <a:normAutofit/>
          </a:bodyPr>
          <a:lstStyle>
            <a:lvl1pPr marL="0" indent="0">
              <a:buNone/>
              <a:defRPr sz="1900">
                <a:solidFill>
                  <a:srgbClr val="4D4F53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3"/>
          </p:nvPr>
        </p:nvSpPr>
        <p:spPr>
          <a:xfrm>
            <a:off x="457200" y="1592263"/>
            <a:ext cx="4038600" cy="4533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Content Placeholder 22"/>
          <p:cNvSpPr>
            <a:spLocks noGrp="1"/>
          </p:cNvSpPr>
          <p:nvPr>
            <p:ph sz="quarter" idx="14"/>
          </p:nvPr>
        </p:nvSpPr>
        <p:spPr>
          <a:xfrm>
            <a:off x="4648200" y="1592263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92263"/>
            <a:ext cx="8229600" cy="3775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5367338"/>
            <a:ext cx="8229600" cy="817562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42809"/>
            <a:ext cx="8229600" cy="1192917"/>
          </a:xfrm>
        </p:spPr>
        <p:txBody>
          <a:bodyPr lIns="0" anchor="b"/>
          <a:lstStyle>
            <a:lvl1pPr>
              <a:defRPr sz="3600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35726"/>
            <a:ext cx="8229600" cy="422426"/>
          </a:xfrm>
        </p:spPr>
        <p:txBody>
          <a:bodyPr lIns="0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483294" y="4522788"/>
            <a:ext cx="3265488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fld id="{C2702691-AF19-1441-927E-A416196DFF0C}" type="datetime4">
              <a:rPr lang="en-US" sz="1200" b="1" smtClean="0">
                <a:solidFill>
                  <a:srgbClr val="0099C9"/>
                </a:solidFill>
              </a:rPr>
              <a:pPr/>
              <a:t>November 25, 2013</a:t>
            </a:fld>
            <a:endParaRPr lang="en-US" sz="1200" b="1" dirty="0">
              <a:solidFill>
                <a:srgbClr val="0099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401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November 25,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1744077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d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2.pdf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08544"/>
            <a:ext cx="21336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 b="1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fld id="{77B8D6BD-2D19-364C-A1AD-D85389781F54}" type="datetime4">
              <a:rPr lang="en-US" smtClean="0"/>
              <a:pPr/>
              <a:t>November 25,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2471"/>
            <a:ext cx="6096000" cy="70383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39801"/>
            <a:ext cx="8229600" cy="5104606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08544"/>
            <a:ext cx="28956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50" b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pic>
        <p:nvPicPr>
          <p:cNvPr id="8" name="Picture 7" descr="CLB_LogoSelects_KD_12.ai"/>
          <p:cNvPicPr>
            <a:picLocks noChangeAspect="1"/>
          </p:cNvPicPr>
          <p:nvPr userDrawn="1"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10"/>
              <a:stretch>
                <a:fillRect/>
              </a:stretch>
            </p:blipFill>
          </mc:Choice>
          <mc:Fallback>
            <p:blipFill>
              <a:blip r:embed="rId11"/>
              <a:stretch>
                <a:fillRect/>
              </a:stretch>
            </p:blipFill>
          </mc:Fallback>
        </mc:AlternateContent>
        <p:spPr>
          <a:xfrm>
            <a:off x="6793306" y="199793"/>
            <a:ext cx="1936984" cy="39301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7" r:id="rId7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3600" b="1" kern="1200" spc="-150">
          <a:solidFill>
            <a:srgbClr val="0099C9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457200" rtl="0" eaLnBrk="1" latinLnBrk="0" hangingPunct="1">
        <a:lnSpc>
          <a:spcPts val="2100"/>
        </a:lnSpc>
        <a:spcBef>
          <a:spcPts val="1200"/>
        </a:spcBef>
        <a:spcAft>
          <a:spcPts val="100"/>
        </a:spcAft>
        <a:buClr>
          <a:schemeClr val="accent1"/>
        </a:buClr>
        <a:buFont typeface="Arial"/>
        <a:buChar char="•"/>
        <a:defRPr sz="1800" kern="1200" spc="-50">
          <a:solidFill>
            <a:schemeClr val="tx1"/>
          </a:solidFill>
          <a:latin typeface="+mj-lt"/>
          <a:ea typeface="+mn-ea"/>
          <a:cs typeface="Times New Roman (Body)"/>
        </a:defRPr>
      </a:lvl1pPr>
      <a:lvl2pPr marL="548640" indent="-182880" algn="l" defTabSz="457200" rtl="0" eaLnBrk="1" latinLnBrk="0" hangingPunct="1">
        <a:lnSpc>
          <a:spcPts val="1700"/>
        </a:lnSpc>
        <a:spcBef>
          <a:spcPts val="400"/>
        </a:spcBef>
        <a:spcAft>
          <a:spcPts val="100"/>
        </a:spcAft>
        <a:buClr>
          <a:schemeClr val="tx1"/>
        </a:buClr>
        <a:buFont typeface="Arial"/>
        <a:buChar char="–"/>
        <a:defRPr sz="1400" kern="1200">
          <a:solidFill>
            <a:srgbClr val="6B707E"/>
          </a:solidFill>
          <a:latin typeface="+mj-lt"/>
          <a:ea typeface="+mn-ea"/>
          <a:cs typeface="Times New Roman (Body)"/>
        </a:defRPr>
      </a:lvl2pPr>
      <a:lvl3pPr marL="777240" indent="-137160" algn="l" defTabSz="457200" rtl="0" eaLnBrk="1" latinLnBrk="0" hangingPunct="1">
        <a:lnSpc>
          <a:spcPts val="1800"/>
        </a:lnSpc>
        <a:spcBef>
          <a:spcPts val="800"/>
        </a:spcBef>
        <a:spcAft>
          <a:spcPts val="100"/>
        </a:spcAft>
        <a:buClr>
          <a:schemeClr val="accent2"/>
        </a:buClr>
        <a:buFont typeface="Arial"/>
        <a:buChar char="•"/>
        <a:defRPr sz="1400" kern="1200" spc="-30">
          <a:solidFill>
            <a:schemeClr val="tx1"/>
          </a:solidFill>
          <a:latin typeface="+mj-lt"/>
          <a:ea typeface="+mn-ea"/>
          <a:cs typeface="Times New Roman (Body)"/>
        </a:defRPr>
      </a:lvl3pPr>
      <a:lvl4pPr marL="1051560" indent="-182880" algn="l" defTabSz="457200" rtl="0" eaLnBrk="1" latinLnBrk="0" hangingPunct="1">
        <a:lnSpc>
          <a:spcPts val="1600"/>
        </a:lnSpc>
        <a:spcBef>
          <a:spcPct val="20000"/>
        </a:spcBef>
        <a:buFont typeface="Arial"/>
        <a:buChar char="–"/>
        <a:defRPr sz="1200" kern="1200">
          <a:solidFill>
            <a:srgbClr val="6B707E"/>
          </a:solidFill>
          <a:latin typeface="+mj-lt"/>
          <a:ea typeface="+mn-ea"/>
          <a:cs typeface="Times New Roman (Body)"/>
        </a:defRPr>
      </a:lvl4pPr>
      <a:lvl5pPr marL="1417320" indent="-182880" algn="l" defTabSz="457200" rtl="0" eaLnBrk="1" latinLnBrk="0" hangingPunct="1">
        <a:lnSpc>
          <a:spcPts val="1600"/>
        </a:lnSpc>
        <a:spcBef>
          <a:spcPts val="1200"/>
        </a:spcBef>
        <a:buClr>
          <a:schemeClr val="accent6"/>
        </a:buClr>
        <a:buFont typeface="Arial"/>
        <a:buChar char="•"/>
        <a:defRPr sz="1200" kern="1200">
          <a:solidFill>
            <a:schemeClr val="tx1"/>
          </a:solidFill>
          <a:latin typeface="+mj-lt"/>
          <a:ea typeface="+mn-ea"/>
          <a:cs typeface="Times New Roman (Body)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08544"/>
            <a:ext cx="21336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 b="1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November 25,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2471"/>
            <a:ext cx="6096000" cy="70383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39801"/>
            <a:ext cx="8229600" cy="5104606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08544"/>
            <a:ext cx="28956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50" b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pic>
        <p:nvPicPr>
          <p:cNvPr id="8" name="Picture 7" descr="CLB_LogoSelects_KD_12.ai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11"/>
              <a:stretch>
                <a:fillRect/>
              </a:stretch>
            </p:blipFill>
          </mc:Choice>
          <mc:Fallback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6793306" y="199793"/>
            <a:ext cx="1936984" cy="393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12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latinLnBrk="0" hangingPunct="1">
        <a:spcBef>
          <a:spcPct val="0"/>
        </a:spcBef>
        <a:buNone/>
        <a:defRPr sz="3600" b="1" kern="1200" spc="-150">
          <a:solidFill>
            <a:srgbClr val="0099C9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457200" rtl="0" eaLnBrk="1" latinLnBrk="0" hangingPunct="1">
        <a:lnSpc>
          <a:spcPts val="2100"/>
        </a:lnSpc>
        <a:spcBef>
          <a:spcPts val="1200"/>
        </a:spcBef>
        <a:spcAft>
          <a:spcPts val="100"/>
        </a:spcAft>
        <a:buClr>
          <a:schemeClr val="accent1"/>
        </a:buClr>
        <a:buFont typeface="Arial"/>
        <a:buChar char="•"/>
        <a:defRPr sz="1800" kern="1200" spc="-50">
          <a:solidFill>
            <a:schemeClr val="tx1"/>
          </a:solidFill>
          <a:latin typeface="+mj-lt"/>
          <a:ea typeface="+mn-ea"/>
          <a:cs typeface="Times New Roman (Body)"/>
        </a:defRPr>
      </a:lvl1pPr>
      <a:lvl2pPr marL="548640" indent="-182880" algn="l" defTabSz="457200" rtl="0" eaLnBrk="1" latinLnBrk="0" hangingPunct="1">
        <a:lnSpc>
          <a:spcPts val="1700"/>
        </a:lnSpc>
        <a:spcBef>
          <a:spcPts val="400"/>
        </a:spcBef>
        <a:spcAft>
          <a:spcPts val="100"/>
        </a:spcAft>
        <a:buClr>
          <a:schemeClr val="tx1"/>
        </a:buClr>
        <a:buFont typeface="Arial"/>
        <a:buChar char="–"/>
        <a:defRPr sz="1400" kern="1200">
          <a:solidFill>
            <a:srgbClr val="6B707E"/>
          </a:solidFill>
          <a:latin typeface="+mj-lt"/>
          <a:ea typeface="+mn-ea"/>
          <a:cs typeface="Times New Roman (Body)"/>
        </a:defRPr>
      </a:lvl2pPr>
      <a:lvl3pPr marL="777240" indent="-137160" algn="l" defTabSz="457200" rtl="0" eaLnBrk="1" latinLnBrk="0" hangingPunct="1">
        <a:lnSpc>
          <a:spcPts val="1800"/>
        </a:lnSpc>
        <a:spcBef>
          <a:spcPts val="800"/>
        </a:spcBef>
        <a:spcAft>
          <a:spcPts val="100"/>
        </a:spcAft>
        <a:buClr>
          <a:schemeClr val="accent2"/>
        </a:buClr>
        <a:buFont typeface="Arial"/>
        <a:buChar char="•"/>
        <a:defRPr sz="1400" kern="1200" spc="-30">
          <a:solidFill>
            <a:schemeClr val="tx1"/>
          </a:solidFill>
          <a:latin typeface="+mj-lt"/>
          <a:ea typeface="+mn-ea"/>
          <a:cs typeface="Times New Roman (Body)"/>
        </a:defRPr>
      </a:lvl3pPr>
      <a:lvl4pPr marL="1051560" indent="-182880" algn="l" defTabSz="457200" rtl="0" eaLnBrk="1" latinLnBrk="0" hangingPunct="1">
        <a:lnSpc>
          <a:spcPts val="1600"/>
        </a:lnSpc>
        <a:spcBef>
          <a:spcPct val="20000"/>
        </a:spcBef>
        <a:buFont typeface="Arial"/>
        <a:buChar char="–"/>
        <a:defRPr sz="1200" kern="1200">
          <a:solidFill>
            <a:srgbClr val="6B707E"/>
          </a:solidFill>
          <a:latin typeface="+mj-lt"/>
          <a:ea typeface="+mn-ea"/>
          <a:cs typeface="Times New Roman (Body)"/>
        </a:defRPr>
      </a:lvl4pPr>
      <a:lvl5pPr marL="1417320" indent="-182880" algn="l" defTabSz="457200" rtl="0" eaLnBrk="1" latinLnBrk="0" hangingPunct="1">
        <a:lnSpc>
          <a:spcPts val="1600"/>
        </a:lnSpc>
        <a:spcBef>
          <a:spcPts val="1200"/>
        </a:spcBef>
        <a:buClr>
          <a:schemeClr val="accent6"/>
        </a:buClr>
        <a:buFont typeface="Arial"/>
        <a:buChar char="•"/>
        <a:defRPr sz="1200" kern="1200">
          <a:solidFill>
            <a:schemeClr val="tx1"/>
          </a:solidFill>
          <a:latin typeface="+mj-lt"/>
          <a:ea typeface="+mn-ea"/>
          <a:cs typeface="Times New Roman (Body)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457200" y="2261546"/>
            <a:ext cx="8229600" cy="1192917"/>
          </a:xfrm>
        </p:spPr>
        <p:txBody>
          <a:bodyPr/>
          <a:lstStyle/>
          <a:p>
            <a:r>
              <a:rPr lang="en-US" smtClean="0"/>
              <a:t>RP-131670</a:t>
            </a:r>
            <a:br>
              <a:rPr lang="en-US" smtClean="0"/>
            </a:br>
            <a:r>
              <a:rPr lang="en-US" smtClean="0"/>
              <a:t>New </a:t>
            </a:r>
            <a:r>
              <a:rPr lang="en-US" dirty="0" smtClean="0"/>
              <a:t>SI Request Motivation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65221" y="3574779"/>
            <a:ext cx="8229600" cy="422426"/>
          </a:xfrm>
        </p:spPr>
        <p:txBody>
          <a:bodyPr/>
          <a:lstStyle/>
          <a:p>
            <a:r>
              <a:rPr lang="en-US" dirty="0" smtClean="0"/>
              <a:t>SID </a:t>
            </a:r>
            <a:r>
              <a:rPr lang="en-US" dirty="0"/>
              <a:t>- Evaluation of Terrestrial Beacon System-1 (TB1) for UTRA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2012 NextNav LLC Confidential.  Protected under NDA.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7010400" y="6408738"/>
            <a:ext cx="2133600" cy="365125"/>
          </a:xfrm>
        </p:spPr>
        <p:txBody>
          <a:bodyPr/>
          <a:lstStyle/>
          <a:p>
            <a:fld id="{5F6E1C53-A120-C647-96D9-0E51A69B1EC0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253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SID Motivation/Background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95661"/>
            <a:ext cx="8229600" cy="5104606"/>
          </a:xfrm>
        </p:spPr>
        <p:txBody>
          <a:bodyPr/>
          <a:lstStyle/>
          <a:p>
            <a:pPr lvl="0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Extension of location capability to “In-Building”</a:t>
            </a:r>
          </a:p>
          <a:p>
            <a:pPr lvl="1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In-Building location is an emerging requirement</a:t>
            </a:r>
          </a:p>
          <a:p>
            <a:pPr lvl="2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Public Safety</a:t>
            </a:r>
          </a:p>
          <a:p>
            <a:pPr lvl="2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Emergency Services</a:t>
            </a:r>
          </a:p>
          <a:p>
            <a:pPr lvl="3">
              <a:buClr>
                <a:srgbClr val="0098D0"/>
              </a:buClr>
            </a:pPr>
            <a:r>
              <a:rPr lang="en-US" dirty="0">
                <a:solidFill>
                  <a:srgbClr val="4D4F53"/>
                </a:solidFill>
              </a:rPr>
              <a:t>It is estimated that 60%</a:t>
            </a:r>
            <a:r>
              <a:rPr lang="en-US" baseline="30000" dirty="0">
                <a:solidFill>
                  <a:srgbClr val="4D4F53"/>
                </a:solidFill>
              </a:rPr>
              <a:t>[1] </a:t>
            </a:r>
            <a:r>
              <a:rPr lang="en-US" dirty="0">
                <a:solidFill>
                  <a:srgbClr val="4D4F53"/>
                </a:solidFill>
              </a:rPr>
              <a:t>of wireless calls in the US come from indoor </a:t>
            </a:r>
            <a:r>
              <a:rPr lang="en-US" dirty="0" smtClean="0">
                <a:solidFill>
                  <a:srgbClr val="4D4F53"/>
                </a:solidFill>
              </a:rPr>
              <a:t>locations</a:t>
            </a:r>
          </a:p>
          <a:p>
            <a:pPr lvl="3">
              <a:buClr>
                <a:srgbClr val="0098D0"/>
              </a:buClr>
            </a:pPr>
            <a:r>
              <a:rPr lang="en-US" dirty="0">
                <a:solidFill>
                  <a:srgbClr val="4D4F53"/>
                </a:solidFill>
              </a:rPr>
              <a:t>Annually over 150 million Emergency calls (E911)</a:t>
            </a:r>
            <a:r>
              <a:rPr lang="en-US" baseline="30000" dirty="0">
                <a:solidFill>
                  <a:srgbClr val="4D4F53"/>
                </a:solidFill>
              </a:rPr>
              <a:t>[2] </a:t>
            </a:r>
            <a:r>
              <a:rPr lang="en-US" dirty="0">
                <a:solidFill>
                  <a:srgbClr val="4D4F53"/>
                </a:solidFill>
              </a:rPr>
              <a:t>are made in the US and over 70%</a:t>
            </a:r>
            <a:r>
              <a:rPr lang="en-US" baseline="30000" dirty="0">
                <a:solidFill>
                  <a:srgbClr val="4D4F53"/>
                </a:solidFill>
              </a:rPr>
              <a:t>[3] </a:t>
            </a:r>
            <a:r>
              <a:rPr lang="en-US" dirty="0">
                <a:solidFill>
                  <a:srgbClr val="4D4F53"/>
                </a:solidFill>
              </a:rPr>
              <a:t>from Wireless </a:t>
            </a:r>
            <a:r>
              <a:rPr lang="en-US" dirty="0" smtClean="0">
                <a:solidFill>
                  <a:srgbClr val="4D4F53"/>
                </a:solidFill>
              </a:rPr>
              <a:t>devices</a:t>
            </a:r>
          </a:p>
          <a:p>
            <a:pPr lvl="2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Consumer Market</a:t>
            </a:r>
          </a:p>
          <a:p>
            <a:pPr lvl="1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Addition of Z-Axis (height) to location capability</a:t>
            </a:r>
          </a:p>
          <a:p>
            <a:pPr lvl="2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Sufficient accuracy for floor level identification</a:t>
            </a:r>
          </a:p>
          <a:p>
            <a:pPr lvl="0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Improved </a:t>
            </a:r>
            <a:r>
              <a:rPr lang="en-US" dirty="0">
                <a:solidFill>
                  <a:srgbClr val="4D4F53"/>
                </a:solidFill>
              </a:rPr>
              <a:t>Location performance and capability</a:t>
            </a:r>
          </a:p>
          <a:p>
            <a:pPr lvl="1">
              <a:buClr>
                <a:srgbClr val="4D4F53"/>
              </a:buClr>
            </a:pPr>
            <a:r>
              <a:rPr lang="en-US" dirty="0" smtClean="0"/>
              <a:t>Proposed TB1 technology has </a:t>
            </a:r>
            <a:r>
              <a:rPr lang="en-US" u="sng" dirty="0" smtClean="0"/>
              <a:t>demonstrated</a:t>
            </a:r>
            <a:r>
              <a:rPr lang="en-US" dirty="0" smtClean="0"/>
              <a:t> </a:t>
            </a:r>
            <a:r>
              <a:rPr lang="en-US" dirty="0"/>
              <a:t>advantages in challenging environments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Independent test data (CSRIC FCC report) indicates the technology has promise and is appropriate for study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Noted improvement in performance in urban environments</a:t>
            </a:r>
          </a:p>
          <a:p>
            <a:pPr lvl="3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Overcomes challenges of </a:t>
            </a:r>
            <a:r>
              <a:rPr lang="en-US" dirty="0" smtClean="0">
                <a:solidFill>
                  <a:srgbClr val="4D4F53"/>
                </a:solidFill>
              </a:rPr>
              <a:t>in-orbit satellite </a:t>
            </a:r>
            <a:r>
              <a:rPr lang="en-US" dirty="0" smtClean="0">
                <a:solidFill>
                  <a:srgbClr val="4D4F53"/>
                </a:solidFill>
              </a:rPr>
              <a:t>visibility</a:t>
            </a:r>
          </a:p>
          <a:p>
            <a:pPr lvl="3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Overcomes challenges of multi-path</a:t>
            </a:r>
          </a:p>
          <a:p>
            <a:pPr lvl="3">
              <a:buClr>
                <a:srgbClr val="58A618"/>
              </a:buClr>
            </a:pPr>
            <a:endParaRPr lang="en-US" dirty="0" smtClean="0">
              <a:solidFill>
                <a:srgbClr val="4D4F53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sz="1100" i="1" spc="0" dirty="0">
                <a:solidFill>
                  <a:srgbClr val="4D4F53"/>
                </a:solidFill>
              </a:rPr>
              <a:t>[1]: JD Power and Associates 2012; [2]: National emergency Number Association (NENA); [3]: FCC 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2012 NextNav LLC Confidential.  Protected under NDA.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01744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SID Motivation/Background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SI was advised by 3GPP delegates in RAN#60</a:t>
            </a:r>
          </a:p>
          <a:p>
            <a:pPr lvl="1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Feedback from discussion of RP-130879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Delegates advised that a SI should be pursued on this technology</a:t>
            </a:r>
          </a:p>
          <a:p>
            <a:pPr lvl="1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Independent </a:t>
            </a:r>
            <a:r>
              <a:rPr lang="en-US" dirty="0">
                <a:solidFill>
                  <a:srgbClr val="4D4F53"/>
                </a:solidFill>
              </a:rPr>
              <a:t>test data from FCC report (CSRIC) will be </a:t>
            </a:r>
            <a:r>
              <a:rPr lang="en-US" dirty="0">
                <a:solidFill>
                  <a:srgbClr val="0070C0"/>
                </a:solidFill>
              </a:rPr>
              <a:t>augmented by simulations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as </a:t>
            </a:r>
            <a:r>
              <a:rPr lang="en-US" dirty="0">
                <a:solidFill>
                  <a:srgbClr val="4D4F53"/>
                </a:solidFill>
              </a:rPr>
              <a:t>per established 3GPP </a:t>
            </a:r>
            <a:r>
              <a:rPr lang="en-US" dirty="0" smtClean="0">
                <a:solidFill>
                  <a:srgbClr val="4D4F53"/>
                </a:solidFill>
              </a:rPr>
              <a:t>practices</a:t>
            </a:r>
            <a:endParaRPr lang="en-US" dirty="0">
              <a:solidFill>
                <a:srgbClr val="4D4F53"/>
              </a:solidFill>
            </a:endParaRPr>
          </a:p>
          <a:p>
            <a:pPr lvl="1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SI will allow for </a:t>
            </a:r>
            <a:r>
              <a:rPr lang="en-US" dirty="0" smtClean="0">
                <a:solidFill>
                  <a:srgbClr val="4D4F53"/>
                </a:solidFill>
              </a:rPr>
              <a:t>thorough </a:t>
            </a:r>
            <a:r>
              <a:rPr lang="en-US" dirty="0">
                <a:solidFill>
                  <a:srgbClr val="4D4F53"/>
                </a:solidFill>
              </a:rPr>
              <a:t>vetting of standards impacts</a:t>
            </a:r>
          </a:p>
          <a:p>
            <a:pPr lvl="2">
              <a:buClr>
                <a:srgbClr val="58A618"/>
              </a:buClr>
            </a:pPr>
            <a:r>
              <a:rPr lang="en-US" smtClean="0">
                <a:solidFill>
                  <a:srgbClr val="4D4F53"/>
                </a:solidFill>
              </a:rPr>
              <a:t>RAN/BTS interoperability </a:t>
            </a:r>
            <a:endParaRPr lang="en-US" dirty="0" smtClean="0">
              <a:solidFill>
                <a:srgbClr val="4D4F53"/>
              </a:solidFill>
            </a:endParaRP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IEs</a:t>
            </a:r>
            <a:endParaRPr lang="en-US" dirty="0">
              <a:solidFill>
                <a:srgbClr val="4D4F53"/>
              </a:solidFill>
            </a:endParaRPr>
          </a:p>
          <a:p>
            <a:pPr lvl="2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Performance </a:t>
            </a:r>
            <a:r>
              <a:rPr lang="en-US" dirty="0" smtClean="0">
                <a:solidFill>
                  <a:srgbClr val="4D4F53"/>
                </a:solidFill>
              </a:rPr>
              <a:t>parameters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Testing</a:t>
            </a:r>
            <a:endParaRPr lang="en-US" dirty="0">
              <a:solidFill>
                <a:srgbClr val="4D4F53"/>
              </a:solidFill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2012 NextNav LLC Confidential.  Protected under NDA.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64061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129" y="96877"/>
            <a:ext cx="6650182" cy="703831"/>
          </a:xfrm>
        </p:spPr>
        <p:txBody>
          <a:bodyPr/>
          <a:lstStyle/>
          <a:p>
            <a:r>
              <a:rPr lang="en-US" sz="3200" dirty="0" smtClean="0"/>
              <a:t>SID - Time Budget Requirements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RAN4</a:t>
            </a:r>
          </a:p>
          <a:p>
            <a:pPr lvl="1"/>
            <a:r>
              <a:rPr lang="en-US" dirty="0"/>
              <a:t>R4#68bis		0.25 </a:t>
            </a:r>
            <a:r>
              <a:rPr lang="en-US" dirty="0" smtClean="0"/>
              <a:t>   - </a:t>
            </a:r>
            <a:r>
              <a:rPr lang="en-US" dirty="0"/>
              <a:t>TR Structure and verbiage</a:t>
            </a:r>
          </a:p>
          <a:p>
            <a:pPr lvl="1"/>
            <a:r>
              <a:rPr lang="en-US" dirty="0"/>
              <a:t>R4#69bis		0.5   </a:t>
            </a:r>
            <a:r>
              <a:rPr lang="en-US" dirty="0" smtClean="0"/>
              <a:t>   - </a:t>
            </a:r>
            <a:r>
              <a:rPr lang="en-US" dirty="0"/>
              <a:t>Simulation assumptions and verbiage</a:t>
            </a:r>
          </a:p>
          <a:p>
            <a:pPr lvl="1"/>
            <a:r>
              <a:rPr lang="en-US" dirty="0"/>
              <a:t>R4#70		0.5    </a:t>
            </a:r>
            <a:r>
              <a:rPr lang="en-US" dirty="0" smtClean="0"/>
              <a:t>  - </a:t>
            </a:r>
            <a:r>
              <a:rPr lang="en-US" dirty="0"/>
              <a:t>Simulation results and verbiage</a:t>
            </a:r>
          </a:p>
          <a:p>
            <a:pPr lvl="1"/>
            <a:r>
              <a:rPr lang="en-US" dirty="0"/>
              <a:t>RAN#70bis	</a:t>
            </a:r>
            <a:r>
              <a:rPr lang="en-US" dirty="0" smtClean="0"/>
              <a:t>0.25    </a:t>
            </a:r>
            <a:r>
              <a:rPr lang="en-US" dirty="0"/>
              <a:t>- TR finalization and approval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November 25,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4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094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5">
      <a:dk1>
        <a:srgbClr val="4D4F53"/>
      </a:dk1>
      <a:lt1>
        <a:sysClr val="window" lastClr="FFFFFF"/>
      </a:lt1>
      <a:dk2>
        <a:srgbClr val="1F497D"/>
      </a:dk2>
      <a:lt2>
        <a:srgbClr val="EEECE1"/>
      </a:lt2>
      <a:accent1>
        <a:srgbClr val="0098D0"/>
      </a:accent1>
      <a:accent2>
        <a:srgbClr val="58A618"/>
      </a:accent2>
      <a:accent3>
        <a:srgbClr val="E983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Custom 5">
      <a:dk1>
        <a:srgbClr val="4D4F53"/>
      </a:dk1>
      <a:lt1>
        <a:sysClr val="window" lastClr="FFFFFF"/>
      </a:lt1>
      <a:dk2>
        <a:srgbClr val="1F497D"/>
      </a:dk2>
      <a:lt2>
        <a:srgbClr val="EEECE1"/>
      </a:lt2>
      <a:accent1>
        <a:srgbClr val="0098D0"/>
      </a:accent1>
      <a:accent2>
        <a:srgbClr val="58A618"/>
      </a:accent2>
      <a:accent3>
        <a:srgbClr val="E983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2032A1C719EF458B4F1681DA6B64C0" ma:contentTypeVersion="1" ma:contentTypeDescription="Create a new document." ma:contentTypeScope="" ma:versionID="4471c504f359d74ed19fb7b12dd0473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4764D44-1914-4957-8507-2010DD2AB16C}">
  <ds:schemaRefs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</ds:schemaRefs>
</ds:datastoreItem>
</file>

<file path=customXml/itemProps2.xml><?xml version="1.0" encoding="utf-8"?>
<ds:datastoreItem xmlns:ds="http://schemas.openxmlformats.org/officeDocument/2006/customXml" ds:itemID="{B973DD5A-5551-47E2-A5F1-34C4627B56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0BEC8E8-C186-4E29-AD1F-93B8060429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4101</TotalTime>
  <Words>287</Words>
  <Application>Microsoft Office PowerPoint</Application>
  <PresentationFormat>On-screen Show (4:3)</PresentationFormat>
  <Paragraphs>46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1_Office Theme</vt:lpstr>
      <vt:lpstr>RP-131670 New SI Request Motivation</vt:lpstr>
      <vt:lpstr>SID Motivation/Background</vt:lpstr>
      <vt:lpstr>SID Motivation/Background</vt:lpstr>
      <vt:lpstr>SID - Time Budget Requirements</vt:lpstr>
    </vt:vector>
  </TitlesOfParts>
  <Company>Grafik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Kelsey de Sostoa</dc:creator>
  <cp:lastModifiedBy>Norman Shaw</cp:lastModifiedBy>
  <cp:revision>62</cp:revision>
  <cp:lastPrinted>2012-03-30T14:37:02Z</cp:lastPrinted>
  <dcterms:created xsi:type="dcterms:W3CDTF">2012-02-09T16:33:23Z</dcterms:created>
  <dcterms:modified xsi:type="dcterms:W3CDTF">2013-11-26T01:42:57Z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0x010100AE2032A1C719EF458B4F1681DA6B64C0</vt:lpwstr>
  </property>
</Properties>
</file>