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10"/>
  </p:notesMasterIdLst>
  <p:handoutMasterIdLst>
    <p:handoutMasterId r:id="rId11"/>
  </p:handoutMasterIdLst>
  <p:sldIdLst>
    <p:sldId id="259" r:id="rId6"/>
    <p:sldId id="261" r:id="rId7"/>
    <p:sldId id="262" r:id="rId8"/>
    <p:sldId id="263" r:id="rId9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 snapToObjects="1">
      <p:cViewPr>
        <p:scale>
          <a:sx n="119" d="100"/>
          <a:sy n="119" d="100"/>
        </p:scale>
        <p:origin x="-1314" y="354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11/25/2013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11/25/2013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November 25, 2013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461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09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70765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96543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2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</a:rPr>
              <a:pPr/>
              <a:t>November 25, 2013</a:t>
            </a:fld>
            <a:endParaRPr lang="en-US" sz="1200" b="1" dirty="0">
              <a:solidFill>
                <a:srgbClr val="0099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01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74407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d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df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2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7200" y="2261546"/>
            <a:ext cx="8229600" cy="1192917"/>
          </a:xfrm>
        </p:spPr>
        <p:txBody>
          <a:bodyPr/>
          <a:lstStyle/>
          <a:p>
            <a:r>
              <a:rPr lang="en-US" smtClean="0"/>
              <a:t>RP-131668</a:t>
            </a:r>
            <a:br>
              <a:rPr lang="en-US" smtClean="0"/>
            </a:br>
            <a:r>
              <a:rPr lang="en-US" smtClean="0"/>
              <a:t>New </a:t>
            </a:r>
            <a:r>
              <a:rPr lang="en-US" dirty="0" smtClean="0"/>
              <a:t>SI Request Motivation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57200" y="3574779"/>
            <a:ext cx="8229600" cy="422426"/>
          </a:xfrm>
        </p:spPr>
        <p:txBody>
          <a:bodyPr/>
          <a:lstStyle/>
          <a:p>
            <a:r>
              <a:rPr lang="en-US" dirty="0" smtClean="0"/>
              <a:t>SID </a:t>
            </a:r>
            <a:r>
              <a:rPr lang="en-US" dirty="0"/>
              <a:t>- Evaluation of Terrestrial Beacon System-1 (TB1</a:t>
            </a:r>
            <a:r>
              <a:rPr lang="en-US" dirty="0" smtClean="0"/>
              <a:t>) for E-UTRA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95661"/>
            <a:ext cx="8229600" cy="5104606"/>
          </a:xfrm>
        </p:spPr>
        <p:txBody>
          <a:bodyPr/>
          <a:lstStyle/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Extension of location capability to “In-Building”</a:t>
            </a:r>
          </a:p>
          <a:p>
            <a:pPr lvl="1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In-Building location is an emerging requirement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Public Safety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Emergency Services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It is estimated that 60%</a:t>
            </a:r>
            <a:r>
              <a:rPr lang="en-US" baseline="30000" dirty="0">
                <a:solidFill>
                  <a:srgbClr val="4D4F53"/>
                </a:solidFill>
              </a:rPr>
              <a:t>[1] </a:t>
            </a:r>
            <a:r>
              <a:rPr lang="en-US" dirty="0">
                <a:solidFill>
                  <a:srgbClr val="4D4F53"/>
                </a:solidFill>
              </a:rPr>
              <a:t>of wireless calls in the US come from indoor </a:t>
            </a:r>
            <a:r>
              <a:rPr lang="en-US" dirty="0" smtClean="0">
                <a:solidFill>
                  <a:srgbClr val="4D4F53"/>
                </a:solidFill>
              </a:rPr>
              <a:t>locations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Annually over 150 million Emergency calls (E911)</a:t>
            </a:r>
            <a:r>
              <a:rPr lang="en-US" baseline="30000" dirty="0">
                <a:solidFill>
                  <a:srgbClr val="4D4F53"/>
                </a:solidFill>
              </a:rPr>
              <a:t>[2] </a:t>
            </a:r>
            <a:r>
              <a:rPr lang="en-US" dirty="0">
                <a:solidFill>
                  <a:srgbClr val="4D4F53"/>
                </a:solidFill>
              </a:rPr>
              <a:t>are made in the US and over 70%</a:t>
            </a:r>
            <a:r>
              <a:rPr lang="en-US" baseline="30000" dirty="0">
                <a:solidFill>
                  <a:srgbClr val="4D4F53"/>
                </a:solidFill>
              </a:rPr>
              <a:t>[3] </a:t>
            </a:r>
            <a:r>
              <a:rPr lang="en-US" dirty="0">
                <a:solidFill>
                  <a:srgbClr val="4D4F53"/>
                </a:solidFill>
              </a:rPr>
              <a:t>from Wireless </a:t>
            </a:r>
            <a:r>
              <a:rPr lang="en-US" dirty="0" smtClean="0">
                <a:solidFill>
                  <a:srgbClr val="4D4F53"/>
                </a:solidFill>
              </a:rPr>
              <a:t>devices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Consumer Market</a:t>
            </a:r>
          </a:p>
          <a:p>
            <a:pPr lvl="1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Addition of Z-Axis (height) to location capability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Sufficient accuracy for floor level identification</a:t>
            </a:r>
          </a:p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Improved </a:t>
            </a:r>
            <a:r>
              <a:rPr lang="en-US" dirty="0">
                <a:solidFill>
                  <a:srgbClr val="4D4F53"/>
                </a:solidFill>
              </a:rPr>
              <a:t>Location performance and capability</a:t>
            </a:r>
          </a:p>
          <a:p>
            <a:pPr lvl="1">
              <a:buClr>
                <a:srgbClr val="4D4F53"/>
              </a:buClr>
            </a:pPr>
            <a:r>
              <a:rPr lang="en-US" dirty="0" smtClean="0"/>
              <a:t>Proposed TB1 technology has </a:t>
            </a:r>
            <a:r>
              <a:rPr lang="en-US" u="sng" dirty="0" smtClean="0"/>
              <a:t>demonstrated</a:t>
            </a:r>
            <a:r>
              <a:rPr lang="en-US" dirty="0" smtClean="0"/>
              <a:t> </a:t>
            </a:r>
            <a:r>
              <a:rPr lang="en-US" dirty="0"/>
              <a:t>advantages in challenging environments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test data (CSRIC FCC report) indicates the technology has promise and is appropriate for study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Noted improvement in performance in urban environments</a:t>
            </a:r>
          </a:p>
          <a:p>
            <a:pPr lvl="3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Overcomes challenges of </a:t>
            </a:r>
            <a:r>
              <a:rPr lang="en-US" dirty="0" smtClean="0">
                <a:solidFill>
                  <a:srgbClr val="4D4F53"/>
                </a:solidFill>
              </a:rPr>
              <a:t>in-orbit satellite </a:t>
            </a:r>
            <a:r>
              <a:rPr lang="en-US" dirty="0" smtClean="0">
                <a:solidFill>
                  <a:srgbClr val="4D4F53"/>
                </a:solidFill>
              </a:rPr>
              <a:t>visibility</a:t>
            </a:r>
          </a:p>
          <a:p>
            <a:pPr lvl="3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Overcomes challenges of multi-path</a:t>
            </a:r>
          </a:p>
          <a:p>
            <a:pPr lvl="3">
              <a:buClr>
                <a:srgbClr val="58A618"/>
              </a:buClr>
            </a:pPr>
            <a:endParaRPr lang="en-US" dirty="0" smtClean="0">
              <a:solidFill>
                <a:srgbClr val="4D4F53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1100" i="1" spc="0" dirty="0">
                <a:solidFill>
                  <a:srgbClr val="4D4F53"/>
                </a:solidFill>
              </a:rPr>
              <a:t>[1]: JD Power and Associates 2012; [2]: National emergency Number Association (NENA); [3]: FCC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744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was advised by 3GPP delegates in RAN#60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Feedback from discussion of RP-130879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Delegates advised that a SI should be pursued on this technology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</a:t>
            </a:r>
            <a:r>
              <a:rPr lang="en-US" dirty="0">
                <a:solidFill>
                  <a:srgbClr val="4D4F53"/>
                </a:solidFill>
              </a:rPr>
              <a:t>test data from FCC report (CSRIC) will be </a:t>
            </a:r>
            <a:r>
              <a:rPr lang="en-US" dirty="0">
                <a:solidFill>
                  <a:srgbClr val="0070C0"/>
                </a:solidFill>
              </a:rPr>
              <a:t>augmented by simulations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as </a:t>
            </a:r>
            <a:r>
              <a:rPr lang="en-US" dirty="0">
                <a:solidFill>
                  <a:srgbClr val="4D4F53"/>
                </a:solidFill>
              </a:rPr>
              <a:t>per established 3GPP </a:t>
            </a:r>
            <a:r>
              <a:rPr lang="en-US" dirty="0" smtClean="0">
                <a:solidFill>
                  <a:srgbClr val="4D4F53"/>
                </a:solidFill>
              </a:rPr>
              <a:t>practices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will allow for </a:t>
            </a:r>
            <a:r>
              <a:rPr lang="en-US" dirty="0" smtClean="0">
                <a:solidFill>
                  <a:srgbClr val="4D4F53"/>
                </a:solidFill>
              </a:rPr>
              <a:t>thorough </a:t>
            </a:r>
            <a:r>
              <a:rPr lang="en-US" dirty="0">
                <a:solidFill>
                  <a:srgbClr val="4D4F53"/>
                </a:solidFill>
              </a:rPr>
              <a:t>vetting of standards impacts</a:t>
            </a:r>
          </a:p>
          <a:p>
            <a:pPr lvl="2">
              <a:buClr>
                <a:srgbClr val="58A618"/>
              </a:buClr>
            </a:pPr>
            <a:r>
              <a:rPr lang="en-US" smtClean="0">
                <a:solidFill>
                  <a:srgbClr val="4D4F53"/>
                </a:solidFill>
              </a:rPr>
              <a:t>RAN/BTS interoperability </a:t>
            </a:r>
            <a:endParaRPr lang="en-US" dirty="0" smtClean="0">
              <a:solidFill>
                <a:srgbClr val="4D4F53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IEs</a:t>
            </a:r>
            <a:endParaRPr lang="en-US" dirty="0">
              <a:solidFill>
                <a:srgbClr val="4D4F53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Performance </a:t>
            </a:r>
            <a:r>
              <a:rPr lang="en-US" dirty="0" smtClean="0">
                <a:solidFill>
                  <a:srgbClr val="4D4F53"/>
                </a:solidFill>
              </a:rPr>
              <a:t>parameters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Testing</a:t>
            </a:r>
            <a:endParaRPr lang="en-US" dirty="0">
              <a:solidFill>
                <a:srgbClr val="4D4F53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6406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sz="3200" dirty="0" smtClean="0"/>
              <a:t>SID - Time Budget Requirements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RAN4</a:t>
            </a:r>
          </a:p>
          <a:p>
            <a:pPr lvl="1"/>
            <a:r>
              <a:rPr lang="en-US" dirty="0"/>
              <a:t>R4#68bis		0.25 </a:t>
            </a:r>
            <a:r>
              <a:rPr lang="en-US" dirty="0" smtClean="0"/>
              <a:t>   - </a:t>
            </a:r>
            <a:r>
              <a:rPr lang="en-US" dirty="0"/>
              <a:t>TR Structure and verbiage</a:t>
            </a:r>
          </a:p>
          <a:p>
            <a:pPr lvl="1"/>
            <a:r>
              <a:rPr lang="en-US" dirty="0"/>
              <a:t>R4#69bis		0.5   </a:t>
            </a:r>
            <a:r>
              <a:rPr lang="en-US" dirty="0" smtClean="0"/>
              <a:t>   - </a:t>
            </a:r>
            <a:r>
              <a:rPr lang="en-US" dirty="0"/>
              <a:t>Simulation assumptions and verbiage</a:t>
            </a:r>
          </a:p>
          <a:p>
            <a:pPr lvl="1"/>
            <a:r>
              <a:rPr lang="en-US" dirty="0"/>
              <a:t>R4#70		0.5    </a:t>
            </a:r>
            <a:r>
              <a:rPr lang="en-US" dirty="0" smtClean="0"/>
              <a:t>  - </a:t>
            </a:r>
            <a:r>
              <a:rPr lang="en-US" dirty="0"/>
              <a:t>Simulation results and verbiage</a:t>
            </a:r>
          </a:p>
          <a:p>
            <a:pPr lvl="1"/>
            <a:r>
              <a:rPr lang="en-US" dirty="0"/>
              <a:t>RAN#70bis	</a:t>
            </a:r>
            <a:r>
              <a:rPr lang="en-US" dirty="0" smtClean="0"/>
              <a:t>0.25    </a:t>
            </a:r>
            <a:r>
              <a:rPr lang="en-US" dirty="0"/>
              <a:t>- TR finalization and approval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4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09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764D44-1914-4957-8507-2010DD2AB16C}">
  <ds:schemaRefs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4110</TotalTime>
  <Words>287</Words>
  <Application>Microsoft Office PowerPoint</Application>
  <PresentationFormat>On-screen Show (4:3)</PresentationFormat>
  <Paragraphs>46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RP-131668 New SI Request Motivation</vt:lpstr>
      <vt:lpstr>SID Motivation/Background</vt:lpstr>
      <vt:lpstr>SID Motivation/Background</vt:lpstr>
      <vt:lpstr>SID - Time Budget Requirements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Norman Shaw</cp:lastModifiedBy>
  <cp:revision>62</cp:revision>
  <cp:lastPrinted>2012-03-30T14:37:02Z</cp:lastPrinted>
  <dcterms:created xsi:type="dcterms:W3CDTF">2012-02-09T16:33:23Z</dcterms:created>
  <dcterms:modified xsi:type="dcterms:W3CDTF">2013-11-26T01:34:10Z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