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8" r:id="rId2"/>
    <p:sldId id="266" r:id="rId3"/>
    <p:sldId id="271" r:id="rId4"/>
    <p:sldId id="273" r:id="rId5"/>
    <p:sldId id="274" r:id="rId6"/>
    <p:sldId id="272" r:id="rId7"/>
    <p:sldId id="269" r:id="rId8"/>
    <p:sldId id="270" r:id="rId9"/>
    <p:sldId id="265" r:id="rId10"/>
  </p:sldIdLst>
  <p:sldSz cx="9912350" cy="6865938"/>
  <p:notesSz cx="6858000" cy="9144000"/>
  <p:defaultTextStyle>
    <a:defPPr>
      <a:defRPr lang="en-US"/>
    </a:defPPr>
    <a:lvl1pPr marL="0" algn="l" defTabSz="95874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9374" algn="l" defTabSz="95874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8748" algn="l" defTabSz="95874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8123" algn="l" defTabSz="95874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7497" algn="l" defTabSz="95874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6871" algn="l" defTabSz="95874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6245" algn="l" defTabSz="95874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5619" algn="l" defTabSz="95874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4994" algn="l" defTabSz="95874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30" y="-228"/>
      </p:cViewPr>
      <p:guideLst>
        <p:guide orient="horz" pos="2163"/>
        <p:guide pos="31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33185-A8A2-47F8-BB3D-A9AB3F9B753A}" type="datetimeFigureOut">
              <a:rPr lang="en-GB" smtClean="0"/>
              <a:t>05/06/2013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516BD5-46E9-42F5-AA00-3E2B6D7A9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9962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874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9374" algn="l" defTabSz="95874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8748" algn="l" defTabSz="95874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8123" algn="l" defTabSz="95874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7497" algn="l" defTabSz="95874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6871" algn="l" defTabSz="95874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6245" algn="l" defTabSz="95874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5619" algn="l" defTabSz="95874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4994" algn="l" defTabSz="95874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PA 2013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q\Desktop\PPT background image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588"/>
            <a:ext cx="9912351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Straight Connector 30"/>
          <p:cNvCxnSpPr/>
          <p:nvPr userDrawn="1"/>
        </p:nvCxnSpPr>
        <p:spPr>
          <a:xfrm>
            <a:off x="3" y="1945184"/>
            <a:ext cx="9912347" cy="1"/>
          </a:xfrm>
          <a:prstGeom prst="line">
            <a:avLst/>
          </a:prstGeom>
          <a:ln w="12700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" descr="S:\Marketing\Images &amp; Photos\ipaccess_logo\ip.access logo 2013\small cells everywhere white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114" y="800708"/>
            <a:ext cx="1251615" cy="11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S:\Marketing\Images &amp; Photos\ipaccess_logo\ip.access logo 2013\Ip access_Logo_white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049" y="80837"/>
            <a:ext cx="1872208" cy="100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26251" y="160633"/>
            <a:ext cx="5453441" cy="759165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GB" sz="3600" dirty="0" smtClean="0">
                <a:solidFill>
                  <a:schemeClr val="bg1"/>
                </a:solidFill>
              </a:rPr>
              <a:t>Presentation Title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76241" y="5437535"/>
            <a:ext cx="3984389" cy="539535"/>
          </a:xfrm>
        </p:spPr>
        <p:txBody>
          <a:bodyPr/>
          <a:lstStyle>
            <a:lvl1pPr marL="0" indent="0" algn="r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79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8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8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7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6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4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z="2800" dirty="0" smtClean="0">
                <a:solidFill>
                  <a:schemeClr val="bg1"/>
                </a:solidFill>
              </a:rPr>
              <a:t>Presenters details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238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 2013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q\Desktop\PPT header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35440"/>
            <a:ext cx="9912351" cy="103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 userDrawn="1"/>
        </p:nvSpPr>
        <p:spPr>
          <a:xfrm>
            <a:off x="654266" y="1196752"/>
            <a:ext cx="7792333" cy="547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467545" y="1196752"/>
            <a:ext cx="9016521" cy="54057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1008528"/>
            <a:ext cx="9912350" cy="0"/>
          </a:xfrm>
          <a:prstGeom prst="line">
            <a:avLst/>
          </a:prstGeom>
          <a:ln w="12700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S:\Marketing\Images &amp; Photos\ipaccess_logo\ip.access logo 2013\Ip access_Logo_white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8599" y="153098"/>
            <a:ext cx="1279206" cy="68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431540" y="6525344"/>
            <a:ext cx="2895600" cy="365125"/>
          </a:xfrm>
          <a:prstGeom prst="rect">
            <a:avLst/>
          </a:prstGeom>
        </p:spPr>
        <p:txBody>
          <a:bodyPr vert="horz" lIns="95875" tIns="47937" rIns="95875" bIns="47937" rtlCol="0" anchor="ctr"/>
          <a:lstStyle>
            <a:defPPr>
              <a:defRPr lang="en-US"/>
            </a:defPPr>
            <a:lvl1pPr marL="0" algn="ctr" defTabSz="958748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79374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8748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8123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7497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6871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6245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5619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4994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6108" y="214027"/>
            <a:ext cx="7471712" cy="563230"/>
          </a:xfrm>
        </p:spPr>
        <p:txBody>
          <a:bodyPr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3045" y="1437055"/>
            <a:ext cx="8981021" cy="478653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>
              <a:lnSpc>
                <a:spcPct val="110000"/>
              </a:lnSpc>
            </a:pPr>
            <a:r>
              <a:rPr lang="en-US" sz="1800" dirty="0" smtClean="0">
                <a:solidFill>
                  <a:schemeClr val="tx1"/>
                </a:solidFill>
              </a:rPr>
              <a:t>Text</a:t>
            </a:r>
          </a:p>
          <a:p>
            <a:pPr marL="0" lvl="0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600" dirty="0" smtClean="0"/>
              <a:t>Second level</a:t>
            </a:r>
          </a:p>
          <a:p>
            <a:pPr marL="800064" lvl="1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400" dirty="0" smtClean="0"/>
              <a:t>Third level</a:t>
            </a:r>
          </a:p>
          <a:p>
            <a:pPr marL="1200095" lvl="2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200" dirty="0" smtClean="0"/>
              <a:t>Fourth level</a:t>
            </a:r>
          </a:p>
          <a:p>
            <a:pPr marL="1657274" lvl="3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400" dirty="0" smtClean="0"/>
              <a:t>Fifth level</a:t>
            </a:r>
            <a:endParaRPr lang="en-GB" sz="1400" dirty="0" smtClean="0"/>
          </a:p>
          <a:p>
            <a:pPr lvl="0"/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8869" y="6613798"/>
            <a:ext cx="5656748" cy="365548"/>
          </a:xfrm>
        </p:spPr>
        <p:txBody>
          <a:bodyPr/>
          <a:lstStyle>
            <a:lvl1pPr algn="l">
              <a:defRPr sz="800"/>
            </a:lvl1pPr>
          </a:lstStyle>
          <a:p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(C) 2013 ip.access ltd All rights reserved                                                                                                          </a:t>
            </a:r>
            <a:endParaRPr lang="en-GB" sz="1200" b="1" dirty="0" smtClean="0">
              <a:solidFill>
                <a:schemeClr val="tx1"/>
              </a:solidFill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4474" y="6525344"/>
            <a:ext cx="2312882" cy="365548"/>
          </a:xfrm>
        </p:spPr>
        <p:txBody>
          <a:bodyPr/>
          <a:lstStyle/>
          <a:p>
            <a:fld id="{420189BB-C0C3-486F-B093-34CD0C4350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3148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 2013 Cont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C:\Users\nq\Desktop\PPT header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5440"/>
            <a:ext cx="9912350" cy="103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654266" y="1196752"/>
            <a:ext cx="7792333" cy="547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467545" y="1196752"/>
            <a:ext cx="9016521" cy="54057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0" y="1008528"/>
            <a:ext cx="9912350" cy="0"/>
          </a:xfrm>
          <a:prstGeom prst="line">
            <a:avLst/>
          </a:prstGeom>
          <a:ln w="12700">
            <a:solidFill>
              <a:srgbClr val="008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S:\Marketing\Images &amp; Photos\ipaccess_logo\ip.access logo 2013\Ip access_Logo_white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8599" y="153098"/>
            <a:ext cx="1279206" cy="68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431540" y="6525344"/>
            <a:ext cx="2895600" cy="365125"/>
          </a:xfrm>
          <a:prstGeom prst="rect">
            <a:avLst/>
          </a:prstGeom>
        </p:spPr>
        <p:txBody>
          <a:bodyPr vert="horz" lIns="95875" tIns="47937" rIns="95875" bIns="47937" rtlCol="0" anchor="ctr"/>
          <a:lstStyle>
            <a:defPPr>
              <a:defRPr lang="en-US"/>
            </a:defPPr>
            <a:lvl1pPr marL="0" algn="ctr" defTabSz="958748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79374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8748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8123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7497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6871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6245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5619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4994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20" name="Footer Placeholder 4"/>
          <p:cNvSpPr txBox="1">
            <a:spLocks/>
          </p:cNvSpPr>
          <p:nvPr userDrawn="1"/>
        </p:nvSpPr>
        <p:spPr>
          <a:xfrm>
            <a:off x="453429" y="6528742"/>
            <a:ext cx="3138911" cy="365548"/>
          </a:xfrm>
          <a:prstGeom prst="rect">
            <a:avLst/>
          </a:prstGeom>
        </p:spPr>
        <p:txBody>
          <a:bodyPr vert="horz" lIns="95875" tIns="47937" rIns="95875" bIns="47937" rtlCol="0" anchor="ctr"/>
          <a:lstStyle>
            <a:defPPr>
              <a:defRPr lang="en-US"/>
            </a:defPPr>
            <a:lvl1pPr marL="0" algn="l" defTabSz="958748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79374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8748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8123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7497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6871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6245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5619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4994" algn="l" defTabSz="958748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1540" y="267869"/>
            <a:ext cx="7452828" cy="433880"/>
          </a:xfrm>
        </p:spPr>
        <p:txBody>
          <a:bodyPr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Slide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8953" y="1277595"/>
            <a:ext cx="4452803" cy="5009791"/>
          </a:xfrm>
        </p:spPr>
        <p:txBody>
          <a:bodyPr/>
          <a:lstStyle>
            <a:lvl1pPr marL="0" indent="0">
              <a:buNone/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>
              <a:lnSpc>
                <a:spcPct val="110000"/>
              </a:lnSpc>
            </a:pPr>
            <a:r>
              <a:rPr lang="en-US" sz="1800" dirty="0" smtClean="0">
                <a:solidFill>
                  <a:schemeClr val="tx1"/>
                </a:solidFill>
              </a:rPr>
              <a:t>Text</a:t>
            </a:r>
          </a:p>
          <a:p>
            <a:pPr marL="0" lvl="0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600" dirty="0" smtClean="0"/>
              <a:t>Second level</a:t>
            </a:r>
          </a:p>
          <a:p>
            <a:pPr marL="800064" lvl="1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400" dirty="0" smtClean="0"/>
              <a:t>Third level</a:t>
            </a:r>
          </a:p>
          <a:p>
            <a:pPr marL="1200095" lvl="2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200" dirty="0" smtClean="0"/>
              <a:t>Fourth level</a:t>
            </a:r>
          </a:p>
          <a:p>
            <a:pPr marL="1657274" lvl="3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400" dirty="0" smtClean="0"/>
              <a:t>Fifth level</a:t>
            </a:r>
            <a:endParaRPr lang="en-GB" sz="1400" dirty="0" smtClean="0"/>
          </a:p>
          <a:p>
            <a:pPr lvl="0"/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115002" y="1284666"/>
            <a:ext cx="4452803" cy="5009791"/>
          </a:xfrm>
        </p:spPr>
        <p:txBody>
          <a:bodyPr/>
          <a:lstStyle>
            <a:lvl1pPr marL="0" indent="0">
              <a:buNone/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>
              <a:lnSpc>
                <a:spcPct val="110000"/>
              </a:lnSpc>
            </a:pPr>
            <a:r>
              <a:rPr lang="en-US" sz="1800" dirty="0" smtClean="0">
                <a:solidFill>
                  <a:schemeClr val="tx1"/>
                </a:solidFill>
              </a:rPr>
              <a:t>Text</a:t>
            </a:r>
          </a:p>
          <a:p>
            <a:pPr marL="0" lvl="0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600" dirty="0" smtClean="0"/>
              <a:t>Second level</a:t>
            </a:r>
          </a:p>
          <a:p>
            <a:pPr marL="800064" lvl="1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400" dirty="0" smtClean="0"/>
              <a:t>Third level</a:t>
            </a:r>
          </a:p>
          <a:p>
            <a:pPr marL="1200095" lvl="2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200" dirty="0" smtClean="0"/>
              <a:t>Fourth level</a:t>
            </a:r>
          </a:p>
          <a:p>
            <a:pPr marL="1657274" lvl="3" indent="-285737">
              <a:lnSpc>
                <a:spcPct val="110000"/>
              </a:lnSpc>
              <a:buClr>
                <a:srgbClr val="0088CE"/>
              </a:buClr>
              <a:buSzPct val="85000"/>
              <a:buFont typeface="Wingdings" charset="2"/>
              <a:buChar char="§"/>
            </a:pPr>
            <a:r>
              <a:rPr lang="en-US" sz="1400" dirty="0" smtClean="0"/>
              <a:t>Fifth level</a:t>
            </a:r>
            <a:endParaRPr lang="en-GB" sz="1400" dirty="0" smtClean="0"/>
          </a:p>
          <a:p>
            <a:pPr lvl="0"/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6980" y="6555074"/>
            <a:ext cx="5480164" cy="365548"/>
          </a:xfrm>
        </p:spPr>
        <p:txBody>
          <a:bodyPr/>
          <a:lstStyle>
            <a:lvl1pPr algn="l">
              <a:defRPr sz="800"/>
            </a:lvl1pPr>
          </a:lstStyle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 (C) 2013 </a:t>
            </a:r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</a:rPr>
              <a:t>ip.access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ltd All rights reserved                                                                                                          </a:t>
            </a:r>
            <a:r>
              <a:rPr lang="en-GB" sz="1200" b="1" dirty="0" smtClean="0">
                <a:solidFill>
                  <a:schemeClr val="tx1"/>
                </a:solidFill>
              </a:rPr>
              <a:t>CONFIDENTIAL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endParaRPr lang="en-GB" sz="1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86623" y="6542918"/>
            <a:ext cx="2312882" cy="365548"/>
          </a:xfrm>
        </p:spPr>
        <p:txBody>
          <a:bodyPr/>
          <a:lstStyle/>
          <a:p>
            <a:fld id="{420189BB-C0C3-486F-B093-34CD0C4350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478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618" y="274956"/>
            <a:ext cx="8921115" cy="1144323"/>
          </a:xfrm>
          <a:prstGeom prst="rect">
            <a:avLst/>
          </a:prstGeom>
        </p:spPr>
        <p:txBody>
          <a:bodyPr vert="horz" lIns="95875" tIns="47937" rIns="95875" bIns="4793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618" y="1602053"/>
            <a:ext cx="8921115" cy="4531202"/>
          </a:xfrm>
          <a:prstGeom prst="rect">
            <a:avLst/>
          </a:prstGeom>
        </p:spPr>
        <p:txBody>
          <a:bodyPr vert="horz" lIns="95875" tIns="47937" rIns="95875" bIns="4793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617" y="6363708"/>
            <a:ext cx="2312882" cy="365548"/>
          </a:xfrm>
          <a:prstGeom prst="rect">
            <a:avLst/>
          </a:prstGeom>
        </p:spPr>
        <p:txBody>
          <a:bodyPr vert="horz" lIns="95875" tIns="47937" rIns="95875" bIns="47937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252C6-E2A5-4214-9D47-A157C691E520}" type="datetime1">
              <a:rPr lang="en-GB" smtClean="0"/>
              <a:t>05/06/2013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720" y="6363708"/>
            <a:ext cx="3138911" cy="365548"/>
          </a:xfrm>
          <a:prstGeom prst="rect">
            <a:avLst/>
          </a:prstGeom>
        </p:spPr>
        <p:txBody>
          <a:bodyPr vert="horz" lIns="95875" tIns="47937" rIns="95875" bIns="47937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  (C) 2013 ip.access ltd All rights reserved                                                                                                          CONFIDENTIAL    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851" y="6363708"/>
            <a:ext cx="2312882" cy="365548"/>
          </a:xfrm>
          <a:prstGeom prst="rect">
            <a:avLst/>
          </a:prstGeom>
        </p:spPr>
        <p:txBody>
          <a:bodyPr vert="horz" lIns="95875" tIns="47937" rIns="95875" bIns="47937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189BB-C0C3-486F-B093-34CD0C4350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89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hf hdr="0" dt="0"/>
  <p:txStyles>
    <p:titleStyle>
      <a:lvl1pPr algn="ctr" defTabSz="958748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531" indent="-359531" algn="l" defTabSz="958748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8983" indent="-299609" algn="l" defTabSz="958748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8436" indent="-239687" algn="l" defTabSz="958748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77810" indent="-239687" algn="l" defTabSz="958748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7184" indent="-239687" algn="l" defTabSz="958748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6558" indent="-239687" algn="l" defTabSz="958748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5932" indent="-239687" algn="l" defTabSz="958748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5307" indent="-239687" algn="l" defTabSz="958748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4681" indent="-239687" algn="l" defTabSz="958748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874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9374" algn="l" defTabSz="95874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8748" algn="l" defTabSz="95874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8123" algn="l" defTabSz="95874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7497" algn="l" defTabSz="95874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6871" algn="l" defTabSz="95874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6245" algn="l" defTabSz="95874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5619" algn="l" defTabSz="95874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4994" algn="l" defTabSz="95874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966228" y="5261997"/>
            <a:ext cx="3049427" cy="646327"/>
          </a:xfrm>
          <a:prstGeom prst="rect">
            <a:avLst/>
          </a:prstGeom>
          <a:noFill/>
        </p:spPr>
        <p:txBody>
          <a:bodyPr wrap="square" lIns="0" tIns="45718" rIns="0" bIns="45718" rtlCol="0">
            <a:spAutoFit/>
          </a:bodyPr>
          <a:lstStyle/>
          <a:p>
            <a:pPr algn="r"/>
            <a:r>
              <a:rPr lang="en-GB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Dr Kit </a:t>
            </a:r>
            <a:r>
              <a:rPr lang="en-GB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Kilgour</a:t>
            </a:r>
            <a:endParaRPr lang="en-GB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en-GB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GB" sz="12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GB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June 2013</a:t>
            </a:r>
            <a:endParaRPr lang="en-GB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36056" y="213468"/>
            <a:ext cx="6279599" cy="1354213"/>
          </a:xfrm>
          <a:prstGeom prst="rect">
            <a:avLst/>
          </a:prstGeom>
          <a:noFill/>
        </p:spPr>
        <p:txBody>
          <a:bodyPr wrap="square" lIns="0" tIns="45718" rIns="0" bIns="45718" rtlCol="0">
            <a:spAutoFit/>
          </a:bodyPr>
          <a:lstStyle/>
          <a:p>
            <a:pPr algn="r"/>
            <a:r>
              <a:rPr lang="en-GB" sz="3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Motivation for HNB Emergency Warning Area Study</a:t>
            </a:r>
            <a:endParaRPr lang="en-GB" sz="3200" dirty="0">
              <a:solidFill>
                <a:schemeClr val="bg1"/>
              </a:solidFill>
              <a:latin typeface="+mj-lt"/>
              <a:cs typeface="Arial" pitchFamily="34" charset="0"/>
            </a:endParaRPr>
          </a:p>
          <a:p>
            <a:pPr algn="r"/>
            <a:r>
              <a:rPr lang="en-GB" sz="1800" dirty="0" smtClean="0">
                <a:solidFill>
                  <a:schemeClr val="bg1">
                    <a:lumMod val="95000"/>
                  </a:schemeClr>
                </a:solidFill>
                <a:latin typeface="+mj-lt"/>
                <a:cs typeface="Arial" pitchFamily="34" charset="0"/>
              </a:rPr>
              <a:t>RP-130717</a:t>
            </a:r>
            <a:endParaRPr lang="en-GB" sz="1800" dirty="0" smtClean="0">
              <a:solidFill>
                <a:schemeClr val="bg1">
                  <a:lumMod val="95000"/>
                </a:schemeClr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07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HNBs provide challenges and opportunities for Cell Broadcast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000" b="1" dirty="0" smtClean="0"/>
              <a:t>Small cells allow increased granularity of warning messaging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Also a wider coverage of warning message delivery – e.g. indoors, underground, filling in coverage holes </a:t>
            </a:r>
          </a:p>
          <a:p>
            <a:endParaRPr lang="en-GB" sz="2000" b="1" dirty="0" smtClean="0"/>
          </a:p>
          <a:p>
            <a:r>
              <a:rPr lang="en-GB" sz="2000" b="1" dirty="0"/>
              <a:t>Cell Broadcast was not built into the original HNB </a:t>
            </a:r>
            <a:r>
              <a:rPr lang="en-GB" sz="2000" b="1" dirty="0" err="1" smtClean="0"/>
              <a:t>Iuh</a:t>
            </a:r>
            <a:r>
              <a:rPr lang="en-GB" sz="2000" b="1" dirty="0" smtClean="0"/>
              <a:t> architecture</a:t>
            </a:r>
            <a:endParaRPr lang="en-GB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1800" dirty="0" smtClean="0"/>
              <a:t>Only added at the end of Rel-9 as part of PWS work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800" dirty="0" smtClean="0"/>
          </a:p>
          <a:p>
            <a:r>
              <a:rPr lang="en-GB" sz="2000" b="1" dirty="0" smtClean="0"/>
              <a:t>Large number of cells impact size of warning messages in case of major alerts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/>
              <a:t>Only current addressing option for HNB is the full SAI allocated to HNB for cell </a:t>
            </a:r>
            <a:r>
              <a:rPr lang="en-GB" sz="1800" dirty="0" smtClean="0"/>
              <a:t>broadcast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Message from CBC to HNB-GW could require full 64k address space (&gt; 300kByte) and significant processing and routing</a:t>
            </a:r>
            <a:endParaRPr lang="en-GB" sz="1800" dirty="0"/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Unlike LTE, 3G does not have the opportunity to group cells into Warning Areas, nor a complete RNS broadcast option (</a:t>
            </a:r>
            <a:r>
              <a:rPr lang="en-GB" sz="1800" dirty="0" err="1" smtClean="0"/>
              <a:t>cf</a:t>
            </a:r>
            <a:r>
              <a:rPr lang="en-GB" sz="1800" dirty="0" smtClean="0"/>
              <a:t> LTE option to broadcast to all cells under an MME) 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2000" dirty="0" smtClean="0"/>
          </a:p>
          <a:p>
            <a:r>
              <a:rPr lang="en-GB" sz="2000" b="1" dirty="0" smtClean="0"/>
              <a:t>Change of LAC ca</a:t>
            </a:r>
            <a:r>
              <a:rPr lang="en-GB" sz="2000" b="1" dirty="0"/>
              <a:t>u</a:t>
            </a:r>
            <a:r>
              <a:rPr lang="en-GB" sz="2000" b="1" dirty="0" smtClean="0"/>
              <a:t>ses 1-1 consequential real-time back-office link and CBC load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LAC is included as part of SAI used for Cell Broadcast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LAC change/update can be both more frequent and larger scale for HNB</a:t>
            </a:r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(C) 2013 ip.access ltd All rights reserved</a:t>
            </a:r>
            <a:endParaRPr lang="en-GB" sz="1200" b="1" dirty="0" smtClean="0">
              <a:solidFill>
                <a:schemeClr val="tx1"/>
              </a:solidFill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89BB-C0C3-486F-B093-34CD0C4350E5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26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proposed SID ‘HNB Emergency Warning Area’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b="1" dirty="0" smtClean="0"/>
              <a:t>Create a scalable Emergency Broadcast System for HNBs</a:t>
            </a:r>
          </a:p>
          <a:p>
            <a:endParaRPr lang="en-GB" sz="2000" b="1" dirty="0" smtClean="0"/>
          </a:p>
          <a:p>
            <a:r>
              <a:rPr lang="en-GB" sz="2000" b="1" dirty="0" smtClean="0"/>
              <a:t>Mitigate peak load on CBC and other network nodes</a:t>
            </a:r>
          </a:p>
          <a:p>
            <a:endParaRPr lang="en-GB" sz="2000" b="1" dirty="0"/>
          </a:p>
          <a:p>
            <a:r>
              <a:rPr lang="en-GB" sz="2000" b="1" dirty="0" smtClean="0"/>
              <a:t>Look for commonalities with approach adopted for LTE to group cells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800" dirty="0" smtClean="0"/>
              <a:t>In particular the extra layer of the Emergency Warning Area</a:t>
            </a:r>
          </a:p>
          <a:p>
            <a:endParaRPr lang="en-GB" sz="2000" b="1" dirty="0"/>
          </a:p>
          <a:p>
            <a:r>
              <a:rPr lang="en-GB" sz="2000" b="1" dirty="0" smtClean="0"/>
              <a:t>Allow operators to dimension their back-office links to Cell Location Databases and emergency warning systems appropriately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Changes of over-the-air LAC should not unduly impact these links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(C) 2013 ip.access ltd All rights reserved</a:t>
            </a:r>
            <a:endParaRPr lang="en-GB" sz="1200" b="1" dirty="0" smtClean="0">
              <a:solidFill>
                <a:schemeClr val="tx1"/>
              </a:solidFill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89BB-C0C3-486F-B093-34CD0C4350E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24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Provisioning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mtClean="0">
                <a:solidFill>
                  <a:schemeClr val="bg1">
                    <a:lumMod val="50000"/>
                  </a:schemeClr>
                </a:solidFill>
              </a:rPr>
              <a:t>(C) 2013 ip.access ltd All rights reserved                                                                                                          </a:t>
            </a:r>
            <a:endParaRPr lang="en-GB" sz="1200" b="1" smtClean="0">
              <a:solidFill>
                <a:schemeClr val="tx1"/>
              </a:solidFill>
            </a:endParaRPr>
          </a:p>
          <a:p>
            <a:endParaRPr lang="en-GB" smtClean="0"/>
          </a:p>
          <a:p>
            <a:endParaRPr lang="en-GB" smtClean="0"/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89BB-C0C3-486F-B093-34CD0C4350E5}" type="slidenum">
              <a:rPr lang="en-GB" smtClean="0"/>
              <a:t>4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7" y="1647826"/>
            <a:ext cx="8199833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89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Operation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mtClean="0">
                <a:solidFill>
                  <a:schemeClr val="bg1">
                    <a:lumMod val="50000"/>
                  </a:schemeClr>
                </a:solidFill>
              </a:rPr>
              <a:t>(C) 2013 ip.access ltd All rights reserved                                                                                                          </a:t>
            </a:r>
            <a:endParaRPr lang="en-GB" sz="1200" b="1" smtClean="0">
              <a:solidFill>
                <a:schemeClr val="tx1"/>
              </a:solidFill>
            </a:endParaRPr>
          </a:p>
          <a:p>
            <a:endParaRPr lang="en-GB" smtClean="0"/>
          </a:p>
          <a:p>
            <a:endParaRPr lang="en-GB" smtClean="0"/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89BB-C0C3-486F-B093-34CD0C4350E5}" type="slidenum">
              <a:rPr lang="en-GB" smtClean="0"/>
              <a:t>5</a:t>
            </a:fld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2" y="1314450"/>
            <a:ext cx="7809593" cy="44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06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(C) 2013 ip.access ltd All rights reserved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89BB-C0C3-486F-B093-34CD0C4350E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03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Usage of LACs has changed for closed access HNBs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000" b="1" dirty="0"/>
              <a:t>Historically a LAC has been broadcast over the air in order to </a:t>
            </a:r>
            <a:r>
              <a:rPr lang="en-GB" sz="2000" b="1" dirty="0" smtClean="0"/>
              <a:t>indicate a geographical region, and has stayed relatively constant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HNB deployment has modified this paradigm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800" dirty="0"/>
          </a:p>
          <a:p>
            <a:r>
              <a:rPr lang="en-GB" sz="2000" b="1" dirty="0" smtClean="0"/>
              <a:t>For HNBs with non-CSG UE, the OTA LAC is also used to trigger access control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SON is used for each HNB to select a LAC from a pool of LACs that is different from its neighbouring cells, causing non-CSG UE to carry out LAU and attempt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This LAC may change due to power-cycling, regional power outage, new HNBs being deployed as neighbours, location change, …</a:t>
            </a:r>
          </a:p>
          <a:p>
            <a:endParaRPr lang="en-GB" sz="1800" b="1" dirty="0" smtClean="0"/>
          </a:p>
          <a:p>
            <a:r>
              <a:rPr lang="en-GB" sz="2000" b="1" dirty="0" smtClean="0"/>
              <a:t>This LAC is currently an element of the SAI used for Cell  </a:t>
            </a:r>
            <a:r>
              <a:rPr lang="en-GB" sz="2000" b="1" dirty="0"/>
              <a:t>B</a:t>
            </a:r>
            <a:r>
              <a:rPr lang="en-GB" sz="2000" b="1" dirty="0" smtClean="0"/>
              <a:t>roadcast addressing</a:t>
            </a:r>
          </a:p>
          <a:p>
            <a:endParaRPr lang="en-GB" sz="1800" b="1" dirty="0"/>
          </a:p>
          <a:p>
            <a:r>
              <a:rPr lang="en-GB" sz="2000" b="1" dirty="0" smtClean="0"/>
              <a:t>.. So every LAC change triggers back-office activity and updates to the CBC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000" dirty="0" smtClean="0"/>
              <a:t>Updates to cell location databases need to be real time rather than, say, daily and back office links and CBC have to cope with peak loading</a:t>
            </a:r>
            <a:endParaRPr lang="en-GB" sz="1800" dirty="0"/>
          </a:p>
          <a:p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mtClean="0">
                <a:solidFill>
                  <a:schemeClr val="bg1">
                    <a:lumMod val="50000"/>
                  </a:schemeClr>
                </a:solidFill>
              </a:rPr>
              <a:t>(C) 2013 ip.access ltd All rights reserved                                                                                                          </a:t>
            </a:r>
            <a:r>
              <a:rPr lang="en-GB" sz="1200" b="1" smtClean="0">
                <a:solidFill>
                  <a:schemeClr val="tx1"/>
                </a:solidFill>
              </a:rPr>
              <a:t>CONFIDENTIAL </a:t>
            </a:r>
          </a:p>
          <a:p>
            <a:endParaRPr lang="en-GB" smtClean="0"/>
          </a:p>
          <a:p>
            <a:endParaRPr lang="en-GB" smtClean="0"/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89BB-C0C3-486F-B093-34CD0C4350E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42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LAC usage for closed access HNB deployment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b="1" dirty="0" smtClean="0"/>
              <a:t>LAC usage for HNB is carried out by SON self-configuration techniques allowing HNB to select from an available pool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000" dirty="0" smtClean="0"/>
              <a:t>UEs are rejected from a HNB using a LAU Reject code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2000" dirty="0" smtClean="0"/>
              <a:t>SIM only has to retain last 10 rejected LACs</a:t>
            </a:r>
            <a:endParaRPr lang="en-GB" sz="1800" dirty="0" smtClean="0"/>
          </a:p>
          <a:p>
            <a:endParaRPr lang="en-GB" sz="2000" b="1" dirty="0"/>
          </a:p>
          <a:p>
            <a:r>
              <a:rPr lang="en-GB" sz="2000" b="1" dirty="0" smtClean="0"/>
              <a:t>Operators want to  minimise unnecessary over-the-air signalling for failed accesses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It is desirable to keep the LAC pool in an area to close to 10 in size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800" dirty="0"/>
          </a:p>
          <a:p>
            <a:r>
              <a:rPr lang="en-GB" sz="2000" b="1" dirty="0" smtClean="0"/>
              <a:t>All options have pros and cons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Single over-the-air LAC doesn’t generate LAUs</a:t>
            </a:r>
          </a:p>
          <a:p>
            <a:pPr marL="1121883" lvl="1" indent="-342900">
              <a:buFont typeface="Arial" pitchFamily="34" charset="0"/>
              <a:buChar char="•"/>
            </a:pPr>
            <a:r>
              <a:rPr lang="en-GB" sz="1300" dirty="0" smtClean="0"/>
              <a:t>UE in idle model will camp on cells it may not have access permissions to, rejected when requests service</a:t>
            </a:r>
          </a:p>
          <a:p>
            <a:pPr marL="1121883" lvl="1" indent="-342900">
              <a:buFont typeface="Arial" pitchFamily="34" charset="0"/>
              <a:buChar char="•"/>
            </a:pPr>
            <a:r>
              <a:rPr lang="en-GB" sz="1300" dirty="0" smtClean="0"/>
              <a:t>Problems in co-channel deployment or isolated cell – UE may not find (or there is no) macro to provide service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GB" sz="1800" dirty="0" smtClean="0"/>
              <a:t>Large LAC pool may offer greate</a:t>
            </a:r>
            <a:r>
              <a:rPr lang="en-GB" sz="1800" dirty="0"/>
              <a:t>r</a:t>
            </a:r>
            <a:r>
              <a:rPr lang="en-GB" sz="1800" dirty="0" smtClean="0"/>
              <a:t> LAC stability </a:t>
            </a:r>
          </a:p>
          <a:p>
            <a:pPr marL="1121883" lvl="1" indent="-342900">
              <a:buFont typeface="Arial" pitchFamily="34" charset="0"/>
              <a:buChar char="•"/>
            </a:pPr>
            <a:r>
              <a:rPr lang="en-GB" sz="1300" dirty="0" smtClean="0"/>
              <a:t>But generates unwanted over-the-air signalling for failed accesses</a:t>
            </a:r>
            <a:endParaRPr lang="en-GB" sz="13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GB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GB" smtClean="0">
                <a:solidFill>
                  <a:schemeClr val="bg1">
                    <a:lumMod val="50000"/>
                  </a:schemeClr>
                </a:solidFill>
              </a:rPr>
              <a:t>(C) 2013 ip.access ltd All rights reserved                                                                                                          </a:t>
            </a:r>
            <a:r>
              <a:rPr lang="en-GB" sz="1200" b="1" smtClean="0">
                <a:solidFill>
                  <a:schemeClr val="tx1"/>
                </a:solidFill>
              </a:rPr>
              <a:t>CONFIDENTIAL </a:t>
            </a:r>
          </a:p>
          <a:p>
            <a:endParaRPr lang="en-GB" smtClean="0"/>
          </a:p>
          <a:p>
            <a:endParaRPr lang="en-GB" smtClean="0"/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89BB-C0C3-486F-B093-34CD0C4350E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195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chemeClr val="bg1">
                    <a:lumMod val="50000"/>
                  </a:schemeClr>
                </a:solidFill>
              </a:rPr>
              <a:t>  (C) 2013 ip.access ltd All rights reserved                                                                                                          CONFIDENTIAL    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89BB-C0C3-486F-B093-34CD0C4350E5}" type="slidenum">
              <a:rPr lang="en-GB" smtClean="0"/>
              <a:t>9</a:t>
            </a:fld>
            <a:endParaRPr lang="en-GB"/>
          </a:p>
        </p:txBody>
      </p:sp>
      <p:sp>
        <p:nvSpPr>
          <p:cNvPr id="9" name="Content Placeholder 5"/>
          <p:cNvSpPr>
            <a:spLocks noGrp="1"/>
          </p:cNvSpPr>
          <p:nvPr>
            <p:ph idx="1"/>
          </p:nvPr>
        </p:nvSpPr>
        <p:spPr>
          <a:xfrm>
            <a:off x="503045" y="1437055"/>
            <a:ext cx="8981021" cy="4786536"/>
          </a:xfrm>
        </p:spPr>
        <p:txBody>
          <a:bodyPr>
            <a:normAutofit/>
          </a:bodyPr>
          <a:lstStyle/>
          <a:p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Any information provided in this document does not imply a binding commitment by </a:t>
            </a:r>
            <a:r>
              <a:rPr lang="en-US" sz="14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ip.access</a:t>
            </a:r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  Any roadmap or forward looking statements represent reasonable estimates, based on </a:t>
            </a:r>
            <a:r>
              <a:rPr lang="en-US" sz="14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ip.access</a:t>
            </a:r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’ current internal plans and understanding of existing circumstances (such as standards, technologies and market situation). </a:t>
            </a:r>
          </a:p>
          <a:p>
            <a:endParaRPr lang="en-US" sz="1400" i="1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 information is subject to change at the sole discretion of </a:t>
            </a:r>
            <a:r>
              <a:rPr lang="en-US" sz="14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ip.access</a:t>
            </a:r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at any time. </a:t>
            </a:r>
            <a:r>
              <a:rPr lang="en-US" sz="14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ip.access</a:t>
            </a:r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accepts no liability for any reliance on this information unless otherwise expressly agreed in writing. The information constitutes </a:t>
            </a:r>
            <a:r>
              <a:rPr lang="en-US" sz="14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ip.access</a:t>
            </a:r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’ confidential information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91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A Power Point Template - 20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IPA Power Point Template - 2013</Template>
  <TotalTime>197</TotalTime>
  <Words>672</Words>
  <Application>Microsoft Office PowerPoint</Application>
  <PresentationFormat>Custom</PresentationFormat>
  <Paragraphs>97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IPA Power Point Template - 2013</vt:lpstr>
      <vt:lpstr>PowerPoint Presentation</vt:lpstr>
      <vt:lpstr>HNBs provide challenges and opportunities for Cell Broadcast</vt:lpstr>
      <vt:lpstr>The proposed SID ‘HNB Emergency Warning Area’ </vt:lpstr>
      <vt:lpstr>Provisioning</vt:lpstr>
      <vt:lpstr>Operation</vt:lpstr>
      <vt:lpstr>Background</vt:lpstr>
      <vt:lpstr>Usage of LACs has changed for closed access HNBs</vt:lpstr>
      <vt:lpstr>LAC usage for closed access HNB deployment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Kit Kilgour</dc:creator>
  <cp:lastModifiedBy>Kit Kilgour</cp:lastModifiedBy>
  <cp:revision>18</cp:revision>
  <dcterms:created xsi:type="dcterms:W3CDTF">2013-06-05T09:47:03Z</dcterms:created>
  <dcterms:modified xsi:type="dcterms:W3CDTF">2013-06-05T13:04:15Z</dcterms:modified>
</cp:coreProperties>
</file>