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0" r:id="rId2"/>
    <p:sldId id="297" r:id="rId3"/>
    <p:sldId id="298" r:id="rId4"/>
    <p:sldId id="299" r:id="rId5"/>
    <p:sldId id="304" r:id="rId6"/>
    <p:sldId id="303" r:id="rId7"/>
    <p:sldId id="262" r:id="rId8"/>
    <p:sldId id="284" r:id="rId9"/>
    <p:sldId id="294" r:id="rId10"/>
    <p:sldId id="296" r:id="rId11"/>
    <p:sldId id="29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7" autoAdjust="0"/>
    <p:restoredTop sz="94660"/>
  </p:normalViewPr>
  <p:slideViewPr>
    <p:cSldViewPr>
      <p:cViewPr>
        <p:scale>
          <a:sx n="80" d="100"/>
          <a:sy n="80" d="100"/>
        </p:scale>
        <p:origin x="-141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767D2-7A02-4301-8F4F-9CF3AF37AC3A}" type="datetimeFigureOut">
              <a:rPr lang="en-US" smtClean="0"/>
              <a:pPr/>
              <a:t>5/22/2013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E73EC-E01D-460C-9CBA-48874E7C1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7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8809EE-1D51-413A-B27F-C1F433494095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cs typeface="Arial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67238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4340225"/>
            <a:ext cx="5867400" cy="41116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950E60-E8DC-4060-8EE9-38DB88C85BF6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/>
            <a:r>
              <a:rPr lang="en-US" smtClean="0"/>
              <a:t>In addition to the ‘separate’ CoS, H+, for sync traffic class</a:t>
            </a:r>
          </a:p>
          <a:p>
            <a:pPr marL="342900" indent="-342900">
              <a:buFontTx/>
              <a:buChar char="-"/>
            </a:pPr>
            <a:r>
              <a:rPr lang="en-US" smtClean="0"/>
              <a:t>MEF 23.x has specified 3 CoS Names: H/M/L – identified by specific PCP/DSCP values at the UNI.</a:t>
            </a:r>
          </a:p>
          <a:p>
            <a:pPr marL="342900" indent="-342900">
              <a:buFontTx/>
              <a:buChar char="-"/>
            </a:pPr>
            <a:r>
              <a:rPr lang="en-US" smtClean="0"/>
              <a:t>Recommendation for Mobile Operator to map 3GPP service classes to these H/M/L CoS instances</a:t>
            </a:r>
          </a:p>
          <a:p>
            <a:pPr marL="342900" indent="-342900">
              <a:buFontTx/>
              <a:buChar char="-"/>
            </a:pPr>
            <a:endParaRPr lang="en-US" smtClean="0"/>
          </a:p>
          <a:p>
            <a:pPr marL="342900" indent="-342900">
              <a:buFontTx/>
              <a:buChar char="-"/>
            </a:pPr>
            <a:r>
              <a:rPr lang="en-US" smtClean="0"/>
              <a:t>Helps MO understand what performance each traffic class will get</a:t>
            </a:r>
          </a:p>
          <a:p>
            <a:pPr marL="342900" indent="-342900">
              <a:buFontTx/>
              <a:buChar char="-"/>
            </a:pPr>
            <a:r>
              <a:rPr lang="en-US" smtClean="0"/>
              <a:t>Helps MEN operator to design network to support these standard CoS with default performance objectives.</a:t>
            </a:r>
          </a:p>
        </p:txBody>
      </p:sp>
      <p:sp>
        <p:nvSpPr>
          <p:cNvPr id="1566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AF8E9D8-644E-4D68-8ED4-329851A1E82B}" type="slidenum">
              <a:rPr lang="ar-SA" sz="1200">
                <a:ea typeface="宋体" pitchFamily="2" charset="-122"/>
              </a:rPr>
              <a:pPr algn="r"/>
              <a:t>6</a:t>
            </a:fld>
            <a:endParaRPr lang="en-US" sz="120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k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124200"/>
            <a:ext cx="9144000" cy="683055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567425"/>
            <a:ext cx="9144000" cy="1062530"/>
          </a:xfrm>
        </p:spPr>
        <p:txBody>
          <a:bodyPr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3144855"/>
            <a:ext cx="9144000" cy="228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0000">
                <a:schemeClr val="bg1">
                  <a:alpha val="50000"/>
                </a:schemeClr>
              </a:gs>
              <a:gs pos="80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792927"/>
            <a:ext cx="9144000" cy="228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20000">
                <a:schemeClr val="bg1">
                  <a:alpha val="50000"/>
                </a:schemeClr>
              </a:gs>
              <a:gs pos="80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50" y="852205"/>
            <a:ext cx="8449100" cy="530901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300"/>
              </a:spcAft>
              <a:defRPr b="1">
                <a:solidFill>
                  <a:schemeClr val="tx1"/>
                </a:solidFill>
              </a:defRPr>
            </a:lvl1pPr>
            <a:lvl2pPr marL="742950" indent="-401638">
              <a:spcBef>
                <a:spcPts val="0"/>
              </a:spcBef>
              <a:spcAft>
                <a:spcPts val="300"/>
              </a:spcAft>
              <a:tabLst>
                <a:tab pos="684213" algn="l"/>
              </a:tabLst>
              <a:defRPr>
                <a:solidFill>
                  <a:schemeClr val="tx1"/>
                </a:solidFill>
              </a:defRPr>
            </a:lvl2pPr>
            <a:lvl3pPr marL="1085850" indent="-342900">
              <a:spcBef>
                <a:spcPts val="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3pPr>
            <a:lvl4pPr marL="1376363" indent="-290513">
              <a:spcBef>
                <a:spcPts val="0"/>
              </a:spcBef>
              <a:spcAft>
                <a:spcPts val="300"/>
              </a:spcAft>
              <a:tabLst/>
              <a:defRPr>
                <a:solidFill>
                  <a:schemeClr val="tx1"/>
                </a:solidFill>
              </a:defRPr>
            </a:lvl4pPr>
            <a:lvl5pPr marL="1657350" indent="-280988">
              <a:spcBef>
                <a:spcPts val="0"/>
              </a:spcBef>
              <a:spcAft>
                <a:spcPts val="30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4124"/>
            <a:ext cx="8229600" cy="4929411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300"/>
              </a:spcAft>
              <a:defRPr b="1"/>
            </a:lvl1pPr>
            <a:lvl2pPr marL="684213" indent="-342900">
              <a:spcBef>
                <a:spcPts val="0"/>
              </a:spcBef>
              <a:spcAft>
                <a:spcPts val="300"/>
              </a:spcAft>
              <a:defRPr/>
            </a:lvl2pPr>
            <a:lvl3pPr marL="974725" indent="-290513">
              <a:spcBef>
                <a:spcPts val="0"/>
              </a:spcBef>
              <a:spcAft>
                <a:spcPts val="300"/>
              </a:spcAft>
              <a:defRPr/>
            </a:lvl3pPr>
            <a:lvl4pPr marL="1255713" indent="-280988">
              <a:spcBef>
                <a:spcPts val="0"/>
              </a:spcBef>
              <a:spcAft>
                <a:spcPts val="300"/>
              </a:spcAft>
              <a:defRPr/>
            </a:lvl4pPr>
            <a:lvl5pPr marL="1598613" indent="-342900">
              <a:spcBef>
                <a:spcPts val="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>
            <a:solidFill>
              <a:srgbClr val="EEEE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>
            <a:solidFill>
              <a:srgbClr val="EEEE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4" name="Picture 12" descr="MEF-logo-for-PowerPoint-w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rgbClr val="1F497D">
                    <a:lumMod val="20000"/>
                    <a:lumOff val="80000"/>
                  </a:srgbClr>
                </a:solidFill>
              </a:rPr>
              <a:pPr algn="r"/>
              <a:t>‹#›</a:t>
            </a:fld>
            <a:endParaRPr lang="en-US" altLang="zh-CN" sz="1200" dirty="0">
              <a:solidFill>
                <a:srgbClr val="1F497D">
                  <a:lumMod val="20000"/>
                  <a:lumOff val="80000"/>
                </a:srgb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143000"/>
            <a:ext cx="8153400" cy="46482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table</a:t>
            </a:r>
            <a:endParaRPr lang="en-CA" noProof="0" dirty="0"/>
          </a:p>
        </p:txBody>
      </p:sp>
    </p:spTree>
    <p:extLst>
      <p:ext uri="{BB962C8B-B14F-4D97-AF65-F5344CB8AC3E}">
        <p14:creationId xmlns:p14="http://schemas.microsoft.com/office/powerpoint/2010/main" xmlns="" val="236694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k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6464799"/>
            <a:ext cx="9144000" cy="3931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00360"/>
            <a:ext cx="82296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94435" y="6540695"/>
            <a:ext cx="36988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fld id="{137707FA-DA0D-44A4-94B1-8EAC83670A87}" type="slidenum">
              <a:rPr lang="zh-CN" altLang="en-US" sz="1200">
                <a:solidFill>
                  <a:schemeClr val="bg1"/>
                </a:solidFill>
              </a:rPr>
              <a:pPr algn="r"/>
              <a:t>‹#›</a:t>
            </a:fld>
            <a:endParaRPr lang="en-US" altLang="zh-CN" sz="1200" dirty="0">
              <a:solidFill>
                <a:schemeClr val="bg1"/>
              </a:solidFill>
            </a:endParaRPr>
          </a:p>
        </p:txBody>
      </p:sp>
      <p:pic>
        <p:nvPicPr>
          <p:cNvPr id="6" name="Picture 12" descr="MEF-logo-for-PowerPoint-whi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68" y="6529954"/>
            <a:ext cx="839267" cy="28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0" y="7726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750520" y="6464799"/>
            <a:ext cx="3794750" cy="36621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2Q2013</a:t>
            </a:r>
            <a:r>
              <a:rPr lang="en-US" sz="1200" b="1" baseline="0" dirty="0" smtClean="0">
                <a:solidFill>
                  <a:schemeClr val="bg1"/>
                </a:solidFill>
              </a:rPr>
              <a:t> Frankfurt Plenary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9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jpe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jpe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jpe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124200"/>
            <a:ext cx="9144000" cy="838200"/>
          </a:xfrm>
        </p:spPr>
        <p:txBody>
          <a:bodyPr/>
          <a:lstStyle/>
          <a:p>
            <a:r>
              <a:rPr lang="en-US" dirty="0" smtClean="0"/>
              <a:t>MBH IA Phase 3 – Joint Call with 3GPP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Bill Rembert, AT&amp;T – Editor </a:t>
            </a:r>
          </a:p>
          <a:p>
            <a:r>
              <a:rPr lang="en-US" dirty="0" smtClean="0"/>
              <a:t>Glenn Parsons, Ericsson</a:t>
            </a:r>
          </a:p>
          <a:p>
            <a:r>
              <a:rPr lang="en-US" dirty="0" smtClean="0"/>
              <a:t>13 May 2013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Small Cell BH Tight </a:t>
            </a:r>
            <a:r>
              <a:rPr lang="en-US" dirty="0" err="1" smtClean="0"/>
              <a:t>Coord</a:t>
            </a:r>
            <a:r>
              <a:rPr lang="en-US" dirty="0" smtClean="0"/>
              <a:t> Use Case</a:t>
            </a:r>
            <a:endParaRPr lang="en-US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4076700" y="1570038"/>
            <a:ext cx="974725" cy="164623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Mobile Network RAN BS site</a:t>
            </a:r>
          </a:p>
        </p:txBody>
      </p:sp>
      <p:pic>
        <p:nvPicPr>
          <p:cNvPr id="5" name="Picture 10" descr="cloud - pl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9" t="24440" r="990" b="9776"/>
          <a:stretch>
            <a:fillRect/>
          </a:stretch>
        </p:blipFill>
        <p:spPr bwMode="auto">
          <a:xfrm>
            <a:off x="5067300" y="1704975"/>
            <a:ext cx="26416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7540625" y="1587500"/>
            <a:ext cx="973138" cy="164782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200">
                <a:solidFill>
                  <a:schemeClr val="tx1"/>
                </a:solidFill>
              </a:rPr>
              <a:t>Mobile Network RAN NC site</a:t>
            </a: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4783138" y="2800350"/>
            <a:ext cx="496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5067300" y="2703513"/>
            <a:ext cx="0" cy="2174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4841875" y="2495550"/>
            <a:ext cx="403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408863" y="2432050"/>
            <a:ext cx="403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</a:t>
            </a: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7329488" y="2786063"/>
            <a:ext cx="496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5921375" y="1833563"/>
            <a:ext cx="666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</a:rPr>
              <a:t>CEN</a:t>
            </a: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5067300" y="2695575"/>
            <a:ext cx="2493963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6061075" y="2449513"/>
            <a:ext cx="768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1200">
                <a:solidFill>
                  <a:srgbClr val="FF0000"/>
                </a:solidFill>
              </a:rPr>
              <a:t>EVC(m) 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243388" y="3021013"/>
            <a:ext cx="517525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700">
                <a:solidFill>
                  <a:schemeClr val="tx1"/>
                </a:solidFill>
              </a:rPr>
              <a:t>RAN CE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7793038" y="3008313"/>
            <a:ext cx="517525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700">
                <a:solidFill>
                  <a:schemeClr val="tx1"/>
                </a:solidFill>
              </a:rPr>
              <a:t>RAN CE</a:t>
            </a: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7542213" y="2705100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" name="Picture 23" descr="Switch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7513" y="2425700"/>
            <a:ext cx="320675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7632700" y="2730500"/>
            <a:ext cx="392113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UNI-C</a:t>
            </a:r>
          </a:p>
        </p:txBody>
      </p:sp>
      <p:pic>
        <p:nvPicPr>
          <p:cNvPr id="20" name="Picture 25" descr="Switch 1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8638" y="2428875"/>
            <a:ext cx="434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4616450" y="2730500"/>
            <a:ext cx="392113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UNI-C</a:t>
            </a:r>
          </a:p>
        </p:txBody>
      </p:sp>
      <p:pic>
        <p:nvPicPr>
          <p:cNvPr id="22" name="Picture 28" descr="wireles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7675" y="1976438"/>
            <a:ext cx="4000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35"/>
          <p:cNvSpPr txBox="1">
            <a:spLocks noChangeArrowheads="1"/>
          </p:cNvSpPr>
          <p:nvPr/>
        </p:nvSpPr>
        <p:spPr bwMode="auto">
          <a:xfrm>
            <a:off x="5111750" y="2730500"/>
            <a:ext cx="392113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UNI-N</a:t>
            </a:r>
          </a:p>
        </p:txBody>
      </p:sp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7092950" y="2730500"/>
            <a:ext cx="392113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UNI-N</a:t>
            </a:r>
          </a:p>
        </p:txBody>
      </p:sp>
      <p:sp>
        <p:nvSpPr>
          <p:cNvPr id="25" name="Rectangle 58"/>
          <p:cNvSpPr>
            <a:spLocks noChangeArrowheads="1"/>
          </p:cNvSpPr>
          <p:nvPr/>
        </p:nvSpPr>
        <p:spPr bwMode="auto">
          <a:xfrm>
            <a:off x="566738" y="1614488"/>
            <a:ext cx="974725" cy="164623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200">
                <a:solidFill>
                  <a:schemeClr val="tx1"/>
                </a:solidFill>
              </a:rPr>
              <a:t>Small Cell RAN BS site</a:t>
            </a:r>
          </a:p>
        </p:txBody>
      </p:sp>
      <p:pic>
        <p:nvPicPr>
          <p:cNvPr id="26" name="Picture 59" descr="cloud - pl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9" t="24440" r="990" b="9776"/>
          <a:stretch>
            <a:fillRect/>
          </a:stretch>
        </p:blipFill>
        <p:spPr bwMode="auto">
          <a:xfrm>
            <a:off x="1557338" y="1751013"/>
            <a:ext cx="26543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Line 61"/>
          <p:cNvSpPr>
            <a:spLocks noChangeShapeType="1"/>
          </p:cNvSpPr>
          <p:nvPr/>
        </p:nvSpPr>
        <p:spPr bwMode="auto">
          <a:xfrm>
            <a:off x="1273175" y="2814638"/>
            <a:ext cx="496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62"/>
          <p:cNvSpPr>
            <a:spLocks noChangeShapeType="1"/>
          </p:cNvSpPr>
          <p:nvPr/>
        </p:nvSpPr>
        <p:spPr bwMode="auto">
          <a:xfrm>
            <a:off x="1557338" y="2717800"/>
            <a:ext cx="0" cy="2174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Text Box 63"/>
          <p:cNvSpPr txBox="1">
            <a:spLocks noChangeArrowheads="1"/>
          </p:cNvSpPr>
          <p:nvPr/>
        </p:nvSpPr>
        <p:spPr bwMode="auto">
          <a:xfrm>
            <a:off x="1374775" y="2427288"/>
            <a:ext cx="403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</a:t>
            </a:r>
          </a:p>
        </p:txBody>
      </p:sp>
      <p:sp>
        <p:nvSpPr>
          <p:cNvPr id="30" name="Text Box 64"/>
          <p:cNvSpPr txBox="1">
            <a:spLocks noChangeArrowheads="1"/>
          </p:cNvSpPr>
          <p:nvPr/>
        </p:nvSpPr>
        <p:spPr bwMode="auto">
          <a:xfrm>
            <a:off x="3898900" y="2446338"/>
            <a:ext cx="4032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</a:t>
            </a:r>
          </a:p>
        </p:txBody>
      </p:sp>
      <p:sp>
        <p:nvSpPr>
          <p:cNvPr id="31" name="Line 65"/>
          <p:cNvSpPr>
            <a:spLocks noChangeShapeType="1"/>
          </p:cNvSpPr>
          <p:nvPr/>
        </p:nvSpPr>
        <p:spPr bwMode="auto">
          <a:xfrm>
            <a:off x="3819525" y="2800350"/>
            <a:ext cx="496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 Box 66"/>
          <p:cNvSpPr txBox="1">
            <a:spLocks noChangeArrowheads="1"/>
          </p:cNvSpPr>
          <p:nvPr/>
        </p:nvSpPr>
        <p:spPr bwMode="auto">
          <a:xfrm>
            <a:off x="2411413" y="1879600"/>
            <a:ext cx="666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</a:rPr>
              <a:t>CEN</a:t>
            </a:r>
          </a:p>
        </p:txBody>
      </p:sp>
      <p:sp>
        <p:nvSpPr>
          <p:cNvPr id="33" name="Line 67"/>
          <p:cNvSpPr>
            <a:spLocks noChangeShapeType="1"/>
          </p:cNvSpPr>
          <p:nvPr/>
        </p:nvSpPr>
        <p:spPr bwMode="auto">
          <a:xfrm>
            <a:off x="1557338" y="2709863"/>
            <a:ext cx="2493962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Text Box 68"/>
          <p:cNvSpPr txBox="1">
            <a:spLocks noChangeArrowheads="1"/>
          </p:cNvSpPr>
          <p:nvPr/>
        </p:nvSpPr>
        <p:spPr bwMode="auto">
          <a:xfrm>
            <a:off x="2592388" y="2439988"/>
            <a:ext cx="800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1200" dirty="0">
                <a:solidFill>
                  <a:srgbClr val="FF0000"/>
                </a:solidFill>
              </a:rPr>
              <a:t>EVC(</a:t>
            </a:r>
            <a:r>
              <a:rPr lang="en-US" sz="1200" dirty="0" err="1">
                <a:solidFill>
                  <a:srgbClr val="FF0000"/>
                </a:solidFill>
              </a:rPr>
              <a:t>sc</a:t>
            </a:r>
            <a:r>
              <a:rPr lang="en-US" sz="1200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35" name="Text Box 69"/>
          <p:cNvSpPr txBox="1">
            <a:spLocks noChangeArrowheads="1"/>
          </p:cNvSpPr>
          <p:nvPr/>
        </p:nvSpPr>
        <p:spPr bwMode="auto">
          <a:xfrm>
            <a:off x="733425" y="3035300"/>
            <a:ext cx="517525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 sz="700">
                <a:solidFill>
                  <a:schemeClr val="tx1"/>
                </a:solidFill>
              </a:rPr>
              <a:t>RAN CE</a:t>
            </a:r>
          </a:p>
        </p:txBody>
      </p:sp>
      <p:sp>
        <p:nvSpPr>
          <p:cNvPr id="36" name="Line 71"/>
          <p:cNvSpPr>
            <a:spLocks noChangeShapeType="1"/>
          </p:cNvSpPr>
          <p:nvPr/>
        </p:nvSpPr>
        <p:spPr bwMode="auto">
          <a:xfrm>
            <a:off x="4076700" y="2719388"/>
            <a:ext cx="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Text Box 73"/>
          <p:cNvSpPr txBox="1">
            <a:spLocks noChangeArrowheads="1"/>
          </p:cNvSpPr>
          <p:nvPr/>
        </p:nvSpPr>
        <p:spPr bwMode="auto">
          <a:xfrm>
            <a:off x="4122738" y="2744788"/>
            <a:ext cx="392112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UNI-C</a:t>
            </a:r>
          </a:p>
        </p:txBody>
      </p:sp>
      <p:sp>
        <p:nvSpPr>
          <p:cNvPr id="38" name="Text Box 75"/>
          <p:cNvSpPr txBox="1">
            <a:spLocks noChangeArrowheads="1"/>
          </p:cNvSpPr>
          <p:nvPr/>
        </p:nvSpPr>
        <p:spPr bwMode="auto">
          <a:xfrm>
            <a:off x="1106488" y="2744788"/>
            <a:ext cx="392112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UNI-C</a:t>
            </a:r>
          </a:p>
        </p:txBody>
      </p:sp>
      <p:sp>
        <p:nvSpPr>
          <p:cNvPr id="39" name="Text Box 77"/>
          <p:cNvSpPr txBox="1">
            <a:spLocks noChangeArrowheads="1"/>
          </p:cNvSpPr>
          <p:nvPr/>
        </p:nvSpPr>
        <p:spPr bwMode="auto">
          <a:xfrm>
            <a:off x="1646238" y="2744788"/>
            <a:ext cx="392112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UNI-N</a:t>
            </a:r>
          </a:p>
        </p:txBody>
      </p:sp>
      <p:sp>
        <p:nvSpPr>
          <p:cNvPr id="40" name="Text Box 78"/>
          <p:cNvSpPr txBox="1">
            <a:spLocks noChangeArrowheads="1"/>
          </p:cNvSpPr>
          <p:nvPr/>
        </p:nvSpPr>
        <p:spPr bwMode="auto">
          <a:xfrm>
            <a:off x="3627438" y="2744788"/>
            <a:ext cx="392112" cy="1905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" tIns="18288" rIns="18288" bIns="18288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UNI-N</a:t>
            </a:r>
          </a:p>
        </p:txBody>
      </p:sp>
      <p:pic>
        <p:nvPicPr>
          <p:cNvPr id="41" name="Picture 40" descr="wireless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5" y="2335213"/>
            <a:ext cx="365125" cy="6302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Straight Arrow Connector 2"/>
          <p:cNvCxnSpPr>
            <a:cxnSpLocks noChangeShapeType="1"/>
          </p:cNvCxnSpPr>
          <p:nvPr/>
        </p:nvCxnSpPr>
        <p:spPr bwMode="auto">
          <a:xfrm>
            <a:off x="1576388" y="1346200"/>
            <a:ext cx="2443162" cy="0"/>
          </a:xfrm>
          <a:prstGeom prst="straightConnector1">
            <a:avLst/>
          </a:prstGeom>
          <a:noFill/>
          <a:ln w="63500" algn="ctr">
            <a:solidFill>
              <a:srgbClr val="00956F"/>
            </a:solidFill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3" name="TextBox 4"/>
          <p:cNvSpPr txBox="1">
            <a:spLocks noChangeArrowheads="1"/>
          </p:cNvSpPr>
          <p:nvPr/>
        </p:nvSpPr>
        <p:spPr bwMode="auto">
          <a:xfrm>
            <a:off x="1452563" y="850900"/>
            <a:ext cx="35686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1" dirty="0">
                <a:solidFill>
                  <a:srgbClr val="F08A00"/>
                </a:solidFill>
              </a:rPr>
              <a:t>New Performance </a:t>
            </a:r>
            <a:r>
              <a:rPr lang="en-US" sz="1200" b="1" dirty="0" smtClean="0">
                <a:solidFill>
                  <a:srgbClr val="F08A00"/>
                </a:solidFill>
              </a:rPr>
              <a:t>requirements for </a:t>
            </a:r>
            <a:r>
              <a:rPr lang="en-US" sz="1200" b="1" dirty="0">
                <a:solidFill>
                  <a:srgbClr val="F08A00"/>
                </a:solidFill>
              </a:rPr>
              <a:t>Small Cell </a:t>
            </a:r>
          </a:p>
          <a:p>
            <a:pPr eaLnBrk="1" hangingPunct="1"/>
            <a:r>
              <a:rPr lang="en-US" sz="1200" b="1" dirty="0">
                <a:solidFill>
                  <a:srgbClr val="F08A00"/>
                </a:solidFill>
              </a:rPr>
              <a:t>with Tight Coordination Option</a:t>
            </a:r>
          </a:p>
        </p:txBody>
      </p:sp>
      <p:cxnSp>
        <p:nvCxnSpPr>
          <p:cNvPr id="44" name="Straight Arrow Connector 46"/>
          <p:cNvCxnSpPr>
            <a:cxnSpLocks noChangeShapeType="1"/>
          </p:cNvCxnSpPr>
          <p:nvPr/>
        </p:nvCxnSpPr>
        <p:spPr bwMode="auto">
          <a:xfrm>
            <a:off x="5099050" y="1346200"/>
            <a:ext cx="2443163" cy="0"/>
          </a:xfrm>
          <a:prstGeom prst="straightConnector1">
            <a:avLst/>
          </a:prstGeom>
          <a:noFill/>
          <a:ln w="63500" algn="ctr">
            <a:solidFill>
              <a:srgbClr val="00956F"/>
            </a:solidFill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5" name="TextBox 47"/>
          <p:cNvSpPr txBox="1">
            <a:spLocks noChangeArrowheads="1"/>
          </p:cNvSpPr>
          <p:nvPr/>
        </p:nvSpPr>
        <p:spPr bwMode="auto">
          <a:xfrm>
            <a:off x="5084763" y="985838"/>
            <a:ext cx="2541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1">
                <a:solidFill>
                  <a:srgbClr val="F08A00"/>
                </a:solidFill>
              </a:rPr>
              <a:t>Existing Performance Tier 1 or 2</a:t>
            </a: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65312" y="3733800"/>
            <a:ext cx="5381625" cy="266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5513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3700" y="-66675"/>
            <a:ext cx="8408988" cy="974725"/>
          </a:xfrm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DRAFT</a:t>
            </a:r>
            <a:r>
              <a:rPr lang="en-US" sz="3200" dirty="0" smtClean="0"/>
              <a:t> - Backhaul requirement for </a:t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hlink"/>
                </a:solidFill>
              </a:rPr>
              <a:t>loose &amp;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chemeClr val="hlink"/>
                </a:solidFill>
              </a:rPr>
              <a:t>tight</a:t>
            </a:r>
            <a:r>
              <a:rPr lang="en-US" sz="3200" dirty="0" smtClean="0"/>
              <a:t> radio coordination</a:t>
            </a:r>
          </a:p>
        </p:txBody>
      </p:sp>
      <p:graphicFrame>
        <p:nvGraphicFramePr>
          <p:cNvPr id="32852" name="Group 84"/>
          <p:cNvGraphicFramePr>
            <a:graphicFrameLocks noGrp="1"/>
          </p:cNvGraphicFramePr>
          <p:nvPr>
            <p:ph idx="4294967295"/>
          </p:nvPr>
        </p:nvGraphicFramePr>
        <p:xfrm>
          <a:off x="395288" y="823913"/>
          <a:ext cx="7310437" cy="5346192"/>
        </p:xfrm>
        <a:graphic>
          <a:graphicData uri="http://schemas.openxmlformats.org/drawingml/2006/table">
            <a:tbl>
              <a:tblPr/>
              <a:tblGrid>
                <a:gridCol w="3282950"/>
                <a:gridCol w="1401762"/>
                <a:gridCol w="1312863"/>
                <a:gridCol w="13128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LTE / LTE-A feature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Time synch</a:t>
                      </a:r>
                      <a:b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common reference  accuracy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Latency</a:t>
                      </a:r>
                      <a:b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RTT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Bandwidth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Range expansion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Adaptive resource partitioning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Inter-Cell Interference Coordination (ICIC) 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eICIC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(aka: ABS or Time Domain Partitioning)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 Coordinated Scheduling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1-10 ms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 Coordinated link adaptation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5-10 ms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DL Coordinated Scheduling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1-10 ms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DL Coordinated link adaptation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None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5-10 ms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32001"/>
                      </a:schemeClr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DL Coordinated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beamforming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+/- 1.5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2.5-10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Gbps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DL non-coherent joint transmission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150 Mbps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 Joint processing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+/- 1.5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 ms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2.5-10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Gbps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UL Selection combining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(aka: UL CoMP)</a:t>
                      </a:r>
                    </a:p>
                  </a:txBody>
                  <a:tcPr marL="72000" marR="72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+/- 5 us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 ms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150 Mbps</a:t>
                      </a:r>
                    </a:p>
                  </a:txBody>
                  <a:tcPr marL="72000" marR="72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1578" name="Text Box 75"/>
          <p:cNvSpPr txBox="1">
            <a:spLocks noChangeArrowheads="1"/>
          </p:cNvSpPr>
          <p:nvPr/>
        </p:nvSpPr>
        <p:spPr bwMode="auto">
          <a:xfrm>
            <a:off x="2727325" y="6238875"/>
            <a:ext cx="4959350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aseline="30000"/>
              <a:t>1 </a:t>
            </a:r>
            <a:r>
              <a:rPr lang="en-US" sz="1200"/>
              <a:t>No strict requirement, performance benefit reduces with higher latency</a:t>
            </a:r>
            <a:endParaRPr lang="en-US" sz="1200" baseline="30000"/>
          </a:p>
        </p:txBody>
      </p:sp>
      <p:sp>
        <p:nvSpPr>
          <p:cNvPr id="21579" name="Text Box 76"/>
          <p:cNvSpPr txBox="1">
            <a:spLocks noChangeArrowheads="1"/>
          </p:cNvSpPr>
          <p:nvPr/>
        </p:nvSpPr>
        <p:spPr bwMode="auto">
          <a:xfrm>
            <a:off x="1827213" y="6107113"/>
            <a:ext cx="5864225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None: Meaning no other requirements than the FDD or TDD system as such requires</a:t>
            </a:r>
          </a:p>
        </p:txBody>
      </p:sp>
      <p:sp>
        <p:nvSpPr>
          <p:cNvPr id="21580" name="Text Box 77"/>
          <p:cNvSpPr txBox="1">
            <a:spLocks noChangeArrowheads="1"/>
          </p:cNvSpPr>
          <p:nvPr/>
        </p:nvSpPr>
        <p:spPr bwMode="auto">
          <a:xfrm>
            <a:off x="5651500" y="6569075"/>
            <a:ext cx="3025775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Source: Ericsson. 3GPP Standardization is ongoing</a:t>
            </a:r>
          </a:p>
        </p:txBody>
      </p:sp>
      <p:sp>
        <p:nvSpPr>
          <p:cNvPr id="21581" name="Text Box 78"/>
          <p:cNvSpPr txBox="1">
            <a:spLocks noChangeArrowheads="1"/>
          </p:cNvSpPr>
          <p:nvPr/>
        </p:nvSpPr>
        <p:spPr bwMode="auto">
          <a:xfrm>
            <a:off x="7902575" y="2297113"/>
            <a:ext cx="1241425" cy="366712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  <a:latin typeface="Ericsson Capital TT"/>
              </a:rPr>
              <a:t>LOOSE</a:t>
            </a:r>
          </a:p>
        </p:txBody>
      </p:sp>
      <p:sp>
        <p:nvSpPr>
          <p:cNvPr id="21582" name="Text Box 79"/>
          <p:cNvSpPr txBox="1">
            <a:spLocks noChangeArrowheads="1"/>
          </p:cNvSpPr>
          <p:nvPr/>
        </p:nvSpPr>
        <p:spPr bwMode="auto">
          <a:xfrm>
            <a:off x="7902575" y="3648075"/>
            <a:ext cx="1241425" cy="366713"/>
          </a:xfrm>
          <a:prstGeom prst="rect">
            <a:avLst/>
          </a:prstGeom>
          <a:solidFill>
            <a:schemeClr val="hlink"/>
          </a:solidFill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  <a:latin typeface="Ericsson Capital TT"/>
              </a:rPr>
              <a:t>tight</a:t>
            </a:r>
          </a:p>
        </p:txBody>
      </p:sp>
      <p:sp>
        <p:nvSpPr>
          <p:cNvPr id="21583" name="Text Box 80"/>
          <p:cNvSpPr txBox="1">
            <a:spLocks noChangeArrowheads="1"/>
          </p:cNvSpPr>
          <p:nvPr/>
        </p:nvSpPr>
        <p:spPr bwMode="auto">
          <a:xfrm>
            <a:off x="7902575" y="4959350"/>
            <a:ext cx="1241425" cy="1200329"/>
          </a:xfrm>
          <a:prstGeom prst="rect">
            <a:avLst/>
          </a:prstGeom>
          <a:solidFill>
            <a:schemeClr val="tx1"/>
          </a:solidFill>
          <a:ln w="254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Ericsson Capital TT"/>
              </a:rPr>
              <a:t>Very</a:t>
            </a:r>
            <a:br>
              <a:rPr lang="en-US" dirty="0">
                <a:solidFill>
                  <a:srgbClr val="FFFFFF"/>
                </a:solidFill>
                <a:latin typeface="Ericsson Capital TT"/>
              </a:rPr>
            </a:br>
            <a:r>
              <a:rPr lang="en-US" dirty="0" smtClean="0">
                <a:solidFill>
                  <a:srgbClr val="FFFFFF"/>
                </a:solidFill>
                <a:latin typeface="Ericsson Capital TT"/>
              </a:rPr>
              <a:t>tight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Ericsson Capital TT"/>
              </a:rPr>
              <a:t>Out of scope</a:t>
            </a:r>
            <a:endParaRPr lang="en-US" dirty="0">
              <a:solidFill>
                <a:srgbClr val="FF0000"/>
              </a:solidFill>
              <a:latin typeface="Ericsson Capital TT"/>
            </a:endParaRPr>
          </a:p>
        </p:txBody>
      </p:sp>
      <p:sp>
        <p:nvSpPr>
          <p:cNvPr id="21584" name="Text Box 85"/>
          <p:cNvSpPr txBox="1">
            <a:spLocks noChangeArrowheads="1"/>
          </p:cNvSpPr>
          <p:nvPr/>
        </p:nvSpPr>
        <p:spPr bwMode="auto">
          <a:xfrm>
            <a:off x="1763713" y="6491288"/>
            <a:ext cx="1339850" cy="366712"/>
          </a:xfrm>
          <a:prstGeom prst="rect">
            <a:avLst/>
          </a:prstGeom>
          <a:solidFill>
            <a:srgbClr val="FF9900">
              <a:alpha val="6313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CA" dirty="0"/>
              <a:t>from 42048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9670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 to MEF</a:t>
            </a:r>
          </a:p>
          <a:p>
            <a:r>
              <a:rPr lang="en-US" dirty="0" smtClean="0"/>
              <a:t>Mobile </a:t>
            </a:r>
            <a:r>
              <a:rPr lang="en-US" dirty="0"/>
              <a:t>CoS Phase </a:t>
            </a:r>
            <a:r>
              <a:rPr lang="en-US" dirty="0" smtClean="0"/>
              <a:t>2 and Backhaul Phase 2  </a:t>
            </a:r>
          </a:p>
          <a:p>
            <a:r>
              <a:rPr lang="en-US" dirty="0" smtClean="0"/>
              <a:t>Introduction to Mobile Backhaul Phase 3 Project</a:t>
            </a:r>
          </a:p>
          <a:p>
            <a:pPr lvl="1"/>
            <a:r>
              <a:rPr lang="en-US" dirty="0" smtClean="0"/>
              <a:t>MBH Phase 3 Small Cell discussion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7440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ChangeArrowheads="1"/>
          </p:cNvSpPr>
          <p:nvPr/>
        </p:nvSpPr>
        <p:spPr bwMode="auto">
          <a:xfrm>
            <a:off x="0" y="762000"/>
            <a:ext cx="9144000" cy="6096000"/>
          </a:xfrm>
          <a:prstGeom prst="rect">
            <a:avLst/>
          </a:prstGeom>
          <a:gradFill rotWithShape="1">
            <a:gsLst>
              <a:gs pos="0">
                <a:srgbClr val="AFCFD9"/>
              </a:gs>
              <a:gs pos="100000">
                <a:schemeClr val="bg1"/>
              </a:gs>
            </a:gsLst>
            <a:lin ang="0" scaled="1"/>
          </a:gradFill>
          <a:ln w="9525" algn="ctr">
            <a:solidFill>
              <a:srgbClr val="B5B5B5"/>
            </a:solidFill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5000"/>
              </a:spcBef>
              <a:buFontTx/>
              <a:buChar char="•"/>
              <a:tabLst>
                <a:tab pos="228600" algn="l"/>
              </a:tabLst>
            </a:pPr>
            <a:endParaRPr lang="en-US" altLang="zh-CN">
              <a:latin typeface="Calibri" pitchFamily="34" charset="0"/>
            </a:endParaRPr>
          </a:p>
        </p:txBody>
      </p:sp>
      <p:sp>
        <p:nvSpPr>
          <p:cNvPr id="14" name="Frame 13"/>
          <p:cNvSpPr/>
          <p:nvPr/>
        </p:nvSpPr>
        <p:spPr>
          <a:xfrm>
            <a:off x="457200" y="1295400"/>
            <a:ext cx="7924800" cy="3429000"/>
          </a:xfrm>
          <a:prstGeom prst="frame">
            <a:avLst>
              <a:gd name="adj1" fmla="val 14780"/>
            </a:avLst>
          </a:prstGeom>
          <a:gradFill flip="none" rotWithShape="1">
            <a:gsLst>
              <a:gs pos="0">
                <a:srgbClr val="3D5D67">
                  <a:tint val="66000"/>
                  <a:satMod val="160000"/>
                </a:srgbClr>
              </a:gs>
              <a:gs pos="50000">
                <a:srgbClr val="3D5D67">
                  <a:tint val="44500"/>
                  <a:satMod val="160000"/>
                </a:srgbClr>
              </a:gs>
              <a:gs pos="100000">
                <a:srgbClr val="3D5D67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177800" dist="2413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5563"/>
            <a:ext cx="914400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/>
              <a:t>Carrier Ethernet Defined</a:t>
            </a:r>
            <a:endParaRPr lang="en-US" dirty="0">
              <a:ea typeface="SimSun" pitchFamily="2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906463" y="1295400"/>
            <a:ext cx="7391400" cy="301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7663" indent="-231775" fontAlgn="auto">
              <a:spcBef>
                <a:spcPct val="25000"/>
              </a:spcBef>
              <a:spcAft>
                <a:spcPts val="0"/>
              </a:spcAft>
              <a:defRPr/>
            </a:pPr>
            <a:r>
              <a:rPr lang="en-US" sz="2900" dirty="0">
                <a:latin typeface="+mn-lt"/>
                <a:ea typeface="SimSun" pitchFamily="2" charset="-122"/>
                <a:cs typeface="+mn-cs"/>
              </a:rPr>
              <a:t>The MEF has defined Carrier Ethernet as</a:t>
            </a:r>
          </a:p>
          <a:p>
            <a:pPr marL="463550" indent="-6350" fontAlgn="auto">
              <a:spcBef>
                <a:spcPct val="25000"/>
              </a:spcBef>
              <a:spcAft>
                <a:spcPts val="0"/>
              </a:spcAft>
              <a:defRPr/>
            </a:pPr>
            <a: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  <a:t>A ubiquitous, standardized,</a:t>
            </a:r>
            <a:b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</a:br>
            <a: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  <a:t>carrier-class Service and Network </a:t>
            </a:r>
            <a:b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</a:br>
            <a: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  <a:t>defined by five attributes </a:t>
            </a:r>
            <a:b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</a:br>
            <a: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  <a:t>that distinguish it from familiar </a:t>
            </a:r>
            <a:b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</a:br>
            <a:r>
              <a:rPr lang="en-US" sz="29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SimSun" pitchFamily="2" charset="-122"/>
                <a:cs typeface="+mn-cs"/>
              </a:rPr>
              <a:t>LAN based Ethernet  </a:t>
            </a:r>
          </a:p>
          <a:p>
            <a:pPr marL="347663" indent="-231775" fontAlgn="auto">
              <a:spcBef>
                <a:spcPct val="25000"/>
              </a:spcBef>
              <a:spcAft>
                <a:spcPts val="0"/>
              </a:spcAft>
              <a:defRPr/>
            </a:pPr>
            <a:endParaRPr lang="en-US" sz="29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SimSun" pitchFamily="2" charset="-122"/>
              <a:cs typeface="+mn-cs"/>
            </a:endParaRPr>
          </a:p>
        </p:txBody>
      </p:sp>
      <p:pic>
        <p:nvPicPr>
          <p:cNvPr id="13" name="Picture 12" descr="cdisklar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581400"/>
            <a:ext cx="3962400" cy="3052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" y="5867400"/>
            <a:ext cx="632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2060"/>
                </a:solidFill>
                <a:latin typeface="Calibri" pitchFamily="34" charset="0"/>
              </a:rPr>
              <a:t>Carrier Ethernet </a:t>
            </a:r>
            <a:r>
              <a:rPr lang="en-US" b="1">
                <a:latin typeface="Calibri" pitchFamily="34" charset="0"/>
              </a:rPr>
              <a:t>is often referred to in </a:t>
            </a:r>
            <a:br>
              <a:rPr lang="en-US" b="1">
                <a:latin typeface="Calibri" pitchFamily="34" charset="0"/>
              </a:rPr>
            </a:br>
            <a:r>
              <a:rPr lang="en-US" b="1">
                <a:latin typeface="Calibri" pitchFamily="34" charset="0"/>
              </a:rPr>
              <a:t>Enterprise circles as </a:t>
            </a:r>
            <a:r>
              <a:rPr lang="en-US" b="1">
                <a:solidFill>
                  <a:srgbClr val="002060"/>
                </a:solidFill>
                <a:latin typeface="Calibri" pitchFamily="34" charset="0"/>
              </a:rPr>
              <a:t>Ethernet Business Services</a:t>
            </a:r>
            <a:r>
              <a:rPr lang="en-US" b="1">
                <a:latin typeface="Calibri" pitchFamily="34" charset="0"/>
              </a:rPr>
              <a:t>. </a:t>
            </a:r>
            <a:br>
              <a:rPr lang="en-US" b="1">
                <a:latin typeface="Calibri" pitchFamily="34" charset="0"/>
              </a:rPr>
            </a:br>
            <a:r>
              <a:rPr lang="en-US" b="1">
                <a:latin typeface="Calibri" pitchFamily="34" charset="0"/>
              </a:rPr>
              <a:t>The MEF is the industry’s defining body for </a:t>
            </a:r>
            <a:r>
              <a:rPr lang="en-US" b="1">
                <a:solidFill>
                  <a:srgbClr val="002060"/>
                </a:solidFill>
                <a:latin typeface="Calibri" pitchFamily="34" charset="0"/>
              </a:rPr>
              <a:t>Carrier Ethernet.</a:t>
            </a:r>
          </a:p>
        </p:txBody>
      </p:sp>
    </p:spTree>
    <p:extLst>
      <p:ext uri="{BB962C8B-B14F-4D97-AF65-F5344CB8AC3E}">
        <p14:creationId xmlns:p14="http://schemas.microsoft.com/office/powerpoint/2010/main" xmlns="" val="15070796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3600" dirty="0" smtClean="0"/>
              <a:t>Carrier Ethernet Over Variety of Access Media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347663" y="1000125"/>
            <a:ext cx="8448675" cy="5308600"/>
          </a:xfrm>
        </p:spPr>
        <p:txBody>
          <a:bodyPr/>
          <a:lstStyle/>
          <a:p>
            <a:pPr marL="0" indent="0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sz="2000" b="0" smtClean="0"/>
              <a:t>Carrier Ethernet provides consistent services delivered to users connected over the widest variety of access networks</a:t>
            </a:r>
            <a:endParaRPr lang="en-US" sz="2800" b="0" smtClean="0"/>
          </a:p>
        </p:txBody>
      </p:sp>
      <p:sp>
        <p:nvSpPr>
          <p:cNvPr id="56323" name="Line 7"/>
          <p:cNvSpPr>
            <a:spLocks noChangeShapeType="1"/>
          </p:cNvSpPr>
          <p:nvPr/>
        </p:nvSpPr>
        <p:spPr bwMode="auto">
          <a:xfrm flipV="1">
            <a:off x="4343400" y="3263900"/>
            <a:ext cx="0" cy="36830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" name="Rectangle 47"/>
          <p:cNvSpPr>
            <a:spLocks noChangeArrowheads="1"/>
          </p:cNvSpPr>
          <p:nvPr/>
        </p:nvSpPr>
        <p:spPr bwMode="auto">
          <a:xfrm>
            <a:off x="852488" y="2355850"/>
            <a:ext cx="1098550" cy="803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25" name="Line 14"/>
          <p:cNvSpPr>
            <a:spLocks noChangeShapeType="1"/>
          </p:cNvSpPr>
          <p:nvPr/>
        </p:nvSpPr>
        <p:spPr bwMode="auto">
          <a:xfrm>
            <a:off x="5029200" y="4178300"/>
            <a:ext cx="1295400" cy="38100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" name="Rectangle 47"/>
          <p:cNvSpPr>
            <a:spLocks noChangeArrowheads="1"/>
          </p:cNvSpPr>
          <p:nvPr/>
        </p:nvSpPr>
        <p:spPr bwMode="auto">
          <a:xfrm>
            <a:off x="928688" y="3341688"/>
            <a:ext cx="1098550" cy="803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27" name="Line 11"/>
          <p:cNvSpPr>
            <a:spLocks noChangeShapeType="1"/>
          </p:cNvSpPr>
          <p:nvPr/>
        </p:nvSpPr>
        <p:spPr bwMode="auto">
          <a:xfrm>
            <a:off x="3044825" y="3644900"/>
            <a:ext cx="342900" cy="13335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28" name="Line 11"/>
          <p:cNvSpPr>
            <a:spLocks noChangeShapeType="1"/>
          </p:cNvSpPr>
          <p:nvPr/>
        </p:nvSpPr>
        <p:spPr bwMode="auto">
          <a:xfrm flipH="1">
            <a:off x="1216025" y="3649663"/>
            <a:ext cx="1854200" cy="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329" name="Picture 2" descr="CWDM Link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375483">
            <a:off x="6489700" y="4294188"/>
            <a:ext cx="88106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0" name="Rectangle 135"/>
          <p:cNvSpPr>
            <a:spLocks noChangeArrowheads="1"/>
          </p:cNvSpPr>
          <p:nvPr/>
        </p:nvSpPr>
        <p:spPr bwMode="auto">
          <a:xfrm>
            <a:off x="4987925" y="4016375"/>
            <a:ext cx="1814513" cy="9525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1" name="Oval 93"/>
          <p:cNvSpPr>
            <a:spLocks noChangeArrowheads="1"/>
          </p:cNvSpPr>
          <p:nvPr/>
        </p:nvSpPr>
        <p:spPr bwMode="auto">
          <a:xfrm>
            <a:off x="5538788" y="3765550"/>
            <a:ext cx="136525" cy="3270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2" name="Rectangle 136"/>
          <p:cNvSpPr>
            <a:spLocks noChangeArrowheads="1"/>
          </p:cNvSpPr>
          <p:nvPr/>
        </p:nvSpPr>
        <p:spPr bwMode="auto">
          <a:xfrm>
            <a:off x="5030788" y="3959225"/>
            <a:ext cx="1812925" cy="7938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3" name="Rectangle 137"/>
          <p:cNvSpPr>
            <a:spLocks noChangeArrowheads="1"/>
          </p:cNvSpPr>
          <p:nvPr/>
        </p:nvSpPr>
        <p:spPr bwMode="auto">
          <a:xfrm>
            <a:off x="5033963" y="3890963"/>
            <a:ext cx="1811337" cy="9525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4" name="Rectangle 138"/>
          <p:cNvSpPr>
            <a:spLocks noChangeArrowheads="1"/>
          </p:cNvSpPr>
          <p:nvPr/>
        </p:nvSpPr>
        <p:spPr bwMode="auto">
          <a:xfrm>
            <a:off x="4983163" y="3824288"/>
            <a:ext cx="1812925" cy="7937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5" name="Rectangle 139"/>
          <p:cNvSpPr>
            <a:spLocks noChangeArrowheads="1"/>
          </p:cNvSpPr>
          <p:nvPr/>
        </p:nvSpPr>
        <p:spPr bwMode="auto">
          <a:xfrm rot="-3451729">
            <a:off x="6766719" y="3966369"/>
            <a:ext cx="128587" cy="9525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6" name="Rectangle 140"/>
          <p:cNvSpPr>
            <a:spLocks noChangeArrowheads="1"/>
          </p:cNvSpPr>
          <p:nvPr/>
        </p:nvSpPr>
        <p:spPr bwMode="auto">
          <a:xfrm rot="3451729" flipV="1">
            <a:off x="6761957" y="3875881"/>
            <a:ext cx="134938" cy="9525"/>
          </a:xfrm>
          <a:prstGeom prst="rect">
            <a:avLst/>
          </a:prstGeom>
          <a:solidFill>
            <a:srgbClr val="CC9900"/>
          </a:solidFill>
          <a:ln w="9525">
            <a:pattFill prst="wdDnDiag">
              <a:fgClr>
                <a:srgbClr val="CC9900"/>
              </a:fgClr>
              <a:bgClr>
                <a:srgbClr val="C0C0C0"/>
              </a:bgClr>
            </a:patt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37" name="Line 48"/>
          <p:cNvSpPr>
            <a:spLocks noChangeShapeType="1"/>
          </p:cNvSpPr>
          <p:nvPr/>
        </p:nvSpPr>
        <p:spPr bwMode="auto">
          <a:xfrm>
            <a:off x="5815013" y="5718175"/>
            <a:ext cx="1090612" cy="3175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38" name="Line 7"/>
          <p:cNvSpPr>
            <a:spLocks noChangeShapeType="1"/>
          </p:cNvSpPr>
          <p:nvPr/>
        </p:nvSpPr>
        <p:spPr bwMode="auto">
          <a:xfrm flipV="1">
            <a:off x="1433513" y="4648200"/>
            <a:ext cx="512762" cy="13970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339" name="Picture 3" descr="Network R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12632">
            <a:off x="1876425" y="4046538"/>
            <a:ext cx="1560513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40" name="Line 8"/>
          <p:cNvSpPr>
            <a:spLocks noChangeShapeType="1"/>
          </p:cNvSpPr>
          <p:nvPr/>
        </p:nvSpPr>
        <p:spPr bwMode="auto">
          <a:xfrm>
            <a:off x="6843713" y="3916363"/>
            <a:ext cx="481012" cy="1587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341" name="Picture 10" descr="Universit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73888" y="3460750"/>
            <a:ext cx="101441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42" name="Line 11"/>
          <p:cNvSpPr>
            <a:spLocks noChangeShapeType="1"/>
          </p:cNvSpPr>
          <p:nvPr/>
        </p:nvSpPr>
        <p:spPr bwMode="auto">
          <a:xfrm flipH="1" flipV="1">
            <a:off x="5862638" y="2203450"/>
            <a:ext cx="0" cy="73660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43" name="Line 12"/>
          <p:cNvSpPr>
            <a:spLocks noChangeShapeType="1"/>
          </p:cNvSpPr>
          <p:nvPr/>
        </p:nvSpPr>
        <p:spPr bwMode="auto">
          <a:xfrm flipV="1">
            <a:off x="6318250" y="2735263"/>
            <a:ext cx="787400" cy="303212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44" name="Line 13"/>
          <p:cNvSpPr>
            <a:spLocks noChangeShapeType="1"/>
          </p:cNvSpPr>
          <p:nvPr/>
        </p:nvSpPr>
        <p:spPr bwMode="auto">
          <a:xfrm flipV="1">
            <a:off x="4624388" y="3309938"/>
            <a:ext cx="549275" cy="468312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45" name="Line 14"/>
          <p:cNvSpPr>
            <a:spLocks noChangeShapeType="1"/>
          </p:cNvSpPr>
          <p:nvPr/>
        </p:nvSpPr>
        <p:spPr bwMode="auto">
          <a:xfrm>
            <a:off x="4541838" y="4292600"/>
            <a:ext cx="334962" cy="495300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4799685" y="2659070"/>
            <a:ext cx="1993156" cy="869765"/>
            <a:chOff x="2880" y="1120"/>
            <a:chExt cx="1584" cy="7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49" name="Picture 17" descr="cloud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80" y="1120"/>
              <a:ext cx="1584" cy="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0" name="Text Box 18"/>
            <p:cNvSpPr txBox="1">
              <a:spLocks noChangeArrowheads="1"/>
            </p:cNvSpPr>
            <p:nvPr/>
          </p:nvSpPr>
          <p:spPr bwMode="auto">
            <a:xfrm>
              <a:off x="3263" y="1345"/>
              <a:ext cx="912" cy="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latin typeface="+mn-lt"/>
                  <a:cs typeface="+mn-cs"/>
                </a:rPr>
                <a:t>MSO/ Cable </a:t>
              </a:r>
            </a:p>
          </p:txBody>
        </p:sp>
      </p:grpSp>
      <p:pic>
        <p:nvPicPr>
          <p:cNvPr id="56347" name="Picture 20" descr="Universit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9825" y="5468938"/>
            <a:ext cx="1016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8" name="Picture 22" descr="Medium Enterpri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3613" y="4440238"/>
            <a:ext cx="687387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9" name="Picture 23" descr="Small Enterpri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7075" y="2582863"/>
            <a:ext cx="341313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50" name="Picture 30" descr="Small Enterpris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0238" y="2052638"/>
            <a:ext cx="34131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51" name="Text Box 33"/>
          <p:cNvSpPr txBox="1">
            <a:spLocks noChangeArrowheads="1"/>
          </p:cNvSpPr>
          <p:nvPr/>
        </p:nvSpPr>
        <p:spPr bwMode="auto">
          <a:xfrm>
            <a:off x="6621463" y="2886075"/>
            <a:ext cx="74453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COAX</a:t>
            </a:r>
          </a:p>
        </p:txBody>
      </p:sp>
      <p:sp>
        <p:nvSpPr>
          <p:cNvPr id="56352" name="Text Box 34"/>
          <p:cNvSpPr txBox="1">
            <a:spLocks noChangeArrowheads="1"/>
          </p:cNvSpPr>
          <p:nvPr/>
        </p:nvSpPr>
        <p:spPr bwMode="auto">
          <a:xfrm>
            <a:off x="4799013" y="2432050"/>
            <a:ext cx="13065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Direct Fiber</a:t>
            </a:r>
          </a:p>
        </p:txBody>
      </p:sp>
      <p:sp>
        <p:nvSpPr>
          <p:cNvPr id="157" name="Rectangle 45"/>
          <p:cNvSpPr>
            <a:spLocks noChangeArrowheads="1"/>
          </p:cNvSpPr>
          <p:nvPr/>
        </p:nvSpPr>
        <p:spPr bwMode="auto">
          <a:xfrm>
            <a:off x="6467475" y="3340100"/>
            <a:ext cx="1593850" cy="86995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58" name="Rectangle 46"/>
          <p:cNvSpPr>
            <a:spLocks noChangeArrowheads="1"/>
          </p:cNvSpPr>
          <p:nvPr/>
        </p:nvSpPr>
        <p:spPr bwMode="auto">
          <a:xfrm>
            <a:off x="5559425" y="2052638"/>
            <a:ext cx="962025" cy="65881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59" name="Rectangle 47"/>
          <p:cNvSpPr>
            <a:spLocks noChangeArrowheads="1"/>
          </p:cNvSpPr>
          <p:nvPr/>
        </p:nvSpPr>
        <p:spPr bwMode="auto">
          <a:xfrm>
            <a:off x="6924675" y="2355850"/>
            <a:ext cx="962025" cy="65722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56" name="Line 49"/>
          <p:cNvSpPr>
            <a:spLocks noChangeShapeType="1"/>
          </p:cNvSpPr>
          <p:nvPr/>
        </p:nvSpPr>
        <p:spPr bwMode="auto">
          <a:xfrm>
            <a:off x="5146675" y="5175250"/>
            <a:ext cx="0" cy="735013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Rectangle 52"/>
          <p:cNvSpPr>
            <a:spLocks noChangeArrowheads="1"/>
          </p:cNvSpPr>
          <p:nvPr/>
        </p:nvSpPr>
        <p:spPr bwMode="auto">
          <a:xfrm>
            <a:off x="927100" y="4414838"/>
            <a:ext cx="1293813" cy="668337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62" name="Rectangle 54"/>
          <p:cNvSpPr>
            <a:spLocks noChangeArrowheads="1"/>
          </p:cNvSpPr>
          <p:nvPr/>
        </p:nvSpPr>
        <p:spPr bwMode="auto">
          <a:xfrm>
            <a:off x="5883275" y="5432425"/>
            <a:ext cx="1423988" cy="80327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59" name="Line 55"/>
          <p:cNvSpPr>
            <a:spLocks noChangeShapeType="1"/>
          </p:cNvSpPr>
          <p:nvPr/>
        </p:nvSpPr>
        <p:spPr bwMode="auto">
          <a:xfrm flipH="1" flipV="1">
            <a:off x="5334000" y="5059363"/>
            <a:ext cx="371475" cy="601662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0" name="Text Box 56"/>
          <p:cNvSpPr txBox="1">
            <a:spLocks noChangeArrowheads="1"/>
          </p:cNvSpPr>
          <p:nvPr/>
        </p:nvSpPr>
        <p:spPr bwMode="auto">
          <a:xfrm>
            <a:off x="6781800" y="4635500"/>
            <a:ext cx="89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WDM Fiber</a:t>
            </a:r>
          </a:p>
        </p:txBody>
      </p:sp>
      <p:sp>
        <p:nvSpPr>
          <p:cNvPr id="56361" name="Text Box 57"/>
          <p:cNvSpPr txBox="1">
            <a:spLocks noChangeArrowheads="1"/>
          </p:cNvSpPr>
          <p:nvPr/>
        </p:nvSpPr>
        <p:spPr bwMode="auto">
          <a:xfrm>
            <a:off x="5746750" y="5184775"/>
            <a:ext cx="1647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DS3/E3</a:t>
            </a:r>
          </a:p>
        </p:txBody>
      </p:sp>
      <p:sp>
        <p:nvSpPr>
          <p:cNvPr id="56362" name="Line 58"/>
          <p:cNvSpPr>
            <a:spLocks noChangeShapeType="1"/>
          </p:cNvSpPr>
          <p:nvPr/>
        </p:nvSpPr>
        <p:spPr bwMode="auto">
          <a:xfrm>
            <a:off x="5076825" y="5175250"/>
            <a:ext cx="0" cy="803275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3" name="Line 59"/>
          <p:cNvSpPr>
            <a:spLocks noChangeShapeType="1"/>
          </p:cNvSpPr>
          <p:nvPr/>
        </p:nvSpPr>
        <p:spPr bwMode="auto">
          <a:xfrm>
            <a:off x="5008563" y="5175250"/>
            <a:ext cx="0" cy="869950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4" name="Line 60"/>
          <p:cNvSpPr>
            <a:spLocks noChangeShapeType="1"/>
          </p:cNvSpPr>
          <p:nvPr/>
        </p:nvSpPr>
        <p:spPr bwMode="auto">
          <a:xfrm>
            <a:off x="4938713" y="5175250"/>
            <a:ext cx="0" cy="735013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5" name="Text Box 61"/>
          <p:cNvSpPr txBox="1">
            <a:spLocks noChangeArrowheads="1"/>
          </p:cNvSpPr>
          <p:nvPr/>
        </p:nvSpPr>
        <p:spPr bwMode="auto">
          <a:xfrm>
            <a:off x="4876800" y="3522663"/>
            <a:ext cx="1997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Bonded Copper</a:t>
            </a:r>
          </a:p>
        </p:txBody>
      </p:sp>
      <p:sp>
        <p:nvSpPr>
          <p:cNvPr id="56366" name="Text Box 65"/>
          <p:cNvSpPr txBox="1">
            <a:spLocks noChangeArrowheads="1"/>
          </p:cNvSpPr>
          <p:nvPr/>
        </p:nvSpPr>
        <p:spPr bwMode="auto">
          <a:xfrm>
            <a:off x="3505200" y="5321300"/>
            <a:ext cx="1219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Bonded T1/E1</a:t>
            </a:r>
          </a:p>
        </p:txBody>
      </p:sp>
      <p:sp>
        <p:nvSpPr>
          <p:cNvPr id="56367" name="Line 66"/>
          <p:cNvSpPr>
            <a:spLocks noChangeShapeType="1"/>
          </p:cNvSpPr>
          <p:nvPr/>
        </p:nvSpPr>
        <p:spPr bwMode="auto">
          <a:xfrm flipH="1" flipV="1">
            <a:off x="5419725" y="4983163"/>
            <a:ext cx="371475" cy="601662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72" name="Picture 68" descr="cloud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91000" y="4559300"/>
            <a:ext cx="17668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6369" name="Text Box 69"/>
          <p:cNvSpPr txBox="1">
            <a:spLocks noChangeArrowheads="1"/>
          </p:cNvSpPr>
          <p:nvPr/>
        </p:nvSpPr>
        <p:spPr bwMode="auto">
          <a:xfrm>
            <a:off x="4419600" y="4864100"/>
            <a:ext cx="1304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Carrier 2</a:t>
            </a:r>
          </a:p>
        </p:txBody>
      </p:sp>
      <p:sp>
        <p:nvSpPr>
          <p:cNvPr id="56370" name="Line 70"/>
          <p:cNvSpPr>
            <a:spLocks noChangeShapeType="1"/>
          </p:cNvSpPr>
          <p:nvPr/>
        </p:nvSpPr>
        <p:spPr bwMode="auto">
          <a:xfrm>
            <a:off x="4321175" y="6018213"/>
            <a:ext cx="687388" cy="1587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371" name="Picture 73" descr="Small Enterpris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91000" y="5626100"/>
            <a:ext cx="4572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" name="Rectangle 88"/>
          <p:cNvSpPr>
            <a:spLocks noChangeArrowheads="1"/>
          </p:cNvSpPr>
          <p:nvPr/>
        </p:nvSpPr>
        <p:spPr bwMode="auto">
          <a:xfrm>
            <a:off x="3505200" y="5549900"/>
            <a:ext cx="1212850" cy="70326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73" name="Text Box 89"/>
          <p:cNvSpPr txBox="1">
            <a:spLocks noChangeArrowheads="1"/>
          </p:cNvSpPr>
          <p:nvPr/>
        </p:nvSpPr>
        <p:spPr bwMode="auto">
          <a:xfrm>
            <a:off x="4946650" y="4406900"/>
            <a:ext cx="615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TDM</a:t>
            </a:r>
          </a:p>
        </p:txBody>
      </p:sp>
      <p:sp>
        <p:nvSpPr>
          <p:cNvPr id="56374" name="Oval 93"/>
          <p:cNvSpPr>
            <a:spLocks noChangeArrowheads="1"/>
          </p:cNvSpPr>
          <p:nvPr/>
        </p:nvSpPr>
        <p:spPr bwMode="auto">
          <a:xfrm>
            <a:off x="4845050" y="5576888"/>
            <a:ext cx="412750" cy="920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75" name="Line 55"/>
          <p:cNvSpPr>
            <a:spLocks noChangeShapeType="1"/>
          </p:cNvSpPr>
          <p:nvPr/>
        </p:nvSpPr>
        <p:spPr bwMode="auto">
          <a:xfrm flipH="1" flipV="1">
            <a:off x="5694363" y="5653088"/>
            <a:ext cx="138112" cy="66675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6" name="Line 55"/>
          <p:cNvSpPr>
            <a:spLocks noChangeShapeType="1"/>
          </p:cNvSpPr>
          <p:nvPr/>
        </p:nvSpPr>
        <p:spPr bwMode="auto">
          <a:xfrm flipH="1" flipV="1">
            <a:off x="5767388" y="5530850"/>
            <a:ext cx="69850" cy="200025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7" name="Oval 93"/>
          <p:cNvSpPr>
            <a:spLocks noChangeArrowheads="1"/>
          </p:cNvSpPr>
          <p:nvPr/>
        </p:nvSpPr>
        <p:spPr bwMode="auto">
          <a:xfrm rot="-1458273">
            <a:off x="5472113" y="5384800"/>
            <a:ext cx="342900" cy="1333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378" name="Line 49"/>
          <p:cNvSpPr>
            <a:spLocks noChangeShapeType="1"/>
          </p:cNvSpPr>
          <p:nvPr/>
        </p:nvSpPr>
        <p:spPr bwMode="auto">
          <a:xfrm flipH="1">
            <a:off x="5008563" y="5910263"/>
            <a:ext cx="138112" cy="134937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9" name="Line 49"/>
          <p:cNvSpPr>
            <a:spLocks noChangeShapeType="1"/>
          </p:cNvSpPr>
          <p:nvPr/>
        </p:nvSpPr>
        <p:spPr bwMode="auto">
          <a:xfrm>
            <a:off x="4938713" y="5910263"/>
            <a:ext cx="69850" cy="134937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380" name="Picture 82" descr="Large Enterpris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28688" y="2432050"/>
            <a:ext cx="4699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81" name="Rectangle 94"/>
          <p:cNvSpPr>
            <a:spLocks noChangeArrowheads="1"/>
          </p:cNvSpPr>
          <p:nvPr/>
        </p:nvSpPr>
        <p:spPr bwMode="auto">
          <a:xfrm>
            <a:off x="1601788" y="4829175"/>
            <a:ext cx="933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2" name="Rectangle 103"/>
          <p:cNvSpPr>
            <a:spLocks noChangeArrowheads="1"/>
          </p:cNvSpPr>
          <p:nvPr/>
        </p:nvSpPr>
        <p:spPr bwMode="auto">
          <a:xfrm>
            <a:off x="5938838" y="2432050"/>
            <a:ext cx="930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3" name="Rectangle 104"/>
          <p:cNvSpPr>
            <a:spLocks noChangeArrowheads="1"/>
          </p:cNvSpPr>
          <p:nvPr/>
        </p:nvSpPr>
        <p:spPr bwMode="auto">
          <a:xfrm>
            <a:off x="6981825" y="2355850"/>
            <a:ext cx="93027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4" name="Rectangle 105"/>
          <p:cNvSpPr>
            <a:spLocks noChangeArrowheads="1"/>
          </p:cNvSpPr>
          <p:nvPr/>
        </p:nvSpPr>
        <p:spPr bwMode="auto">
          <a:xfrm>
            <a:off x="6604000" y="4013200"/>
            <a:ext cx="93027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5" name="Rectangle 106"/>
          <p:cNvSpPr>
            <a:spLocks noChangeArrowheads="1"/>
          </p:cNvSpPr>
          <p:nvPr/>
        </p:nvSpPr>
        <p:spPr bwMode="auto">
          <a:xfrm>
            <a:off x="5867400" y="5930900"/>
            <a:ext cx="762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6" name="Rectangle 107"/>
          <p:cNvSpPr>
            <a:spLocks noChangeArrowheads="1"/>
          </p:cNvSpPr>
          <p:nvPr/>
        </p:nvSpPr>
        <p:spPr bwMode="auto">
          <a:xfrm>
            <a:off x="4876800" y="6007100"/>
            <a:ext cx="933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sp>
        <p:nvSpPr>
          <p:cNvPr id="56387" name="Rectangle 110"/>
          <p:cNvSpPr>
            <a:spLocks noChangeArrowheads="1"/>
          </p:cNvSpPr>
          <p:nvPr/>
        </p:nvSpPr>
        <p:spPr bwMode="auto">
          <a:xfrm>
            <a:off x="1371600" y="3949700"/>
            <a:ext cx="9334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pic>
        <p:nvPicPr>
          <p:cNvPr id="56388" name="Picture 30" descr="Small Enterpris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4888" y="3417888"/>
            <a:ext cx="514350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89" name="Text Box 34"/>
          <p:cNvSpPr txBox="1">
            <a:spLocks noChangeArrowheads="1"/>
          </p:cNvSpPr>
          <p:nvPr/>
        </p:nvSpPr>
        <p:spPr bwMode="auto">
          <a:xfrm>
            <a:off x="1738313" y="3376613"/>
            <a:ext cx="1374775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Direct Fiber</a:t>
            </a:r>
          </a:p>
          <a:p>
            <a:pPr algn="ctr">
              <a:spcBef>
                <a:spcPct val="50000"/>
              </a:spcBef>
            </a:pPr>
            <a:r>
              <a:rPr lang="en-US" sz="1100">
                <a:latin typeface="Calibri" pitchFamily="34" charset="0"/>
              </a:rPr>
              <a:t>IEEE 802.3z, ae, G.8031, etc.</a:t>
            </a:r>
          </a:p>
        </p:txBody>
      </p:sp>
      <p:sp>
        <p:nvSpPr>
          <p:cNvPr id="56390" name="Text Box 34"/>
          <p:cNvSpPr txBox="1">
            <a:spLocks noChangeArrowheads="1"/>
          </p:cNvSpPr>
          <p:nvPr/>
        </p:nvSpPr>
        <p:spPr bwMode="auto">
          <a:xfrm>
            <a:off x="2108200" y="4181475"/>
            <a:ext cx="1100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SONET/ SDH</a:t>
            </a:r>
          </a:p>
        </p:txBody>
      </p:sp>
      <p:pic>
        <p:nvPicPr>
          <p:cNvPr id="56391" name="Picture 2" descr="CWDM Link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23266">
            <a:off x="3690144" y="4112419"/>
            <a:ext cx="460375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92" name="Line 80"/>
          <p:cNvSpPr>
            <a:spLocks noChangeShapeType="1"/>
          </p:cNvSpPr>
          <p:nvPr/>
        </p:nvSpPr>
        <p:spPr bwMode="auto">
          <a:xfrm flipV="1">
            <a:off x="2012950" y="5092700"/>
            <a:ext cx="1416050" cy="492125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93" name="Text Box 56"/>
          <p:cNvSpPr txBox="1">
            <a:spLocks noChangeArrowheads="1"/>
          </p:cNvSpPr>
          <p:nvPr/>
        </p:nvSpPr>
        <p:spPr bwMode="auto">
          <a:xfrm>
            <a:off x="3352800" y="4711700"/>
            <a:ext cx="9858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PON  Fiber</a:t>
            </a:r>
          </a:p>
        </p:txBody>
      </p:sp>
      <p:sp>
        <p:nvSpPr>
          <p:cNvPr id="198" name="Rectangle 45"/>
          <p:cNvSpPr>
            <a:spLocks noChangeArrowheads="1"/>
          </p:cNvSpPr>
          <p:nvPr/>
        </p:nvSpPr>
        <p:spPr bwMode="auto">
          <a:xfrm>
            <a:off x="1533525" y="5318125"/>
            <a:ext cx="1098550" cy="534988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395" name="Rectangle 100"/>
          <p:cNvSpPr>
            <a:spLocks noChangeArrowheads="1"/>
          </p:cNvSpPr>
          <p:nvPr/>
        </p:nvSpPr>
        <p:spPr bwMode="auto">
          <a:xfrm>
            <a:off x="2082800" y="5653088"/>
            <a:ext cx="930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pic>
        <p:nvPicPr>
          <p:cNvPr id="56396" name="Picture 78" descr="DSLAM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940300"/>
            <a:ext cx="338138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97" name="Picture 30" descr="Small Enterpris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848600" y="5626100"/>
            <a:ext cx="3651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98" name="Rectangle 100"/>
          <p:cNvSpPr>
            <a:spLocks noChangeArrowheads="1"/>
          </p:cNvSpPr>
          <p:nvPr/>
        </p:nvSpPr>
        <p:spPr bwMode="auto">
          <a:xfrm>
            <a:off x="3505200" y="5778500"/>
            <a:ext cx="9302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pic>
        <p:nvPicPr>
          <p:cNvPr id="56399" name="Picture 20" descr="University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68450" y="5362575"/>
            <a:ext cx="61753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400" name="Line 49"/>
          <p:cNvSpPr>
            <a:spLocks noChangeShapeType="1"/>
          </p:cNvSpPr>
          <p:nvPr/>
        </p:nvSpPr>
        <p:spPr bwMode="auto">
          <a:xfrm>
            <a:off x="1839913" y="2279650"/>
            <a:ext cx="914400" cy="0"/>
          </a:xfrm>
          <a:prstGeom prst="line">
            <a:avLst/>
          </a:prstGeom>
          <a:noFill/>
          <a:ln w="19050">
            <a:solidFill>
              <a:srgbClr val="B5B5B5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401" name="Rectangle 54"/>
          <p:cNvSpPr>
            <a:spLocks noChangeArrowheads="1"/>
          </p:cNvSpPr>
          <p:nvPr/>
        </p:nvSpPr>
        <p:spPr bwMode="auto">
          <a:xfrm>
            <a:off x="7391400" y="5432425"/>
            <a:ext cx="1219200" cy="803275"/>
          </a:xfrm>
          <a:prstGeom prst="rect">
            <a:avLst/>
          </a:prstGeom>
          <a:noFill/>
          <a:ln w="9525">
            <a:solidFill>
              <a:schemeClr val="bg2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 sz="1600">
              <a:latin typeface="Calibri" pitchFamily="34" charset="0"/>
            </a:endParaRPr>
          </a:p>
        </p:txBody>
      </p:sp>
      <p:sp>
        <p:nvSpPr>
          <p:cNvPr id="56402" name="Line 49"/>
          <p:cNvSpPr>
            <a:spLocks noChangeShapeType="1"/>
          </p:cNvSpPr>
          <p:nvPr/>
        </p:nvSpPr>
        <p:spPr bwMode="auto">
          <a:xfrm>
            <a:off x="7543800" y="5473700"/>
            <a:ext cx="533400" cy="381000"/>
          </a:xfrm>
          <a:prstGeom prst="line">
            <a:avLst/>
          </a:prstGeom>
          <a:noFill/>
          <a:ln w="190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403" name="Rectangle 106"/>
          <p:cNvSpPr>
            <a:spLocks noChangeArrowheads="1"/>
          </p:cNvSpPr>
          <p:nvPr/>
        </p:nvSpPr>
        <p:spPr bwMode="auto">
          <a:xfrm>
            <a:off x="7391400" y="6007100"/>
            <a:ext cx="762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pic>
        <p:nvPicPr>
          <p:cNvPr id="56404" name="Picture 67" descr="Small Enterprise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84300" y="2506663"/>
            <a:ext cx="4429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405" name="Group 117"/>
          <p:cNvGrpSpPr>
            <a:grpSpLocks/>
          </p:cNvGrpSpPr>
          <p:nvPr/>
        </p:nvGrpSpPr>
        <p:grpSpPr bwMode="auto">
          <a:xfrm rot="2308368">
            <a:off x="1543050" y="2071688"/>
            <a:ext cx="457200" cy="427037"/>
            <a:chOff x="7696200" y="1859280"/>
            <a:chExt cx="533400" cy="426720"/>
          </a:xfrm>
        </p:grpSpPr>
        <p:sp>
          <p:nvSpPr>
            <p:cNvPr id="210" name="Arc 209"/>
            <p:cNvSpPr/>
            <p:nvPr/>
          </p:nvSpPr>
          <p:spPr>
            <a:xfrm>
              <a:off x="7696121" y="1981209"/>
              <a:ext cx="381529" cy="304574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11" name="Arc 210"/>
            <p:cNvSpPr/>
            <p:nvPr/>
          </p:nvSpPr>
          <p:spPr>
            <a:xfrm>
              <a:off x="7696200" y="1859280"/>
              <a:ext cx="533400" cy="42672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12" name="Arc 211"/>
            <p:cNvSpPr/>
            <p:nvPr/>
          </p:nvSpPr>
          <p:spPr>
            <a:xfrm>
              <a:off x="7691095" y="1920763"/>
              <a:ext cx="457465" cy="36644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grpSp>
        <p:nvGrpSpPr>
          <p:cNvPr id="56406" name="Group 121"/>
          <p:cNvGrpSpPr>
            <a:grpSpLocks/>
          </p:cNvGrpSpPr>
          <p:nvPr/>
        </p:nvGrpSpPr>
        <p:grpSpPr bwMode="auto">
          <a:xfrm rot="-8623558">
            <a:off x="2528888" y="2070100"/>
            <a:ext cx="457200" cy="427038"/>
            <a:chOff x="7696200" y="1859280"/>
            <a:chExt cx="533400" cy="426720"/>
          </a:xfrm>
        </p:grpSpPr>
        <p:sp>
          <p:nvSpPr>
            <p:cNvPr id="214" name="Arc 213"/>
            <p:cNvSpPr/>
            <p:nvPr/>
          </p:nvSpPr>
          <p:spPr>
            <a:xfrm>
              <a:off x="7698629" y="1979347"/>
              <a:ext cx="381529" cy="304573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15" name="Arc 214"/>
            <p:cNvSpPr/>
            <p:nvPr/>
          </p:nvSpPr>
          <p:spPr>
            <a:xfrm>
              <a:off x="7696200" y="1859280"/>
              <a:ext cx="533400" cy="42672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16" name="Arc 215"/>
            <p:cNvSpPr/>
            <p:nvPr/>
          </p:nvSpPr>
          <p:spPr>
            <a:xfrm>
              <a:off x="7705654" y="1919149"/>
              <a:ext cx="457464" cy="366439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217" name="Text Box 57"/>
          <p:cNvSpPr txBox="1">
            <a:spLocks noChangeArrowheads="1"/>
          </p:cNvSpPr>
          <p:nvPr/>
        </p:nvSpPr>
        <p:spPr bwMode="auto">
          <a:xfrm>
            <a:off x="1763713" y="2659063"/>
            <a:ext cx="1219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  <a:cs typeface="+mn-cs"/>
              </a:rPr>
              <a:t>Ethernet over Packet Wireless</a:t>
            </a:r>
          </a:p>
        </p:txBody>
      </p:sp>
      <p:pic>
        <p:nvPicPr>
          <p:cNvPr id="56408" name="Picture 126" descr="fw2.pn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57288" y="2052638"/>
            <a:ext cx="1028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409" name="Picture 127" descr="fw1.png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22538" y="1900238"/>
            <a:ext cx="533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410" name="Line 14"/>
          <p:cNvSpPr>
            <a:spLocks noChangeShapeType="1"/>
          </p:cNvSpPr>
          <p:nvPr/>
        </p:nvSpPr>
        <p:spPr bwMode="auto">
          <a:xfrm>
            <a:off x="2825750" y="2811463"/>
            <a:ext cx="908050" cy="833437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411" name="Line 13"/>
          <p:cNvSpPr>
            <a:spLocks noChangeShapeType="1"/>
          </p:cNvSpPr>
          <p:nvPr/>
        </p:nvSpPr>
        <p:spPr bwMode="auto">
          <a:xfrm flipH="1" flipV="1">
            <a:off x="3889375" y="2432050"/>
            <a:ext cx="0" cy="315913"/>
          </a:xfrm>
          <a:prstGeom prst="line">
            <a:avLst/>
          </a:prstGeom>
          <a:noFill/>
          <a:ln w="57150">
            <a:solidFill>
              <a:srgbClr val="B5B5B5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56412" name="Picture 3" descr="Network R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12632">
            <a:off x="3435350" y="2622550"/>
            <a:ext cx="1560513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413" name="Picture 22" descr="Medium Enterpri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1363" y="1976438"/>
            <a:ext cx="687387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4" name="Rectangle 52"/>
          <p:cNvSpPr>
            <a:spLocks noChangeArrowheads="1"/>
          </p:cNvSpPr>
          <p:nvPr/>
        </p:nvSpPr>
        <p:spPr bwMode="auto">
          <a:xfrm>
            <a:off x="3244850" y="1951038"/>
            <a:ext cx="1293813" cy="78422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6415" name="Text Box 34"/>
          <p:cNvSpPr txBox="1">
            <a:spLocks noChangeArrowheads="1"/>
          </p:cNvSpPr>
          <p:nvPr/>
        </p:nvSpPr>
        <p:spPr bwMode="auto">
          <a:xfrm>
            <a:off x="3584575" y="2746375"/>
            <a:ext cx="1100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G.8032 Ethernet Ring</a:t>
            </a:r>
          </a:p>
        </p:txBody>
      </p:sp>
      <p:sp>
        <p:nvSpPr>
          <p:cNvPr id="56416" name="Rectangle 104"/>
          <p:cNvSpPr>
            <a:spLocks noChangeArrowheads="1"/>
          </p:cNvSpPr>
          <p:nvPr/>
        </p:nvSpPr>
        <p:spPr bwMode="auto">
          <a:xfrm>
            <a:off x="3281363" y="2506663"/>
            <a:ext cx="93027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latin typeface="Calibri" pitchFamily="34" charset="0"/>
              </a:rPr>
              <a:t>Ethernet</a:t>
            </a:r>
          </a:p>
        </p:txBody>
      </p: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2978205" y="3418020"/>
            <a:ext cx="2473325" cy="1144587"/>
            <a:chOff x="1821" y="1751"/>
            <a:chExt cx="1728" cy="8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8" name="Picture 63" descr="cloud2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821" y="1751"/>
              <a:ext cx="1728" cy="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9" name="Text Box 64"/>
            <p:cNvSpPr txBox="1">
              <a:spLocks noChangeArrowheads="1"/>
            </p:cNvSpPr>
            <p:nvPr/>
          </p:nvSpPr>
          <p:spPr bwMode="auto">
            <a:xfrm>
              <a:off x="2257" y="2065"/>
              <a:ext cx="911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latin typeface="+mn-lt"/>
                  <a:cs typeface="+mn-cs"/>
                </a:rPr>
                <a:t>Carrier 1</a:t>
              </a:r>
            </a:p>
          </p:txBody>
        </p:sp>
      </p:grpSp>
      <p:sp>
        <p:nvSpPr>
          <p:cNvPr id="56418" name="Rectangle 17"/>
          <p:cNvSpPr>
            <a:spLocks noChangeArrowheads="1"/>
          </p:cNvSpPr>
          <p:nvPr/>
        </p:nvSpPr>
        <p:spPr bwMode="auto">
          <a:xfrm>
            <a:off x="747713" y="6008688"/>
            <a:ext cx="355600" cy="17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b="1">
                <a:latin typeface="Verdana" pitchFamily="34" charset="0"/>
              </a:rPr>
              <a:t>UNI</a:t>
            </a:r>
          </a:p>
        </p:txBody>
      </p:sp>
      <p:sp>
        <p:nvSpPr>
          <p:cNvPr id="56419" name="Rectangle 40"/>
          <p:cNvSpPr>
            <a:spLocks noChangeArrowheads="1"/>
          </p:cNvSpPr>
          <p:nvPr/>
        </p:nvSpPr>
        <p:spPr bwMode="auto">
          <a:xfrm>
            <a:off x="1308100" y="6008688"/>
            <a:ext cx="709613" cy="17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000" b="1">
                <a:latin typeface="Verdana" pitchFamily="34" charset="0"/>
              </a:rPr>
              <a:t>ENNI</a:t>
            </a:r>
          </a:p>
        </p:txBody>
      </p:sp>
      <p:pic>
        <p:nvPicPr>
          <p:cNvPr id="232" name="Picture 231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2667000" y="51689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3" name="Picture 232" descr="enni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255713" y="5780088"/>
            <a:ext cx="52387" cy="5953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4" name="Picture 233" descr="enni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rot="18900000" flipH="1">
            <a:off x="4926807" y="3196431"/>
            <a:ext cx="52388" cy="5937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" name="Picture 234" descr="enni.jpg"/>
          <p:cNvPicPr>
            <a:picLocks noChangeAspect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419600" y="4483100"/>
            <a:ext cx="593725" cy="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36" name="Picture 235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46113" y="5780088"/>
            <a:ext cx="52387" cy="587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7" name="Picture 236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4800600" y="57023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8" name="Picture 237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828800" y="42545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9" name="Picture 238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828800" y="33401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0" name="Picture 239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248400" y="53975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1" name="Picture 240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696200" y="52451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2" name="Picture 241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934200" y="34925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3" name="Picture 242" descr="uni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934200" y="2349500"/>
            <a:ext cx="52388" cy="5857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4" name="Picture 243" descr="uni.jpg"/>
          <p:cNvPicPr>
            <a:picLocks noChangeAspect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562600" y="2425700"/>
            <a:ext cx="585788" cy="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45" name="Picture 244" descr="uni.jpg"/>
          <p:cNvPicPr>
            <a:picLocks noChangeAspect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581400" y="2501900"/>
            <a:ext cx="585788" cy="5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8272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itle 1"/>
          <p:cNvSpPr>
            <a:spLocks noGrp="1"/>
          </p:cNvSpPr>
          <p:nvPr>
            <p:ph type="title" idx="4294967295"/>
          </p:nvPr>
        </p:nvSpPr>
        <p:spPr bwMode="auto">
          <a:noFill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600" dirty="0" smtClean="0"/>
              <a:t>CoS Phase 2: Performance Objectives by CoS Label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765175" y="1196975"/>
          <a:ext cx="7691438" cy="4359275"/>
        </p:xfrm>
        <a:graphic>
          <a:graphicData uri="http://schemas.openxmlformats.org/drawingml/2006/table">
            <a:tbl>
              <a:tblPr/>
              <a:tblGrid>
                <a:gridCol w="2076450"/>
                <a:gridCol w="2076450"/>
                <a:gridCol w="1179513"/>
                <a:gridCol w="1179512"/>
                <a:gridCol w="1179513"/>
              </a:tblGrid>
              <a:tr h="32067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Example of Frame Delay (FD) oriented SLS, with FDR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06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Performance Metric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Parameters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Class of Service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68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L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0"/>
                    </a:solidFill>
                  </a:tcPr>
                </a:tc>
              </a:tr>
              <a:tr h="37147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Frame Delay (FD)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Objective (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≤10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20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37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Time Period (T)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Percentile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99.9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Frame Delay Range (FDR)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Objective (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5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10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N/S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Time Period (T)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Percentile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99.9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2F4"/>
                    </a:solidFill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Frame Loss Ratio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Objective (%)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.01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.01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≤ .1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Time Period (T)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 month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4670" name="Rectangle 46"/>
          <p:cNvSpPr>
            <a:spLocks noChangeArrowheads="1"/>
          </p:cNvSpPr>
          <p:nvPr/>
        </p:nvSpPr>
        <p:spPr bwMode="auto">
          <a:xfrm>
            <a:off x="2379663" y="5949950"/>
            <a:ext cx="489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accent2"/>
                </a:solidFill>
              </a:rPr>
              <a:t>Performance Tier 1 (PT1 - Metro)</a:t>
            </a:r>
          </a:p>
        </p:txBody>
      </p:sp>
    </p:spTree>
    <p:extLst>
      <p:ext uri="{BB962C8B-B14F-4D97-AF65-F5344CB8AC3E}">
        <p14:creationId xmlns:p14="http://schemas.microsoft.com/office/powerpoint/2010/main" xmlns="" val="102146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23850" y="0"/>
            <a:ext cx="8820150" cy="685800"/>
          </a:xfrm>
          <a:noFill/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z="3600" dirty="0" smtClean="0"/>
              <a:t>MBH Phase 2: Class of Service Mapping</a:t>
            </a:r>
          </a:p>
        </p:txBody>
      </p:sp>
      <p:graphicFrame>
        <p:nvGraphicFramePr>
          <p:cNvPr id="155689" name="Group 41"/>
          <p:cNvGraphicFramePr>
            <a:graphicFrameLocks noGrp="1"/>
          </p:cNvGraphicFramePr>
          <p:nvPr>
            <p:ph type="body" idx="4294967295"/>
          </p:nvPr>
        </p:nvGraphicFramePr>
        <p:xfrm>
          <a:off x="304800" y="1600200"/>
          <a:ext cx="8534400" cy="3048132"/>
        </p:xfrm>
        <a:graphic>
          <a:graphicData uri="http://schemas.openxmlformats.org/drawingml/2006/table">
            <a:tbl>
              <a:tblPr/>
              <a:tblGrid>
                <a:gridCol w="1435100"/>
                <a:gridCol w="1887538"/>
                <a:gridCol w="2114550"/>
                <a:gridCol w="3097212"/>
              </a:tblGrid>
              <a:tr h="3349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CoS Name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Example of Generic Traffic Classes mapping into CoS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49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 CoS Model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 CoS Model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 CoS Model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Very High 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(H</a:t>
                      </a:r>
                      <a:r>
                        <a:rPr kumimoji="0" lang="en-GB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+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Synchronization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High 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(H)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Conversational,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Signaling and Control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Conversational and Synchronization,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Signaling and Control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Conversational and Synchronization,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Signaling and Control,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Streaming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Medium 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(M)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Streaming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Streaming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Low 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(L)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Interactive and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Background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Interactive and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Background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Interactive and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Background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5685" name="AutoShape 77"/>
          <p:cNvSpPr>
            <a:spLocks noChangeArrowheads="1"/>
          </p:cNvSpPr>
          <p:nvPr/>
        </p:nvSpPr>
        <p:spPr bwMode="auto">
          <a:xfrm>
            <a:off x="4284663" y="765175"/>
            <a:ext cx="6858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400">
              <a:ea typeface="MS PGothic" pitchFamily="34" charset="-128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250825" y="1484313"/>
            <a:ext cx="8686800" cy="3240087"/>
          </a:xfrm>
          <a:prstGeom prst="roundRect">
            <a:avLst>
              <a:gd name="adj" fmla="val 1282"/>
            </a:avLst>
          </a:prstGeom>
          <a:noFill/>
          <a:ln w="25400">
            <a:solidFill>
              <a:srgbClr val="595959"/>
            </a:solidFill>
            <a:round/>
            <a:headEnd/>
            <a:tailEnd/>
          </a:ln>
          <a:effectLst>
            <a:outerShdw blurRad="63500" dist="38100" dir="8100000" algn="tr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155687" name="TextBox 5"/>
          <p:cNvSpPr txBox="1">
            <a:spLocks noChangeArrowheads="1"/>
          </p:cNvSpPr>
          <p:nvPr/>
        </p:nvSpPr>
        <p:spPr bwMode="auto">
          <a:xfrm>
            <a:off x="838200" y="4941888"/>
            <a:ext cx="6659563" cy="31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ea typeface="MS PGothic" pitchFamily="34" charset="-128"/>
              </a:rPr>
              <a:t>Value to Mobile Operator: Know what performance each 3GPP traffic class will get</a:t>
            </a:r>
          </a:p>
        </p:txBody>
      </p:sp>
      <p:sp>
        <p:nvSpPr>
          <p:cNvPr id="155688" name="TextBox 7"/>
          <p:cNvSpPr txBox="1">
            <a:spLocks noChangeArrowheads="1"/>
          </p:cNvSpPr>
          <p:nvPr/>
        </p:nvSpPr>
        <p:spPr bwMode="auto">
          <a:xfrm>
            <a:off x="762000" y="5562600"/>
            <a:ext cx="6804025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ea typeface="MS PGothic" pitchFamily="34" charset="-128"/>
              </a:rPr>
              <a:t>Value to MEN Operator: Standard CoS offering with default performance objectives </a:t>
            </a:r>
          </a:p>
        </p:txBody>
      </p:sp>
    </p:spTree>
    <p:extLst>
      <p:ext uri="{BB962C8B-B14F-4D97-AF65-F5344CB8AC3E}">
        <p14:creationId xmlns:p14="http://schemas.microsoft.com/office/powerpoint/2010/main" xmlns="" val="2930247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MBH IA Phase 3 Timeline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53025" y="762000"/>
            <a:ext cx="3405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SB1 slipped, LB goal remains 4Q14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Rationale in backup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3657600"/>
            <a:ext cx="8458200" cy="228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Callout 7"/>
          <p:cNvSpPr/>
          <p:nvPr/>
        </p:nvSpPr>
        <p:spPr>
          <a:xfrm>
            <a:off x="990600" y="1600200"/>
            <a:ext cx="1143000" cy="2057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Develop and discuss foundational contributions (Alignment, Synch,  </a:t>
            </a:r>
            <a:r>
              <a:rPr lang="en-US" sz="1050" dirty="0" err="1" smtClean="0">
                <a:solidFill>
                  <a:schemeClr val="tx1"/>
                </a:solidFill>
              </a:rPr>
              <a:t>MultiCEN</a:t>
            </a:r>
            <a:r>
              <a:rPr lang="en-US" sz="1050" dirty="0">
                <a:solidFill>
                  <a:schemeClr val="tx1"/>
                </a:solidFill>
              </a:rPr>
              <a:t>, Small Cell, Performance)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3593068"/>
            <a:ext cx="8220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2Q12     3Q12     4Q12     1Q13     2Q13    3Q13     4Q13    1Q14     2Q14     3Q14     4Q14</a:t>
            </a:r>
            <a:endParaRPr lang="en-US" dirty="0"/>
          </a:p>
        </p:txBody>
      </p:sp>
      <p:sp>
        <p:nvSpPr>
          <p:cNvPr id="7" name="Down Arrow Callout 6"/>
          <p:cNvSpPr/>
          <p:nvPr/>
        </p:nvSpPr>
        <p:spPr>
          <a:xfrm>
            <a:off x="152400" y="2209800"/>
            <a:ext cx="838200" cy="14478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>
                <a:solidFill>
                  <a:schemeClr val="tx1"/>
                </a:solidFill>
              </a:rPr>
              <a:t>MBH </a:t>
            </a:r>
            <a:r>
              <a:rPr lang="en-US" sz="1050" dirty="0" err="1">
                <a:solidFill>
                  <a:schemeClr val="tx1"/>
                </a:solidFill>
              </a:rPr>
              <a:t>Ph</a:t>
            </a:r>
            <a:r>
              <a:rPr lang="en-US" sz="1050" dirty="0">
                <a:solidFill>
                  <a:schemeClr val="tx1"/>
                </a:solidFill>
              </a:rPr>
              <a:t> 3 project approval </a:t>
            </a:r>
            <a:r>
              <a:rPr lang="en-US" sz="1050" dirty="0" smtClean="0">
                <a:solidFill>
                  <a:schemeClr val="tx1"/>
                </a:solidFill>
              </a:rPr>
              <a:t>2Q12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1" name="Down Arrow Callout 10"/>
          <p:cNvSpPr/>
          <p:nvPr/>
        </p:nvSpPr>
        <p:spPr>
          <a:xfrm>
            <a:off x="2547937" y="2743200"/>
            <a:ext cx="652463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Working draft 1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2" name="Down Arrow Callout 11"/>
          <p:cNvSpPr/>
          <p:nvPr/>
        </p:nvSpPr>
        <p:spPr>
          <a:xfrm>
            <a:off x="3276600" y="2743200"/>
            <a:ext cx="685799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rgbClr val="FF0000"/>
                </a:solidFill>
              </a:rPr>
              <a:t>Working draft 2</a:t>
            </a:r>
          </a:p>
        </p:txBody>
      </p:sp>
      <p:sp>
        <p:nvSpPr>
          <p:cNvPr id="13" name="Down Arrow Callout 12"/>
          <p:cNvSpPr/>
          <p:nvPr/>
        </p:nvSpPr>
        <p:spPr>
          <a:xfrm>
            <a:off x="4038600" y="2743200"/>
            <a:ext cx="600074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rgbClr val="FF0000"/>
                </a:solidFill>
              </a:rPr>
              <a:t>SB 1</a:t>
            </a:r>
            <a:endParaRPr lang="en-US" sz="1050" dirty="0">
              <a:solidFill>
                <a:srgbClr val="FF0000"/>
              </a:solidFill>
            </a:endParaRPr>
          </a:p>
        </p:txBody>
      </p:sp>
      <p:sp>
        <p:nvSpPr>
          <p:cNvPr id="14" name="Down Arrow Callout 13"/>
          <p:cNvSpPr/>
          <p:nvPr/>
        </p:nvSpPr>
        <p:spPr>
          <a:xfrm>
            <a:off x="6380822" y="2752725"/>
            <a:ext cx="600074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SB 3 &amp; AD2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5" name="Down Arrow Callout 14"/>
          <p:cNvSpPr/>
          <p:nvPr/>
        </p:nvSpPr>
        <p:spPr>
          <a:xfrm>
            <a:off x="4852988" y="2752725"/>
            <a:ext cx="600074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SB 2 &amp; AD1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6" name="Down Arrow Callout 15"/>
          <p:cNvSpPr/>
          <p:nvPr/>
        </p:nvSpPr>
        <p:spPr>
          <a:xfrm>
            <a:off x="7924801" y="2743200"/>
            <a:ext cx="600074" cy="914400"/>
          </a:xfrm>
          <a:prstGeom prst="downArrowCallou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LB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71197" y="4162425"/>
            <a:ext cx="838200" cy="6858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SB2 </a:t>
            </a:r>
            <a:r>
              <a:rPr lang="en-US" sz="1050" dirty="0">
                <a:solidFill>
                  <a:schemeClr val="tx1"/>
                </a:solidFill>
              </a:rPr>
              <a:t>comment </a:t>
            </a:r>
            <a:r>
              <a:rPr lang="en-US" sz="1050" dirty="0" smtClean="0">
                <a:solidFill>
                  <a:schemeClr val="tx1"/>
                </a:solidFill>
              </a:rPr>
              <a:t>resolution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57699" y="4162425"/>
            <a:ext cx="838200" cy="6858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SB1 comment </a:t>
            </a:r>
            <a:r>
              <a:rPr lang="en-US" sz="1050" dirty="0" smtClean="0">
                <a:solidFill>
                  <a:schemeClr val="tx1"/>
                </a:solidFill>
              </a:rPr>
              <a:t>resolution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62800" y="4171950"/>
            <a:ext cx="838200" cy="6858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SB3 </a:t>
            </a:r>
            <a:r>
              <a:rPr lang="en-US" sz="1050" dirty="0">
                <a:solidFill>
                  <a:schemeClr val="tx1"/>
                </a:solidFill>
              </a:rPr>
              <a:t>comment </a:t>
            </a:r>
            <a:r>
              <a:rPr lang="en-US" sz="1050" dirty="0" smtClean="0">
                <a:solidFill>
                  <a:schemeClr val="tx1"/>
                </a:solidFill>
              </a:rPr>
              <a:t>resolution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3505201" y="1295400"/>
            <a:ext cx="1524000" cy="914400"/>
          </a:xfrm>
          <a:prstGeom prst="wedgeRoundRectCallout">
            <a:avLst>
              <a:gd name="adj1" fmla="val -20739"/>
              <a:gd name="adj2" fmla="val 105093"/>
              <a:gd name="adj3" fmla="val 16667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In addition to contributions, pre-SB comments are a very viable way to provide input and accelerate </a:t>
            </a:r>
            <a:r>
              <a:rPr lang="en-US" sz="1050" dirty="0" smtClean="0">
                <a:solidFill>
                  <a:schemeClr val="tx1"/>
                </a:solidFill>
              </a:rPr>
              <a:t>progress</a:t>
            </a:r>
            <a:endParaRPr lang="en-US" sz="10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Primary Scope Work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685800"/>
            <a:ext cx="8448675" cy="5391150"/>
          </a:xfrm>
        </p:spPr>
        <p:txBody>
          <a:bodyPr/>
          <a:lstStyle/>
          <a:p>
            <a:r>
              <a:rPr lang="en-US" sz="1400" dirty="0" smtClean="0"/>
              <a:t>Alignment</a:t>
            </a:r>
          </a:p>
          <a:p>
            <a:pPr lvl="1"/>
            <a:r>
              <a:rPr lang="en-US" sz="1200" dirty="0" smtClean="0"/>
              <a:t>MEF 6.x 10.3, 26.x, 33, etc as well as  BBF, NGMN, etc</a:t>
            </a:r>
          </a:p>
          <a:p>
            <a:r>
              <a:rPr lang="en-US" sz="1400" dirty="0" smtClean="0"/>
              <a:t>New Work Areas</a:t>
            </a:r>
          </a:p>
          <a:p>
            <a:pPr marL="742950" lvl="2" indent="-342900"/>
            <a:r>
              <a:rPr lang="en-US" sz="1200" dirty="0" smtClean="0"/>
              <a:t>Areas are not independent.  For example we are proceeding with Performance even though Synch contributions will likely impact. Note: no synch contributions so far.</a:t>
            </a:r>
            <a:endParaRPr lang="en-US" sz="1600" dirty="0" smtClean="0"/>
          </a:p>
          <a:p>
            <a:pPr lvl="1"/>
            <a:r>
              <a:rPr lang="en-US" sz="1200" b="1" dirty="0" smtClean="0"/>
              <a:t>CoS/BWP  (Performance)</a:t>
            </a:r>
          </a:p>
          <a:p>
            <a:pPr lvl="2"/>
            <a:r>
              <a:rPr lang="en-US" sz="1200" dirty="0" smtClean="0"/>
              <a:t>Addition of Availability, HLI, CHLI, FDR for H+</a:t>
            </a:r>
          </a:p>
          <a:p>
            <a:pPr lvl="2"/>
            <a:r>
              <a:rPr lang="en-US" sz="1200" dirty="0" smtClean="0"/>
              <a:t>BWP constraints and use cases </a:t>
            </a:r>
          </a:p>
          <a:p>
            <a:pPr lvl="2"/>
            <a:r>
              <a:rPr lang="en-US" sz="1200" dirty="0" smtClean="0"/>
              <a:t>Multi-MEN and MEF 23.2 dependency</a:t>
            </a:r>
          </a:p>
          <a:p>
            <a:pPr lvl="1"/>
            <a:r>
              <a:rPr lang="en-US" sz="1200" b="1" dirty="0" smtClean="0"/>
              <a:t>Multi-MEN</a:t>
            </a:r>
          </a:p>
          <a:p>
            <a:pPr lvl="2"/>
            <a:r>
              <a:rPr lang="en-US" sz="1200" dirty="0" smtClean="0"/>
              <a:t>EI and Service Attributes</a:t>
            </a:r>
          </a:p>
          <a:p>
            <a:pPr lvl="2"/>
            <a:r>
              <a:rPr lang="en-US" sz="1200" dirty="0" smtClean="0"/>
              <a:t>SOAM PM and FM</a:t>
            </a:r>
          </a:p>
          <a:p>
            <a:pPr lvl="2"/>
            <a:r>
              <a:rPr lang="en-US" sz="1200" dirty="0" smtClean="0"/>
              <a:t>CoS/BWP impacts including concatenation (see CoS/BWP)</a:t>
            </a:r>
          </a:p>
          <a:p>
            <a:pPr lvl="2"/>
            <a:r>
              <a:rPr lang="en-US" sz="1200" dirty="0" smtClean="0"/>
              <a:t>Synch impacts (see Synch)</a:t>
            </a:r>
          </a:p>
          <a:p>
            <a:pPr lvl="1"/>
            <a:r>
              <a:rPr lang="en-US" sz="1200" b="1" dirty="0" smtClean="0"/>
              <a:t>Small Cell </a:t>
            </a:r>
            <a:r>
              <a:rPr lang="en-US" sz="1200" dirty="0" smtClean="0"/>
              <a:t>/Het Net</a:t>
            </a:r>
          </a:p>
          <a:p>
            <a:pPr lvl="2"/>
            <a:r>
              <a:rPr lang="en-US" sz="1200" dirty="0" smtClean="0"/>
              <a:t>Develop and prioritize Use Cases</a:t>
            </a:r>
          </a:p>
          <a:p>
            <a:pPr lvl="2"/>
            <a:r>
              <a:rPr lang="en-US" sz="1200" dirty="0" smtClean="0"/>
              <a:t>EI and Service Attributes</a:t>
            </a:r>
          </a:p>
          <a:p>
            <a:pPr lvl="2"/>
            <a:r>
              <a:rPr lang="en-US" sz="1200" dirty="0" smtClean="0"/>
              <a:t>Inter-cell coordination</a:t>
            </a:r>
          </a:p>
          <a:p>
            <a:pPr lvl="2"/>
            <a:r>
              <a:rPr lang="en-US" sz="1200" dirty="0" smtClean="0"/>
              <a:t>Synch impacts including indoor/no GPS, tight coordination use cases (see Synch)</a:t>
            </a:r>
          </a:p>
          <a:p>
            <a:pPr lvl="2"/>
            <a:r>
              <a:rPr lang="en-US" sz="1200" dirty="0" smtClean="0"/>
              <a:t>CPO changes proposed for small cells, coordination impact</a:t>
            </a:r>
          </a:p>
          <a:p>
            <a:pPr lvl="1"/>
            <a:r>
              <a:rPr lang="en-US" sz="1200" b="1" dirty="0" smtClean="0"/>
              <a:t>Synch </a:t>
            </a:r>
          </a:p>
          <a:p>
            <a:pPr lvl="2"/>
            <a:r>
              <a:rPr lang="en-US" sz="1200" dirty="0" smtClean="0"/>
              <a:t>Synch across Multi-MEN (work frequency first, await ITU on Time/Phase)</a:t>
            </a:r>
          </a:p>
          <a:p>
            <a:pPr lvl="2"/>
            <a:r>
              <a:rPr lang="en-US" sz="1200" dirty="0" smtClean="0"/>
              <a:t>Frequency with packet method   (await ITU response to New Metric liaison)</a:t>
            </a:r>
          </a:p>
          <a:p>
            <a:pPr lvl="2"/>
            <a:r>
              <a:rPr lang="en-US" sz="1200" dirty="0" smtClean="0"/>
              <a:t>Time and Phase with packet method for TDD LTE and some parts of LTE-A (also await ITU progress)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Phase/time </a:t>
            </a:r>
            <a:r>
              <a:rPr lang="en-US" sz="3600" dirty="0"/>
              <a:t>synchronization requirements by feature and service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251795"/>
              </p:ext>
            </p:extLst>
          </p:nvPr>
        </p:nvGraphicFramePr>
        <p:xfrm>
          <a:off x="1549400" y="1266825"/>
          <a:ext cx="5692139" cy="4536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822"/>
                <a:gridCol w="2343822"/>
                <a:gridCol w="1004495"/>
              </a:tblGrid>
              <a:tr h="37084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              Features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Time/Phase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WCDMA-TDD/LTE-TDD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+/-1.5 us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LTE </a:t>
                      </a:r>
                      <a:r>
                        <a:rPr lang="en-US" sz="1200" dirty="0" err="1">
                          <a:effectLst/>
                        </a:rPr>
                        <a:t>eMBMS</a:t>
                      </a:r>
                      <a:r>
                        <a:rPr lang="en-US" sz="1200" dirty="0">
                          <a:effectLst/>
                        </a:rPr>
                        <a:t> (LTE or LTE –</a:t>
                      </a:r>
                      <a:r>
                        <a:rPr lang="en-US" sz="1200" dirty="0" smtClean="0">
                          <a:effectLst/>
                        </a:rPr>
                        <a:t>A)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FDD and TDD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04190" marR="0" indent="-504190" fontAlgn="base" hangingPunct="0">
                        <a:spcBef>
                          <a:spcPts val="4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dirty="0" smtClean="0">
                          <a:effectLst/>
                          <a:highlight>
                            <a:srgbClr val="FFFF00"/>
                          </a:highlight>
                        </a:rPr>
                        <a:t>TBD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LTE-A eICIC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Inter-cell interference cancellation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row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LTE-A </a:t>
                      </a:r>
                      <a:r>
                        <a:rPr lang="en-US" sz="1200" dirty="0" err="1">
                          <a:effectLst/>
                        </a:rPr>
                        <a:t>CoMP</a:t>
                      </a:r>
                      <a:r>
                        <a:rPr lang="en-US" sz="1200" dirty="0">
                          <a:effectLst/>
                        </a:rPr>
                        <a:t> (Coordinated Multi-Point Transmission and Reception)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 coordinated scheduling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 coordinated scheduling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 coordinated </a:t>
                      </a:r>
                      <a:r>
                        <a:rPr lang="en-US" sz="1200" dirty="0" err="1">
                          <a:effectLst/>
                        </a:rPr>
                        <a:t>beamforming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DL non-coherent joint transmission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 joint processing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UL selection combining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LTE-A cell cluster cooperation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ICIC and </a:t>
                      </a:r>
                      <a:r>
                        <a:rPr lang="en-US" sz="1200" dirty="0" err="1">
                          <a:effectLst/>
                        </a:rPr>
                        <a:t>CoMP</a:t>
                      </a:r>
                      <a:r>
                        <a:rPr lang="en-US" sz="1200" dirty="0">
                          <a:effectLst/>
                        </a:rPr>
                        <a:t> Joint Processing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 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Location Based Services  (LBS)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OTDOA 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21526325"/>
      </p:ext>
    </p:extLst>
  </p:cSld>
  <p:clrMapOvr>
    <a:masterClrMapping/>
  </p:clrMapOvr>
</p:sld>
</file>

<file path=ppt/theme/theme1.xml><?xml version="1.0" encoding="utf-8"?>
<a:theme xmlns:a="http://schemas.openxmlformats.org/drawingml/2006/main" name="MEF TC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MEF TC template</Template>
  <TotalTime>15356</TotalTime>
  <Words>1057</Words>
  <Application>Microsoft Office PowerPoint</Application>
  <PresentationFormat>全屏显示(4:3)</PresentationFormat>
  <Paragraphs>287</Paragraphs>
  <Slides>11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MEF TC template</vt:lpstr>
      <vt:lpstr>MBH IA Phase 3 – Joint Call with 3GPP</vt:lpstr>
      <vt:lpstr>Outline</vt:lpstr>
      <vt:lpstr>Carrier Ethernet Defined</vt:lpstr>
      <vt:lpstr>Carrier Ethernet Over Variety of Access Media</vt:lpstr>
      <vt:lpstr>CoS Phase 2: Performance Objectives by CoS Label</vt:lpstr>
      <vt:lpstr>MBH Phase 2: Class of Service Mapping</vt:lpstr>
      <vt:lpstr>MBH IA Phase 3 Timeline </vt:lpstr>
      <vt:lpstr>Review of Primary Scope Work Areas</vt:lpstr>
      <vt:lpstr>Phase/time synchronization requirements by feature and service </vt:lpstr>
      <vt:lpstr>Small Cell BH Tight Coord Use Case</vt:lpstr>
      <vt:lpstr>DRAFT - Backhaul requirement for  loose &amp; tight radio coordination</vt:lpstr>
    </vt:vector>
  </TitlesOfParts>
  <Company>AT&amp;T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 rembert</dc:creator>
  <cp:lastModifiedBy>tanghai</cp:lastModifiedBy>
  <cp:revision>318</cp:revision>
  <dcterms:created xsi:type="dcterms:W3CDTF">2012-10-12T17:39:15Z</dcterms:created>
  <dcterms:modified xsi:type="dcterms:W3CDTF">2013-05-22T06:43:22Z</dcterms:modified>
</cp:coreProperties>
</file>