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373" r:id="rId2"/>
    <p:sldId id="374" r:id="rId3"/>
    <p:sldId id="258"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7419" autoAdjust="0"/>
  </p:normalViewPr>
  <p:slideViewPr>
    <p:cSldViewPr snapToGrid="0">
      <p:cViewPr varScale="1">
        <p:scale>
          <a:sx n="156" d="100"/>
          <a:sy n="156" d="100"/>
        </p:scale>
        <p:origin x="376"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6D2550-3E8E-4418-A9FF-8F330F49B1B3}" type="datetimeFigureOut">
              <a:rPr lang="zh-CN" altLang="en-US" smtClean="0"/>
              <a:t>2025/12/1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B823961-F3D2-4018-92C9-60368B267408}" type="slidenum">
              <a:rPr lang="zh-CN" altLang="en-US" smtClean="0"/>
              <a:t>‹#›</a:t>
            </a:fld>
            <a:endParaRPr lang="zh-CN" altLang="en-US"/>
          </a:p>
        </p:txBody>
      </p:sp>
    </p:spTree>
    <p:extLst>
      <p:ext uri="{BB962C8B-B14F-4D97-AF65-F5344CB8AC3E}">
        <p14:creationId xmlns:p14="http://schemas.microsoft.com/office/powerpoint/2010/main" val="35382974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2103B4-7A02-4616-BA1B-56066B5CABC4}"/>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554597EC-E1A2-4F64-A574-273B0D52FF1C}"/>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DF13B2CF-C833-49B0-B199-AE28BED55741}"/>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5" name="页脚占位符 4">
            <a:extLst>
              <a:ext uri="{FF2B5EF4-FFF2-40B4-BE49-F238E27FC236}">
                <a16:creationId xmlns:a16="http://schemas.microsoft.com/office/drawing/2014/main" id="{B45FB1A1-ECE2-4113-8FF3-72533722BD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C44593-B9AD-4854-872F-21EE386EADA0}"/>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11260875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2564502-3A22-4FB6-84FB-317DD6ABC84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9E3A4236-C3E9-44E6-9991-E78735B2FE57}"/>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202C55A-DBCF-4EC5-8F63-837A405959B6}"/>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5" name="页脚占位符 4">
            <a:extLst>
              <a:ext uri="{FF2B5EF4-FFF2-40B4-BE49-F238E27FC236}">
                <a16:creationId xmlns:a16="http://schemas.microsoft.com/office/drawing/2014/main" id="{EB8F1A6C-E85E-4687-87D5-C8F033234A7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607ADA80-6DC8-463A-9CE7-4186D16CA919}"/>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142376450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D6D392C-7EA1-455B-898D-714C498D5660}"/>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0584E977-E95C-4DA9-AC2C-284E12184848}"/>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4B7DEF6-FDE3-4668-9CB0-719B2508D152}"/>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5" name="页脚占位符 4">
            <a:extLst>
              <a:ext uri="{FF2B5EF4-FFF2-40B4-BE49-F238E27FC236}">
                <a16:creationId xmlns:a16="http://schemas.microsoft.com/office/drawing/2014/main" id="{D7AF8776-D279-4FBF-9BE7-258E24BDB21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ED03F5B-D582-42FB-85D9-1674874F5066}"/>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39578350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Presentation title 1">
    <p:bg>
      <p:bgRef idx="1001">
        <a:schemeClr val="bg1"/>
      </p:bgRef>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7DC278C1-3967-B042-A119-19B630EA031E}"/>
              </a:ext>
            </a:extLst>
          </p:cNvPr>
          <p:cNvSpPr>
            <a:spLocks noGrp="1"/>
          </p:cNvSpPr>
          <p:nvPr>
            <p:ph type="body" sz="quarter" idx="10"/>
          </p:nvPr>
        </p:nvSpPr>
        <p:spPr>
          <a:xfrm>
            <a:off x="222250" y="1920806"/>
            <a:ext cx="8357153" cy="2195512"/>
          </a:xfrm>
          <a:prstGeom prst="rect">
            <a:avLst/>
          </a:prstGeom>
        </p:spPr>
        <p:txBody>
          <a:bodyPr/>
          <a:lstStyle>
            <a:lvl1pPr>
              <a:defRPr sz="4800">
                <a:solidFill>
                  <a:schemeClr val="tx1"/>
                </a:solidFill>
                <a:latin typeface="Samsung Sharp Sans Bold" pitchFamily="2" charset="0"/>
                <a:cs typeface="Samsung Sharp Sans Bold" pitchFamily="2" charset="0"/>
              </a:defRPr>
            </a:lvl1pPr>
          </a:lstStyle>
          <a:p>
            <a:pPr lvl="0"/>
            <a:r>
              <a:rPr kumimoji="1" lang="ko-KR" altLang="en-US" dirty="0"/>
              <a:t>마스터 텍스트 스타일 편집</a:t>
            </a:r>
          </a:p>
        </p:txBody>
      </p:sp>
      <p:sp>
        <p:nvSpPr>
          <p:cNvPr id="11" name="Rectangle 10">
            <a:extLst>
              <a:ext uri="{FF2B5EF4-FFF2-40B4-BE49-F238E27FC236}">
                <a16:creationId xmlns:a16="http://schemas.microsoft.com/office/drawing/2014/main" id="{6946F217-7EC9-4149-8FDC-7A26A867803C}"/>
              </a:ext>
            </a:extLst>
          </p:cNvPr>
          <p:cNvSpPr/>
          <p:nvPr userDrawn="1"/>
        </p:nvSpPr>
        <p:spPr>
          <a:xfrm>
            <a:off x="0" y="6447295"/>
            <a:ext cx="12192000" cy="41070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SamsungOneKoreanOTF 400" panose="020B0503030303020204" pitchFamily="34" charset="-127"/>
            </a:endParaRPr>
          </a:p>
        </p:txBody>
      </p:sp>
      <p:sp>
        <p:nvSpPr>
          <p:cNvPr id="8" name="Freeform 1">
            <a:extLst>
              <a:ext uri="{FF2B5EF4-FFF2-40B4-BE49-F238E27FC236}">
                <a16:creationId xmlns:a16="http://schemas.microsoft.com/office/drawing/2014/main" id="{8B04E392-1042-E34E-9679-5EB9AB6584CB}"/>
              </a:ext>
            </a:extLst>
          </p:cNvPr>
          <p:cNvSpPr>
            <a:spLocks noChangeAspect="1" noChangeArrowheads="1"/>
          </p:cNvSpPr>
          <p:nvPr userDrawn="1"/>
        </p:nvSpPr>
        <p:spPr bwMode="auto">
          <a:xfrm>
            <a:off x="10934700" y="6448093"/>
            <a:ext cx="914400" cy="140032"/>
          </a:xfrm>
          <a:custGeom>
            <a:avLst/>
            <a:gdLst>
              <a:gd name="T0" fmla="*/ 581 w 15377"/>
              <a:gd name="T1" fmla="*/ 522 h 2356"/>
              <a:gd name="T2" fmla="*/ 985 w 15377"/>
              <a:gd name="T3" fmla="*/ 576 h 2356"/>
              <a:gd name="T4" fmla="*/ 1532 w 15377"/>
              <a:gd name="T5" fmla="*/ 711 h 2356"/>
              <a:gd name="T6" fmla="*/ 790 w 15377"/>
              <a:gd name="T7" fmla="*/ 3 h 2356"/>
              <a:gd name="T8" fmla="*/ 31 w 15377"/>
              <a:gd name="T9" fmla="*/ 784 h 2356"/>
              <a:gd name="T10" fmla="*/ 1027 w 15377"/>
              <a:gd name="T11" fmla="*/ 1811 h 2356"/>
              <a:gd name="T12" fmla="*/ 593 w 15377"/>
              <a:gd name="T13" fmla="*/ 1760 h 2356"/>
              <a:gd name="T14" fmla="*/ 0 w 15377"/>
              <a:gd name="T15" fmla="*/ 1548 h 2356"/>
              <a:gd name="T16" fmla="*/ 799 w 15377"/>
              <a:gd name="T17" fmla="*/ 2355 h 2356"/>
              <a:gd name="T18" fmla="*/ 1572 w 15377"/>
              <a:gd name="T19" fmla="*/ 1494 h 2356"/>
              <a:gd name="T20" fmla="*/ 7731 w 15377"/>
              <a:gd name="T21" fmla="*/ 643 h 2356"/>
              <a:gd name="T22" fmla="*/ 7929 w 15377"/>
              <a:gd name="T23" fmla="*/ 384 h 2356"/>
              <a:gd name="T24" fmla="*/ 8129 w 15377"/>
              <a:gd name="T25" fmla="*/ 717 h 2356"/>
              <a:gd name="T26" fmla="*/ 8671 w 15377"/>
              <a:gd name="T27" fmla="*/ 564 h 2356"/>
              <a:gd name="T28" fmla="*/ 7179 w 15377"/>
              <a:gd name="T29" fmla="*/ 499 h 2356"/>
              <a:gd name="T30" fmla="*/ 8163 w 15377"/>
              <a:gd name="T31" fmla="*/ 1644 h 2356"/>
              <a:gd name="T32" fmla="*/ 7954 w 15377"/>
              <a:gd name="T33" fmla="*/ 1952 h 2356"/>
              <a:gd name="T34" fmla="*/ 7734 w 15377"/>
              <a:gd name="T35" fmla="*/ 1542 h 2356"/>
              <a:gd name="T36" fmla="*/ 7151 w 15377"/>
              <a:gd name="T37" fmla="*/ 1709 h 2356"/>
              <a:gd name="T38" fmla="*/ 8708 w 15377"/>
              <a:gd name="T39" fmla="*/ 1844 h 2356"/>
              <a:gd name="T40" fmla="*/ 7731 w 15377"/>
              <a:gd name="T41" fmla="*/ 643 h 2356"/>
              <a:gd name="T42" fmla="*/ 12204 w 15377"/>
              <a:gd name="T43" fmla="*/ 70 h 2356"/>
              <a:gd name="T44" fmla="*/ 11388 w 15377"/>
              <a:gd name="T45" fmla="*/ 2245 h 2356"/>
              <a:gd name="T46" fmla="*/ 11896 w 15377"/>
              <a:gd name="T47" fmla="*/ 420 h 2356"/>
              <a:gd name="T48" fmla="*/ 13234 w 15377"/>
              <a:gd name="T49" fmla="*/ 2245 h 2356"/>
              <a:gd name="T50" fmla="*/ 12692 w 15377"/>
              <a:gd name="T51" fmla="*/ 70 h 2356"/>
              <a:gd name="T52" fmla="*/ 1947 w 15377"/>
              <a:gd name="T53" fmla="*/ 2268 h 2356"/>
              <a:gd name="T54" fmla="*/ 2847 w 15377"/>
              <a:gd name="T55" fmla="*/ 234 h 2356"/>
              <a:gd name="T56" fmla="*/ 3736 w 15377"/>
              <a:gd name="T57" fmla="*/ 2268 h 2356"/>
              <a:gd name="T58" fmla="*/ 2353 w 15377"/>
              <a:gd name="T59" fmla="*/ 70 h 2356"/>
              <a:gd name="T60" fmla="*/ 5396 w 15377"/>
              <a:gd name="T61" fmla="*/ 1788 h 2356"/>
              <a:gd name="T62" fmla="*/ 4222 w 15377"/>
              <a:gd name="T63" fmla="*/ 70 h 2356"/>
              <a:gd name="T64" fmla="*/ 4724 w 15377"/>
              <a:gd name="T65" fmla="*/ 2268 h 2356"/>
              <a:gd name="T66" fmla="*/ 5116 w 15377"/>
              <a:gd name="T67" fmla="*/ 2268 h 2356"/>
              <a:gd name="T68" fmla="*/ 6053 w 15377"/>
              <a:gd name="T69" fmla="*/ 234 h 2356"/>
              <a:gd name="T70" fmla="*/ 6617 w 15377"/>
              <a:gd name="T71" fmla="*/ 2268 h 2356"/>
              <a:gd name="T72" fmla="*/ 5672 w 15377"/>
              <a:gd name="T73" fmla="*/ 70 h 2356"/>
              <a:gd name="T74" fmla="*/ 10779 w 15377"/>
              <a:gd name="T75" fmla="*/ 70 h 2356"/>
              <a:gd name="T76" fmla="*/ 10223 w 15377"/>
              <a:gd name="T77" fmla="*/ 1695 h 2356"/>
              <a:gd name="T78" fmla="*/ 10006 w 15377"/>
              <a:gd name="T79" fmla="*/ 1940 h 2356"/>
              <a:gd name="T80" fmla="*/ 9791 w 15377"/>
              <a:gd name="T81" fmla="*/ 1695 h 2356"/>
              <a:gd name="T82" fmla="*/ 9235 w 15377"/>
              <a:gd name="T83" fmla="*/ 70 h 2356"/>
              <a:gd name="T84" fmla="*/ 9241 w 15377"/>
              <a:gd name="T85" fmla="*/ 1788 h 2356"/>
              <a:gd name="T86" fmla="*/ 10773 w 15377"/>
              <a:gd name="T87" fmla="*/ 1788 h 2356"/>
              <a:gd name="T88" fmla="*/ 10779 w 15377"/>
              <a:gd name="T89" fmla="*/ 70 h 2356"/>
              <a:gd name="T90" fmla="*/ 14594 w 15377"/>
              <a:gd name="T91" fmla="*/ 1356 h 2356"/>
              <a:gd name="T92" fmla="*/ 14820 w 15377"/>
              <a:gd name="T93" fmla="*/ 1672 h 2356"/>
              <a:gd name="T94" fmla="*/ 14589 w 15377"/>
              <a:gd name="T95" fmla="*/ 1918 h 2356"/>
              <a:gd name="T96" fmla="*/ 14360 w 15377"/>
              <a:gd name="T97" fmla="*/ 1672 h 2356"/>
              <a:gd name="T98" fmla="*/ 14371 w 15377"/>
              <a:gd name="T99" fmla="*/ 564 h 2356"/>
              <a:gd name="T100" fmla="*/ 14809 w 15377"/>
              <a:gd name="T101" fmla="*/ 564 h 2356"/>
              <a:gd name="T102" fmla="*/ 14814 w 15377"/>
              <a:gd name="T103" fmla="*/ 770 h 2356"/>
              <a:gd name="T104" fmla="*/ 15367 w 15377"/>
              <a:gd name="T105" fmla="*/ 697 h 2356"/>
              <a:gd name="T106" fmla="*/ 14594 w 15377"/>
              <a:gd name="T107" fmla="*/ 8 h 2356"/>
              <a:gd name="T108" fmla="*/ 13813 w 15377"/>
              <a:gd name="T109" fmla="*/ 697 h 2356"/>
              <a:gd name="T110" fmla="*/ 13821 w 15377"/>
              <a:gd name="T111" fmla="*/ 1763 h 2356"/>
              <a:gd name="T112" fmla="*/ 15367 w 15377"/>
              <a:gd name="T113" fmla="*/ 1763 h 2356"/>
              <a:gd name="T114" fmla="*/ 15376 w 15377"/>
              <a:gd name="T115" fmla="*/ 1035 h 2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377" h="2356">
                <a:moveTo>
                  <a:pt x="584" y="638"/>
                </a:moveTo>
                <a:cubicBezTo>
                  <a:pt x="573" y="592"/>
                  <a:pt x="576" y="547"/>
                  <a:pt x="581" y="522"/>
                </a:cubicBezTo>
                <a:cubicBezTo>
                  <a:pt x="595" y="451"/>
                  <a:pt x="643" y="375"/>
                  <a:pt x="782" y="375"/>
                </a:cubicBezTo>
                <a:cubicBezTo>
                  <a:pt x="911" y="375"/>
                  <a:pt x="985" y="454"/>
                  <a:pt x="985" y="576"/>
                </a:cubicBezTo>
                <a:lnTo>
                  <a:pt x="985" y="711"/>
                </a:lnTo>
                <a:lnTo>
                  <a:pt x="1532" y="711"/>
                </a:lnTo>
                <a:lnTo>
                  <a:pt x="1532" y="556"/>
                </a:lnTo>
                <a:cubicBezTo>
                  <a:pt x="1532" y="79"/>
                  <a:pt x="1100" y="3"/>
                  <a:pt x="790" y="3"/>
                </a:cubicBezTo>
                <a:cubicBezTo>
                  <a:pt x="403" y="0"/>
                  <a:pt x="85" y="130"/>
                  <a:pt x="25" y="488"/>
                </a:cubicBezTo>
                <a:cubicBezTo>
                  <a:pt x="8" y="587"/>
                  <a:pt x="6" y="674"/>
                  <a:pt x="31" y="784"/>
                </a:cubicBezTo>
                <a:cubicBezTo>
                  <a:pt x="127" y="1232"/>
                  <a:pt x="909" y="1362"/>
                  <a:pt x="1021" y="1647"/>
                </a:cubicBezTo>
                <a:cubicBezTo>
                  <a:pt x="1044" y="1700"/>
                  <a:pt x="1036" y="1768"/>
                  <a:pt x="1027" y="1811"/>
                </a:cubicBezTo>
                <a:cubicBezTo>
                  <a:pt x="1010" y="1884"/>
                  <a:pt x="959" y="1960"/>
                  <a:pt x="813" y="1960"/>
                </a:cubicBezTo>
                <a:cubicBezTo>
                  <a:pt x="674" y="1960"/>
                  <a:pt x="593" y="1881"/>
                  <a:pt x="593" y="1760"/>
                </a:cubicBezTo>
                <a:lnTo>
                  <a:pt x="593" y="1548"/>
                </a:lnTo>
                <a:lnTo>
                  <a:pt x="0" y="1548"/>
                </a:lnTo>
                <a:lnTo>
                  <a:pt x="0" y="1717"/>
                </a:lnTo>
                <a:cubicBezTo>
                  <a:pt x="0" y="2208"/>
                  <a:pt x="386" y="2355"/>
                  <a:pt x="799" y="2355"/>
                </a:cubicBezTo>
                <a:cubicBezTo>
                  <a:pt x="1196" y="2355"/>
                  <a:pt x="1521" y="2220"/>
                  <a:pt x="1575" y="1853"/>
                </a:cubicBezTo>
                <a:cubicBezTo>
                  <a:pt x="1600" y="1664"/>
                  <a:pt x="1580" y="1540"/>
                  <a:pt x="1572" y="1494"/>
                </a:cubicBezTo>
                <a:cubicBezTo>
                  <a:pt x="1481" y="1030"/>
                  <a:pt x="646" y="894"/>
                  <a:pt x="584" y="638"/>
                </a:cubicBezTo>
                <a:close/>
                <a:moveTo>
                  <a:pt x="7731" y="643"/>
                </a:moveTo>
                <a:cubicBezTo>
                  <a:pt x="7723" y="601"/>
                  <a:pt x="7726" y="553"/>
                  <a:pt x="7728" y="530"/>
                </a:cubicBezTo>
                <a:cubicBezTo>
                  <a:pt x="7745" y="460"/>
                  <a:pt x="7790" y="384"/>
                  <a:pt x="7929" y="384"/>
                </a:cubicBezTo>
                <a:cubicBezTo>
                  <a:pt x="8056" y="384"/>
                  <a:pt x="8129" y="463"/>
                  <a:pt x="8129" y="581"/>
                </a:cubicBezTo>
                <a:lnTo>
                  <a:pt x="8129" y="717"/>
                </a:lnTo>
                <a:lnTo>
                  <a:pt x="8671" y="717"/>
                </a:lnTo>
                <a:lnTo>
                  <a:pt x="8671" y="564"/>
                </a:lnTo>
                <a:cubicBezTo>
                  <a:pt x="8671" y="90"/>
                  <a:pt x="8248" y="17"/>
                  <a:pt x="7940" y="17"/>
                </a:cubicBezTo>
                <a:cubicBezTo>
                  <a:pt x="7554" y="17"/>
                  <a:pt x="7238" y="144"/>
                  <a:pt x="7179" y="499"/>
                </a:cubicBezTo>
                <a:cubicBezTo>
                  <a:pt x="7165" y="595"/>
                  <a:pt x="7159" y="683"/>
                  <a:pt x="7185" y="793"/>
                </a:cubicBezTo>
                <a:cubicBezTo>
                  <a:pt x="7278" y="1232"/>
                  <a:pt x="8050" y="1362"/>
                  <a:pt x="8163" y="1644"/>
                </a:cubicBezTo>
                <a:cubicBezTo>
                  <a:pt x="8183" y="1698"/>
                  <a:pt x="8177" y="1765"/>
                  <a:pt x="8166" y="1805"/>
                </a:cubicBezTo>
                <a:cubicBezTo>
                  <a:pt x="8149" y="1878"/>
                  <a:pt x="8101" y="1952"/>
                  <a:pt x="7954" y="1952"/>
                </a:cubicBezTo>
                <a:cubicBezTo>
                  <a:pt x="7819" y="1952"/>
                  <a:pt x="7734" y="1873"/>
                  <a:pt x="7734" y="1754"/>
                </a:cubicBezTo>
                <a:lnTo>
                  <a:pt x="7734" y="1542"/>
                </a:lnTo>
                <a:lnTo>
                  <a:pt x="7151" y="1542"/>
                </a:lnTo>
                <a:lnTo>
                  <a:pt x="7151" y="1709"/>
                </a:lnTo>
                <a:cubicBezTo>
                  <a:pt x="7151" y="2194"/>
                  <a:pt x="7532" y="2341"/>
                  <a:pt x="7940" y="2341"/>
                </a:cubicBezTo>
                <a:cubicBezTo>
                  <a:pt x="8332" y="2341"/>
                  <a:pt x="8657" y="2206"/>
                  <a:pt x="8708" y="1844"/>
                </a:cubicBezTo>
                <a:cubicBezTo>
                  <a:pt x="8733" y="1655"/>
                  <a:pt x="8713" y="1534"/>
                  <a:pt x="8705" y="1489"/>
                </a:cubicBezTo>
                <a:cubicBezTo>
                  <a:pt x="8617" y="1033"/>
                  <a:pt x="7793" y="897"/>
                  <a:pt x="7731" y="643"/>
                </a:cubicBezTo>
                <a:close/>
                <a:moveTo>
                  <a:pt x="12720" y="1839"/>
                </a:moveTo>
                <a:lnTo>
                  <a:pt x="12204" y="70"/>
                </a:lnTo>
                <a:lnTo>
                  <a:pt x="11388" y="70"/>
                </a:lnTo>
                <a:lnTo>
                  <a:pt x="11388" y="2245"/>
                </a:lnTo>
                <a:lnTo>
                  <a:pt x="11927" y="2245"/>
                </a:lnTo>
                <a:lnTo>
                  <a:pt x="11896" y="420"/>
                </a:lnTo>
                <a:lnTo>
                  <a:pt x="12452" y="2245"/>
                </a:lnTo>
                <a:lnTo>
                  <a:pt x="13234" y="2245"/>
                </a:lnTo>
                <a:lnTo>
                  <a:pt x="13234" y="70"/>
                </a:lnTo>
                <a:lnTo>
                  <a:pt x="12692" y="70"/>
                </a:lnTo>
                <a:lnTo>
                  <a:pt x="12720" y="1839"/>
                </a:lnTo>
                <a:close/>
                <a:moveTo>
                  <a:pt x="1947" y="2268"/>
                </a:moveTo>
                <a:lnTo>
                  <a:pt x="2540" y="2268"/>
                </a:lnTo>
                <a:lnTo>
                  <a:pt x="2847" y="234"/>
                </a:lnTo>
                <a:lnTo>
                  <a:pt x="3146" y="2268"/>
                </a:lnTo>
                <a:lnTo>
                  <a:pt x="3736" y="2268"/>
                </a:lnTo>
                <a:lnTo>
                  <a:pt x="3330" y="70"/>
                </a:lnTo>
                <a:lnTo>
                  <a:pt x="2353" y="70"/>
                </a:lnTo>
                <a:lnTo>
                  <a:pt x="1947" y="2268"/>
                </a:lnTo>
                <a:close/>
                <a:moveTo>
                  <a:pt x="5396" y="1788"/>
                </a:moveTo>
                <a:lnTo>
                  <a:pt x="5119" y="70"/>
                </a:lnTo>
                <a:lnTo>
                  <a:pt x="4222" y="70"/>
                </a:lnTo>
                <a:lnTo>
                  <a:pt x="4174" y="2268"/>
                </a:lnTo>
                <a:lnTo>
                  <a:pt x="4724" y="2268"/>
                </a:lnTo>
                <a:lnTo>
                  <a:pt x="4738" y="234"/>
                </a:lnTo>
                <a:lnTo>
                  <a:pt x="5116" y="2268"/>
                </a:lnTo>
                <a:lnTo>
                  <a:pt x="5672" y="2268"/>
                </a:lnTo>
                <a:lnTo>
                  <a:pt x="6053" y="234"/>
                </a:lnTo>
                <a:lnTo>
                  <a:pt x="6067" y="2268"/>
                </a:lnTo>
                <a:lnTo>
                  <a:pt x="6617" y="2268"/>
                </a:lnTo>
                <a:lnTo>
                  <a:pt x="6569" y="70"/>
                </a:lnTo>
                <a:lnTo>
                  <a:pt x="5672" y="70"/>
                </a:lnTo>
                <a:lnTo>
                  <a:pt x="5396" y="1788"/>
                </a:lnTo>
                <a:close/>
                <a:moveTo>
                  <a:pt x="10779" y="70"/>
                </a:moveTo>
                <a:lnTo>
                  <a:pt x="10223" y="70"/>
                </a:lnTo>
                <a:lnTo>
                  <a:pt x="10223" y="1695"/>
                </a:lnTo>
                <a:cubicBezTo>
                  <a:pt x="10223" y="1723"/>
                  <a:pt x="10223" y="1754"/>
                  <a:pt x="10217" y="1779"/>
                </a:cubicBezTo>
                <a:cubicBezTo>
                  <a:pt x="10206" y="1833"/>
                  <a:pt x="10161" y="1940"/>
                  <a:pt x="10006" y="1940"/>
                </a:cubicBezTo>
                <a:cubicBezTo>
                  <a:pt x="9853" y="1940"/>
                  <a:pt x="9808" y="1836"/>
                  <a:pt x="9797" y="1779"/>
                </a:cubicBezTo>
                <a:cubicBezTo>
                  <a:pt x="9791" y="1757"/>
                  <a:pt x="9791" y="1723"/>
                  <a:pt x="9791" y="1695"/>
                </a:cubicBezTo>
                <a:lnTo>
                  <a:pt x="9791" y="70"/>
                </a:lnTo>
                <a:lnTo>
                  <a:pt x="9235" y="70"/>
                </a:lnTo>
                <a:lnTo>
                  <a:pt x="9235" y="1644"/>
                </a:lnTo>
                <a:cubicBezTo>
                  <a:pt x="9235" y="1684"/>
                  <a:pt x="9238" y="1768"/>
                  <a:pt x="9241" y="1788"/>
                </a:cubicBezTo>
                <a:cubicBezTo>
                  <a:pt x="9280" y="2197"/>
                  <a:pt x="9603" y="2333"/>
                  <a:pt x="10006" y="2333"/>
                </a:cubicBezTo>
                <a:cubicBezTo>
                  <a:pt x="10410" y="2333"/>
                  <a:pt x="10734" y="2200"/>
                  <a:pt x="10773" y="1788"/>
                </a:cubicBezTo>
                <a:cubicBezTo>
                  <a:pt x="10776" y="1765"/>
                  <a:pt x="10782" y="1684"/>
                  <a:pt x="10779" y="1644"/>
                </a:cubicBezTo>
                <a:lnTo>
                  <a:pt x="10779" y="70"/>
                </a:lnTo>
                <a:close/>
                <a:moveTo>
                  <a:pt x="14594" y="1035"/>
                </a:moveTo>
                <a:lnTo>
                  <a:pt x="14594" y="1356"/>
                </a:lnTo>
                <a:lnTo>
                  <a:pt x="14820" y="1356"/>
                </a:lnTo>
                <a:lnTo>
                  <a:pt x="14820" y="1672"/>
                </a:lnTo>
                <a:cubicBezTo>
                  <a:pt x="14820" y="1700"/>
                  <a:pt x="14820" y="1732"/>
                  <a:pt x="14814" y="1757"/>
                </a:cubicBezTo>
                <a:cubicBezTo>
                  <a:pt x="14806" y="1816"/>
                  <a:pt x="14749" y="1918"/>
                  <a:pt x="14589" y="1918"/>
                </a:cubicBezTo>
                <a:cubicBezTo>
                  <a:pt x="14431" y="1918"/>
                  <a:pt x="14374" y="1816"/>
                  <a:pt x="14366" y="1757"/>
                </a:cubicBezTo>
                <a:cubicBezTo>
                  <a:pt x="14363" y="1732"/>
                  <a:pt x="14360" y="1700"/>
                  <a:pt x="14360" y="1672"/>
                </a:cubicBezTo>
                <a:lnTo>
                  <a:pt x="14360" y="669"/>
                </a:lnTo>
                <a:cubicBezTo>
                  <a:pt x="14360" y="632"/>
                  <a:pt x="14363" y="595"/>
                  <a:pt x="14371" y="564"/>
                </a:cubicBezTo>
                <a:cubicBezTo>
                  <a:pt x="14383" y="511"/>
                  <a:pt x="14431" y="406"/>
                  <a:pt x="14589" y="406"/>
                </a:cubicBezTo>
                <a:cubicBezTo>
                  <a:pt x="14758" y="406"/>
                  <a:pt x="14797" y="516"/>
                  <a:pt x="14809" y="564"/>
                </a:cubicBezTo>
                <a:cubicBezTo>
                  <a:pt x="14814" y="595"/>
                  <a:pt x="14814" y="649"/>
                  <a:pt x="14814" y="649"/>
                </a:cubicBezTo>
                <a:lnTo>
                  <a:pt x="14814" y="770"/>
                </a:lnTo>
                <a:lnTo>
                  <a:pt x="15367" y="770"/>
                </a:lnTo>
                <a:lnTo>
                  <a:pt x="15367" y="697"/>
                </a:lnTo>
                <a:cubicBezTo>
                  <a:pt x="15367" y="697"/>
                  <a:pt x="15370" y="621"/>
                  <a:pt x="15365" y="550"/>
                </a:cubicBezTo>
                <a:cubicBezTo>
                  <a:pt x="15322" y="138"/>
                  <a:pt x="14984" y="8"/>
                  <a:pt x="14594" y="8"/>
                </a:cubicBezTo>
                <a:cubicBezTo>
                  <a:pt x="14205" y="8"/>
                  <a:pt x="13872" y="141"/>
                  <a:pt x="13824" y="550"/>
                </a:cubicBezTo>
                <a:cubicBezTo>
                  <a:pt x="13818" y="587"/>
                  <a:pt x="13813" y="655"/>
                  <a:pt x="13813" y="697"/>
                </a:cubicBezTo>
                <a:lnTo>
                  <a:pt x="13813" y="1619"/>
                </a:lnTo>
                <a:cubicBezTo>
                  <a:pt x="13813" y="1658"/>
                  <a:pt x="13813" y="1689"/>
                  <a:pt x="13821" y="1763"/>
                </a:cubicBezTo>
                <a:cubicBezTo>
                  <a:pt x="13858" y="2163"/>
                  <a:pt x="14205" y="2304"/>
                  <a:pt x="14594" y="2304"/>
                </a:cubicBezTo>
                <a:cubicBezTo>
                  <a:pt x="14987" y="2304"/>
                  <a:pt x="15331" y="2163"/>
                  <a:pt x="15367" y="1763"/>
                </a:cubicBezTo>
                <a:cubicBezTo>
                  <a:pt x="15373" y="1689"/>
                  <a:pt x="15376" y="1658"/>
                  <a:pt x="15376" y="1619"/>
                </a:cubicBezTo>
                <a:lnTo>
                  <a:pt x="15376" y="1035"/>
                </a:lnTo>
                <a:lnTo>
                  <a:pt x="14594" y="1035"/>
                </a:lnTo>
                <a:close/>
              </a:path>
            </a:pathLst>
          </a:custGeom>
          <a:solidFill>
            <a:schemeClr val="tx2"/>
          </a:solidFill>
          <a:ln>
            <a:noFill/>
          </a:ln>
          <a:effectLst/>
        </p:spPr>
        <p:txBody>
          <a:bodyPr wrap="none" anchor="ctr"/>
          <a:lstStyle/>
          <a:p>
            <a:endParaRPr lang="ja-JP" altLang="en-US" dirty="0">
              <a:latin typeface="SamsungOneKoreanOTF 400" panose="020B0503030303020204" pitchFamily="34" charset="-127"/>
            </a:endParaRPr>
          </a:p>
        </p:txBody>
      </p:sp>
    </p:spTree>
    <p:extLst>
      <p:ext uri="{BB962C8B-B14F-4D97-AF65-F5344CB8AC3E}">
        <p14:creationId xmlns:p14="http://schemas.microsoft.com/office/powerpoint/2010/main" val="1883183779"/>
      </p:ext>
    </p:extLst>
  </p:cSld>
  <p:clrMapOvr>
    <a:overrideClrMapping bg1="dk1" tx1="lt1" bg2="dk2"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37E241-0372-42CF-B948-B4A156A43D9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BFAD661-C781-449A-9326-F2B58FBAA98C}"/>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5D7F3900-578D-4FBD-A1B1-030F31D5C283}"/>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5" name="页脚占位符 4">
            <a:extLst>
              <a:ext uri="{FF2B5EF4-FFF2-40B4-BE49-F238E27FC236}">
                <a16:creationId xmlns:a16="http://schemas.microsoft.com/office/drawing/2014/main" id="{1B58C8DA-69EA-4025-B80F-0CB677FB6F6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B50B4F3-DD0E-474A-A961-A11CEB02F3A3}"/>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5590493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9DAFA9F-40F5-4037-9189-F9FB4EAEE53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1924A66E-DED5-44BE-9A29-7E556DB6177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FDCD9E1-1C2D-4F43-9038-D1622E501E90}"/>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5" name="页脚占位符 4">
            <a:extLst>
              <a:ext uri="{FF2B5EF4-FFF2-40B4-BE49-F238E27FC236}">
                <a16:creationId xmlns:a16="http://schemas.microsoft.com/office/drawing/2014/main" id="{25ABBF2C-9CCC-42C4-8550-5D7EA72132A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EEFB05E-42AC-41C3-8CC4-314A402C103A}"/>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18764700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B955391-273A-4051-A2DB-A4E0225A74BC}"/>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3735C4E-9E05-43D0-8560-C76982C49C5B}"/>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D7037259-B2B7-4522-8A81-1BBE85C9DB82}"/>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167F97BF-D8DD-4C8C-8103-71EDE1256EEA}"/>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6" name="页脚占位符 5">
            <a:extLst>
              <a:ext uri="{FF2B5EF4-FFF2-40B4-BE49-F238E27FC236}">
                <a16:creationId xmlns:a16="http://schemas.microsoft.com/office/drawing/2014/main" id="{C540094B-A1CF-4749-A865-5CBB3A0D0C1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8FF400E2-8BC2-44EF-9199-4EBCB024A8FE}"/>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4648220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847643-B5E7-4929-AF6F-2279F69CF9AD}"/>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5D959273-BB2F-4A6C-AA55-2C2C4653C05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C89794E-D6B2-4DFE-851B-71E1B538F26E}"/>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0E0F293-57B9-4C1F-B60D-366DCD4F47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74346FD2-7091-4C8F-AC77-BB326896DE3A}"/>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A4F2F6F7-6C37-4C9A-A0DE-D54674150472}"/>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8" name="页脚占位符 7">
            <a:extLst>
              <a:ext uri="{FF2B5EF4-FFF2-40B4-BE49-F238E27FC236}">
                <a16:creationId xmlns:a16="http://schemas.microsoft.com/office/drawing/2014/main" id="{42A3AF49-E941-4C5B-AEAC-1B960206B446}"/>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BBF39D53-F5C6-4CFD-A7E1-BF958C2C80C5}"/>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506838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7AE7ED6-6436-450E-A5AA-C6B9D85F53CC}"/>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E6F09D2E-A1F4-4AC6-ABEF-5D4BDDF2BC1E}"/>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4" name="页脚占位符 3">
            <a:extLst>
              <a:ext uri="{FF2B5EF4-FFF2-40B4-BE49-F238E27FC236}">
                <a16:creationId xmlns:a16="http://schemas.microsoft.com/office/drawing/2014/main" id="{21626628-434F-4A7D-816E-3EFD0187C7C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A7CF08C2-21F0-4302-8F75-83DA6137BE1F}"/>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14290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FD74E749-F2A1-4C1E-8F54-3F79BB848923}"/>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3" name="页脚占位符 2">
            <a:extLst>
              <a:ext uri="{FF2B5EF4-FFF2-40B4-BE49-F238E27FC236}">
                <a16:creationId xmlns:a16="http://schemas.microsoft.com/office/drawing/2014/main" id="{D81D8E6D-793B-42C4-98D7-DBDD923096E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1EF3C25E-E12F-43F9-9ACF-8D8BA7E261C5}"/>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40829393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A73CA55-EC4A-4166-A17A-4A9E33EB4712}"/>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F30ECE41-B298-4A5E-8690-AC6C29016C8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4FAEC998-7946-4973-A7EA-4976274A91C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24710539-73C1-4C40-ADE6-32EBF29CC0A2}"/>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6" name="页脚占位符 5">
            <a:extLst>
              <a:ext uri="{FF2B5EF4-FFF2-40B4-BE49-F238E27FC236}">
                <a16:creationId xmlns:a16="http://schemas.microsoft.com/office/drawing/2014/main" id="{87B39B58-2BC2-4BF1-BB18-0F7B392F0300}"/>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0BF3505D-3C79-4950-882F-5DB23660982E}"/>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12794618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67F0545-44DF-41EE-93B9-35E43EF06F2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852A70D6-3165-4B6A-A9BB-488C5C0BC6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3350A50-8806-4C96-9F89-E01E74C6FFD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E060D9B7-DA30-4875-977C-9A3259565B78}"/>
              </a:ext>
            </a:extLst>
          </p:cNvPr>
          <p:cNvSpPr>
            <a:spLocks noGrp="1"/>
          </p:cNvSpPr>
          <p:nvPr>
            <p:ph type="dt" sz="half" idx="10"/>
          </p:nvPr>
        </p:nvSpPr>
        <p:spPr/>
        <p:txBody>
          <a:bodyPr/>
          <a:lstStyle/>
          <a:p>
            <a:fld id="{BF3CDA38-C83F-4DFF-A4B6-1D3E65726CAA}" type="datetimeFigureOut">
              <a:rPr lang="zh-CN" altLang="en-US" smtClean="0"/>
              <a:t>2025/12/1</a:t>
            </a:fld>
            <a:endParaRPr lang="zh-CN" altLang="en-US"/>
          </a:p>
        </p:txBody>
      </p:sp>
      <p:sp>
        <p:nvSpPr>
          <p:cNvPr id="6" name="页脚占位符 5">
            <a:extLst>
              <a:ext uri="{FF2B5EF4-FFF2-40B4-BE49-F238E27FC236}">
                <a16:creationId xmlns:a16="http://schemas.microsoft.com/office/drawing/2014/main" id="{E65F86CF-FD36-469A-A310-2C02CD3AF57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76186DDD-E82C-48C4-91F8-438EFE3F1EDC}"/>
              </a:ext>
            </a:extLst>
          </p:cNvPr>
          <p:cNvSpPr>
            <a:spLocks noGrp="1"/>
          </p:cNvSpPr>
          <p:nvPr>
            <p:ph type="sldNum" sz="quarter" idx="12"/>
          </p:nvPr>
        </p:nvSpPr>
        <p:spPr/>
        <p:txBody>
          <a:body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27497951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81F45112-C8B0-45CE-A735-B24B8B3C0DA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EF8012A8-2507-407D-849E-0FE224EDFCF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B0F28BCC-0E3A-4C26-ACC3-C2EBD5672EF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F3CDA38-C83F-4DFF-A4B6-1D3E65726CAA}" type="datetimeFigureOut">
              <a:rPr lang="zh-CN" altLang="en-US" smtClean="0"/>
              <a:t>2025/12/1</a:t>
            </a:fld>
            <a:endParaRPr lang="zh-CN" altLang="en-US"/>
          </a:p>
        </p:txBody>
      </p:sp>
      <p:sp>
        <p:nvSpPr>
          <p:cNvPr id="5" name="页脚占位符 4">
            <a:extLst>
              <a:ext uri="{FF2B5EF4-FFF2-40B4-BE49-F238E27FC236}">
                <a16:creationId xmlns:a16="http://schemas.microsoft.com/office/drawing/2014/main" id="{97C397D5-F72F-4D64-895E-B95ED35E508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979C9E8F-A8E1-4ADA-86EE-7027C8D18A8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0D2C7-E6EF-4802-B464-18C8BC2E9BCC}" type="slidenum">
              <a:rPr lang="zh-CN" altLang="en-US" smtClean="0"/>
              <a:t>‹#›</a:t>
            </a:fld>
            <a:endParaRPr lang="zh-CN" altLang="en-US"/>
          </a:p>
        </p:txBody>
      </p:sp>
    </p:spTree>
    <p:extLst>
      <p:ext uri="{BB962C8B-B14F-4D97-AF65-F5344CB8AC3E}">
        <p14:creationId xmlns:p14="http://schemas.microsoft.com/office/powerpoint/2010/main" val="32607008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241913" y="2165603"/>
            <a:ext cx="11450215" cy="2195512"/>
          </a:xfrm>
        </p:spPr>
        <p:txBody>
          <a:bodyPr>
            <a:normAutofit/>
          </a:bodyPr>
          <a:lstStyle/>
          <a:p>
            <a:pPr marL="0" indent="0">
              <a:buNone/>
            </a:pPr>
            <a:r>
              <a:rPr lang="en-US" altLang="ko-KR" sz="6000" b="1" dirty="0">
                <a:latin typeface="SamsungOne 700" panose="020B0803030303020204" pitchFamily="34" charset="0"/>
                <a:ea typeface="SamsungOne 700" panose="020B0803030303020204" pitchFamily="34" charset="0"/>
                <a:cs typeface="Arial" panose="020B0604020202020204" pitchFamily="34" charset="0"/>
              </a:rPr>
              <a:t>Discussion on Rel-20 Basket </a:t>
            </a:r>
            <a:br>
              <a:rPr lang="en-US" altLang="ko-KR" sz="6000" b="1" dirty="0">
                <a:latin typeface="SamsungOne 700" panose="020B0803030303020204" pitchFamily="34" charset="0"/>
                <a:ea typeface="SamsungOne 700" panose="020B0803030303020204" pitchFamily="34" charset="0"/>
                <a:cs typeface="Arial" panose="020B0604020202020204" pitchFamily="34" charset="0"/>
              </a:rPr>
            </a:br>
            <a:r>
              <a:rPr lang="en-US" altLang="ko-KR" sz="6000" b="1" dirty="0">
                <a:latin typeface="SamsungOne 700" panose="020B0803030303020204" pitchFamily="34" charset="0"/>
                <a:ea typeface="SamsungOne 700" panose="020B0803030303020204" pitchFamily="34" charset="0"/>
                <a:cs typeface="Arial" panose="020B0604020202020204" pitchFamily="34" charset="0"/>
              </a:rPr>
              <a:t>spectrum WIs</a:t>
            </a:r>
            <a:endParaRPr lang="ko-KR" altLang="en-US" sz="6000" dirty="0">
              <a:latin typeface="SamsungOne 700" panose="020B0803030303020204" pitchFamily="34" charset="0"/>
            </a:endParaRPr>
          </a:p>
        </p:txBody>
      </p:sp>
      <p:sp>
        <p:nvSpPr>
          <p:cNvPr id="4" name="Rectangle 14">
            <a:extLst>
              <a:ext uri="{FF2B5EF4-FFF2-40B4-BE49-F238E27FC236}">
                <a16:creationId xmlns:a16="http://schemas.microsoft.com/office/drawing/2014/main" id="{7813C1DD-7808-4013-883E-3B4ED8673633}"/>
              </a:ext>
            </a:extLst>
          </p:cNvPr>
          <p:cNvSpPr/>
          <p:nvPr/>
        </p:nvSpPr>
        <p:spPr>
          <a:xfrm>
            <a:off x="10781064" y="218652"/>
            <a:ext cx="1480488" cy="323165"/>
          </a:xfrm>
          <a:prstGeom prst="rect">
            <a:avLst/>
          </a:prstGeom>
        </p:spPr>
        <p:txBody>
          <a:bodyPr wrap="square">
            <a:spAutoFit/>
          </a:bodyPr>
          <a:lstStyle/>
          <a:p>
            <a:pPr marL="0" marR="0" lvl="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1200" cap="none" spc="0" normalizeH="0" baseline="0" noProof="0" dirty="0">
                <a:ln>
                  <a:noFill/>
                </a:ln>
                <a:solidFill>
                  <a:srgbClr val="FFFFFF"/>
                </a:solidFill>
                <a:effectLst/>
                <a:uLnTx/>
                <a:uFillTx/>
                <a:latin typeface="SamsungOne 700" panose="020B0803030303020204" pitchFamily="34" charset="0"/>
                <a:ea typeface="SamsungOne 700" panose="020B0803030303020204" pitchFamily="34" charset="0"/>
                <a:cs typeface="+mn-cs"/>
              </a:rPr>
              <a:t>RP-253612</a:t>
            </a:r>
            <a:endParaRPr kumimoji="1" lang="en-US" altLang="ja-JP" sz="1500" b="0" i="0" u="none" strike="noStrike" kern="1200" cap="none" spc="0" normalizeH="0" baseline="0" noProof="0" dirty="0">
              <a:ln>
                <a:noFill/>
              </a:ln>
              <a:solidFill>
                <a:srgbClr val="FFFFFF"/>
              </a:solidFill>
              <a:effectLst/>
              <a:uLnTx/>
              <a:uFillTx/>
              <a:latin typeface="SamsungOne 400"/>
              <a:ea typeface="SamsungOne 400"/>
              <a:cs typeface="+mn-cs"/>
            </a:endParaRPr>
          </a:p>
        </p:txBody>
      </p:sp>
      <p:sp>
        <p:nvSpPr>
          <p:cNvPr id="5" name="Rectangle 4">
            <a:extLst>
              <a:ext uri="{FF2B5EF4-FFF2-40B4-BE49-F238E27FC236}">
                <a16:creationId xmlns:a16="http://schemas.microsoft.com/office/drawing/2014/main" id="{7B408EEA-56DD-4DBF-A59F-B018042C6ADA}"/>
              </a:ext>
            </a:extLst>
          </p:cNvPr>
          <p:cNvSpPr/>
          <p:nvPr/>
        </p:nvSpPr>
        <p:spPr>
          <a:xfrm>
            <a:off x="241913" y="254511"/>
            <a:ext cx="3852250" cy="553998"/>
          </a:xfrm>
          <a:prstGeom prst="rect">
            <a:avLst/>
          </a:prstGeom>
        </p:spPr>
        <p:txBody>
          <a:bodyPr wrap="square">
            <a:spAutoFit/>
          </a:bodyPr>
          <a:lstStyle/>
          <a:p>
            <a:pPr marL="0" marR="0" lvl="0" indent="0" algn="l" defTabSz="554389" rtl="0" eaLnBrk="1" fontAlgn="auto" latinLnBrk="0" hangingPunct="1">
              <a:lnSpc>
                <a:spcPct val="100000"/>
              </a:lnSpc>
              <a:spcBef>
                <a:spcPts val="0"/>
              </a:spcBef>
              <a:spcAft>
                <a:spcPts val="0"/>
              </a:spcAft>
              <a:buClrTx/>
              <a:buSzTx/>
              <a:buFontTx/>
              <a:buNone/>
              <a:tabLst/>
              <a:defRPr/>
            </a:pPr>
            <a:r>
              <a:rPr kumimoji="1" lang="en-US" altLang="ja-JP" sz="1500" b="0" i="0" u="none" strike="noStrike" kern="1200" cap="none" spc="0" normalizeH="0" baseline="0" noProof="0" dirty="0">
                <a:ln>
                  <a:noFill/>
                </a:ln>
                <a:solidFill>
                  <a:srgbClr val="FFFFFF"/>
                </a:solidFill>
                <a:effectLst/>
                <a:uLnTx/>
                <a:uFillTx/>
                <a:latin typeface="SamsungOne 700" panose="020B0803030303020204" pitchFamily="34" charset="0"/>
                <a:ea typeface="SamsungOne 700" panose="020B0803030303020204" pitchFamily="34" charset="0"/>
                <a:cs typeface="+mn-cs"/>
              </a:rPr>
              <a:t>3GPP TSG RAN #</a:t>
            </a:r>
            <a:r>
              <a:rPr kumimoji="1" lang="en-US" altLang="ja-JP" sz="1500" dirty="0">
                <a:solidFill>
                  <a:srgbClr val="FFFFFF"/>
                </a:solidFill>
                <a:latin typeface="SamsungOne 700" panose="020B0803030303020204" pitchFamily="34" charset="0"/>
                <a:ea typeface="SamsungOne 700" panose="020B0803030303020204" pitchFamily="34" charset="0"/>
              </a:rPr>
              <a:t>110</a:t>
            </a:r>
            <a:endParaRPr kumimoji="1" lang="en-US" altLang="ja-JP" sz="1500" b="0" i="0" u="none" strike="noStrike" kern="1200" cap="none" spc="0" normalizeH="0" baseline="0" noProof="0" dirty="0">
              <a:ln>
                <a:noFill/>
              </a:ln>
              <a:solidFill>
                <a:srgbClr val="FFFFFF"/>
              </a:solidFill>
              <a:effectLst/>
              <a:uLnTx/>
              <a:uFillTx/>
              <a:latin typeface="SamsungOne 700" panose="020B0803030303020204" pitchFamily="34" charset="0"/>
              <a:ea typeface="SamsungOne 700" panose="020B0803030303020204" pitchFamily="34" charset="0"/>
              <a:cs typeface="+mn-cs"/>
            </a:endParaRPr>
          </a:p>
          <a:p>
            <a:pPr marL="0" marR="0" lvl="0" indent="0" algn="l" defTabSz="554389" rtl="0" eaLnBrk="1" fontAlgn="auto" latinLnBrk="0" hangingPunct="1">
              <a:lnSpc>
                <a:spcPct val="100000"/>
              </a:lnSpc>
              <a:spcBef>
                <a:spcPts val="0"/>
              </a:spcBef>
              <a:spcAft>
                <a:spcPts val="0"/>
              </a:spcAft>
              <a:buClrTx/>
              <a:buSzTx/>
              <a:buFontTx/>
              <a:buNone/>
              <a:tabLst/>
              <a:defRPr/>
            </a:pPr>
            <a:r>
              <a:rPr kumimoji="1" lang="fr-FR" altLang="ja-JP" sz="1500" b="0" i="0" u="none" strike="noStrike" kern="1200" cap="none" spc="0" normalizeH="0" baseline="0" noProof="0" dirty="0">
                <a:ln>
                  <a:noFill/>
                </a:ln>
                <a:solidFill>
                  <a:srgbClr val="FFFFFF"/>
                </a:solidFill>
                <a:effectLst/>
                <a:uLnTx/>
                <a:uFillTx/>
                <a:latin typeface="SamsungOne 700" panose="020B0803030303020204" pitchFamily="34" charset="0"/>
                <a:ea typeface="SamsungOne 700" panose="020B0803030303020204" pitchFamily="34" charset="0"/>
                <a:cs typeface="+mn-cs"/>
              </a:rPr>
              <a:t>Baltimore, USA, </a:t>
            </a:r>
            <a:r>
              <a:rPr kumimoji="1" lang="fr-FR" altLang="ja-JP" sz="1500" dirty="0">
                <a:solidFill>
                  <a:srgbClr val="FFFFFF"/>
                </a:solidFill>
                <a:latin typeface="SamsungOne 700" panose="020B0803030303020204" pitchFamily="34" charset="0"/>
                <a:ea typeface="SamsungOne 700" panose="020B0803030303020204" pitchFamily="34" charset="0"/>
              </a:rPr>
              <a:t>8</a:t>
            </a:r>
            <a:r>
              <a:rPr kumimoji="1" lang="fr-FR" altLang="ja-JP" sz="1500" b="0" i="0" u="none" strike="noStrike" kern="1200" cap="none" spc="0" normalizeH="0" baseline="0" noProof="0" dirty="0">
                <a:ln>
                  <a:noFill/>
                </a:ln>
                <a:solidFill>
                  <a:srgbClr val="FFFFFF"/>
                </a:solidFill>
                <a:effectLst/>
                <a:uLnTx/>
                <a:uFillTx/>
                <a:latin typeface="SamsungOne 700" panose="020B0803030303020204" pitchFamily="34" charset="0"/>
                <a:ea typeface="SamsungOne 700" panose="020B0803030303020204" pitchFamily="34" charset="0"/>
                <a:cs typeface="+mn-cs"/>
              </a:rPr>
              <a:t>th-11th, </a:t>
            </a:r>
            <a:r>
              <a:rPr kumimoji="1" lang="fr-FR" altLang="ja-JP" sz="1500" dirty="0">
                <a:solidFill>
                  <a:srgbClr val="FFFFFF"/>
                </a:solidFill>
                <a:latin typeface="SamsungOne 700" panose="020B0803030303020204" pitchFamily="34" charset="0"/>
                <a:ea typeface="SamsungOne 700" panose="020B0803030303020204" pitchFamily="34" charset="0"/>
              </a:rPr>
              <a:t>D</a:t>
            </a:r>
            <a:r>
              <a:rPr kumimoji="1" lang="en-US" altLang="zh-CN" sz="1500" dirty="0" err="1">
                <a:solidFill>
                  <a:srgbClr val="FFFFFF"/>
                </a:solidFill>
                <a:latin typeface="SamsungOne 700" panose="020B0803030303020204" pitchFamily="34" charset="0"/>
                <a:ea typeface="SamsungOne 700" panose="020B0803030303020204" pitchFamily="34" charset="0"/>
              </a:rPr>
              <a:t>ec.</a:t>
            </a:r>
            <a:r>
              <a:rPr kumimoji="1" lang="fr-FR" altLang="ja-JP" sz="1500" b="0" i="0" u="none" strike="noStrike" kern="1200" cap="none" spc="0" normalizeH="0" baseline="0" noProof="0" dirty="0">
                <a:ln>
                  <a:noFill/>
                </a:ln>
                <a:solidFill>
                  <a:srgbClr val="FFFFFF"/>
                </a:solidFill>
                <a:effectLst/>
                <a:uLnTx/>
                <a:uFillTx/>
                <a:latin typeface="SamsungOne 700" panose="020B0803030303020204" pitchFamily="34" charset="0"/>
                <a:ea typeface="SamsungOne 700" panose="020B0803030303020204" pitchFamily="34" charset="0"/>
                <a:cs typeface="+mn-cs"/>
              </a:rPr>
              <a:t> 2025</a:t>
            </a:r>
          </a:p>
        </p:txBody>
      </p:sp>
      <p:sp>
        <p:nvSpPr>
          <p:cNvPr id="6" name="TextBox 5">
            <a:extLst>
              <a:ext uri="{FF2B5EF4-FFF2-40B4-BE49-F238E27FC236}">
                <a16:creationId xmlns:a16="http://schemas.microsoft.com/office/drawing/2014/main" id="{7B11D4E9-5F8B-4ED3-9A36-7B98B584DE52}"/>
              </a:ext>
            </a:extLst>
          </p:cNvPr>
          <p:cNvSpPr txBox="1"/>
          <p:nvPr/>
        </p:nvSpPr>
        <p:spPr>
          <a:xfrm>
            <a:off x="241913" y="5523236"/>
            <a:ext cx="5368624" cy="923330"/>
          </a:xfrm>
          <a:prstGeom prst="rect">
            <a:avLst/>
          </a:prstGeom>
          <a:noFill/>
        </p:spPr>
        <p:txBody>
          <a:bodyPr wrap="square" rtlCol="0">
            <a:spAutoFit/>
          </a:bodyPr>
          <a:lstStyle/>
          <a:p>
            <a:pPr marL="0" marR="0" lvl="0" indent="0" algn="l" defTabSz="554389" rtl="0" eaLnBrk="1" fontAlgn="auto" latinLnBrk="0" hangingPunct="1">
              <a:lnSpc>
                <a:spcPct val="100000"/>
              </a:lnSpc>
              <a:spcBef>
                <a:spcPts val="0"/>
              </a:spcBef>
              <a:spcAft>
                <a:spcPts val="0"/>
              </a:spcAft>
              <a:buClrTx/>
              <a:buSzTx/>
              <a:buFontTx/>
              <a:buNone/>
              <a:tabLst/>
              <a:defRPr/>
            </a:pPr>
            <a:r>
              <a:rPr kumimoji="1" lang="en-US" altLang="ja-JP" b="0" i="0" u="none" strike="noStrike" kern="0" cap="none" spc="0" normalizeH="0" baseline="0" noProof="0" dirty="0">
                <a:ln>
                  <a:noFill/>
                </a:ln>
                <a:solidFill>
                  <a:srgbClr val="FFFFFF"/>
                </a:solidFill>
                <a:effectLst/>
                <a:uLnTx/>
                <a:uFillTx/>
                <a:latin typeface="SamsungOne 700" panose="020B0803030303020204" pitchFamily="34" charset="0"/>
                <a:ea typeface="SamsungOne 700" panose="020B0803030303020204" pitchFamily="34" charset="0"/>
                <a:cs typeface="+mn-cs"/>
              </a:rPr>
              <a:t>Agenda: 		</a:t>
            </a:r>
            <a:r>
              <a:rPr kumimoji="1" lang="en-US" altLang="ja-JP" kern="0" dirty="0">
                <a:solidFill>
                  <a:srgbClr val="FFFFFF"/>
                </a:solidFill>
                <a:latin typeface="SamsungOne 700" panose="020B0803030303020204" pitchFamily="34" charset="0"/>
                <a:ea typeface="SamsungOne 700" panose="020B0803030303020204" pitchFamily="34" charset="0"/>
              </a:rPr>
              <a:t>9.1.5.1</a:t>
            </a:r>
          </a:p>
          <a:p>
            <a:pPr marL="0" marR="0" lvl="0" indent="0" algn="l" defTabSz="554389" rtl="0" eaLnBrk="1" fontAlgn="auto" latinLnBrk="0" hangingPunct="1">
              <a:lnSpc>
                <a:spcPct val="100000"/>
              </a:lnSpc>
              <a:spcBef>
                <a:spcPts val="0"/>
              </a:spcBef>
              <a:spcAft>
                <a:spcPts val="0"/>
              </a:spcAft>
              <a:buClrTx/>
              <a:buSzTx/>
              <a:buFontTx/>
              <a:buNone/>
              <a:tabLst/>
              <a:defRPr/>
            </a:pPr>
            <a:r>
              <a:rPr kumimoji="1" lang="en-US" altLang="ja-JP" b="0" i="0" u="none" strike="noStrike" kern="0" cap="none" spc="0" normalizeH="0" baseline="0" noProof="0" dirty="0">
                <a:ln>
                  <a:noFill/>
                </a:ln>
                <a:solidFill>
                  <a:srgbClr val="FFFFFF"/>
                </a:solidFill>
                <a:effectLst/>
                <a:uLnTx/>
                <a:uFillTx/>
                <a:latin typeface="SamsungOne 700" panose="020B0803030303020204" pitchFamily="34" charset="0"/>
                <a:ea typeface="SamsungOne 700" panose="020B0803030303020204" pitchFamily="34" charset="0"/>
                <a:cs typeface="+mn-cs"/>
              </a:rPr>
              <a:t>Source:		Samsung</a:t>
            </a:r>
          </a:p>
          <a:p>
            <a:pPr marL="0" marR="0" lvl="0" indent="0" algn="l" defTabSz="554389" rtl="0" eaLnBrk="1" fontAlgn="auto" latinLnBrk="0" hangingPunct="1">
              <a:lnSpc>
                <a:spcPct val="100000"/>
              </a:lnSpc>
              <a:spcBef>
                <a:spcPts val="0"/>
              </a:spcBef>
              <a:spcAft>
                <a:spcPts val="0"/>
              </a:spcAft>
              <a:buClrTx/>
              <a:buSzTx/>
              <a:buFontTx/>
              <a:buNone/>
              <a:tabLst/>
              <a:defRPr/>
            </a:pPr>
            <a:r>
              <a:rPr kumimoji="1" lang="en-US" altLang="ja-JP" b="0" i="0" u="none" strike="noStrike" kern="0" cap="none" spc="0" normalizeH="0" baseline="0" noProof="0" dirty="0">
                <a:ln>
                  <a:noFill/>
                </a:ln>
                <a:solidFill>
                  <a:srgbClr val="FFFFFF"/>
                </a:solidFill>
                <a:effectLst/>
                <a:uLnTx/>
                <a:uFillTx/>
                <a:latin typeface="SamsungOne 700" panose="020B0803030303020204" pitchFamily="34" charset="0"/>
                <a:ea typeface="SamsungOne 700" panose="020B0803030303020204" pitchFamily="34" charset="0"/>
                <a:cs typeface="+mn-cs"/>
              </a:rPr>
              <a:t>Document for : 	Discussion</a:t>
            </a:r>
            <a:endParaRPr kumimoji="1" lang="ja-JP" altLang="en-US" b="0" i="0" u="none" strike="noStrike" kern="1200" cap="none" spc="0" normalizeH="0" baseline="0" noProof="0" dirty="0">
              <a:ln>
                <a:noFill/>
              </a:ln>
              <a:solidFill>
                <a:srgbClr val="FFFFFF"/>
              </a:solidFill>
              <a:effectLst/>
              <a:uLnTx/>
              <a:uFillTx/>
              <a:latin typeface="SamsungOne 700" panose="020B0803030303020204" pitchFamily="34" charset="0"/>
              <a:ea typeface="+mn-ea"/>
              <a:cs typeface="+mn-cs"/>
            </a:endParaRPr>
          </a:p>
        </p:txBody>
      </p:sp>
    </p:spTree>
    <p:extLst>
      <p:ext uri="{BB962C8B-B14F-4D97-AF65-F5344CB8AC3E}">
        <p14:creationId xmlns:p14="http://schemas.microsoft.com/office/powerpoint/2010/main" val="118452744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텍스트 개체 틀 1">
            <a:extLst>
              <a:ext uri="{FF2B5EF4-FFF2-40B4-BE49-F238E27FC236}">
                <a16:creationId xmlns:a16="http://schemas.microsoft.com/office/drawing/2014/main" id="{BBC9B668-25D0-4E9A-922F-9A3A8F85D53A}"/>
              </a:ext>
            </a:extLst>
          </p:cNvPr>
          <p:cNvSpPr txBox="1">
            <a:spLocks/>
          </p:cNvSpPr>
          <p:nvPr/>
        </p:nvSpPr>
        <p:spPr>
          <a:xfrm>
            <a:off x="317499" y="103101"/>
            <a:ext cx="10601326" cy="725160"/>
          </a:xfrm>
          <a:prstGeom prst="rect">
            <a:avLst/>
          </a:prstGeom>
        </p:spPr>
        <p:txBody>
          <a:bodyPr wrap="square"/>
          <a:lstStyle>
            <a:lvl1pPr marL="0">
              <a:defRPr kumimoji="1" sz="3600" dirty="0">
                <a:solidFill>
                  <a:schemeClr val="tx1"/>
                </a:solidFill>
                <a:latin typeface="Samsung Sharp Sans Bold" pitchFamily="2"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a:defRPr/>
            </a:pPr>
            <a:r>
              <a:rPr lang="en-US" altLang="zh-CN" kern="0" dirty="0">
                <a:solidFill>
                  <a:srgbClr val="000000"/>
                </a:solidFill>
                <a:ea typeface="맑은 고딕"/>
              </a:rPr>
              <a:t>Progress in RAN4#117</a:t>
            </a:r>
            <a:endParaRPr lang="ko-KR" altLang="en-US" kern="0" dirty="0">
              <a:solidFill>
                <a:srgbClr val="000000"/>
              </a:solidFill>
              <a:ea typeface="맑은 고딕"/>
            </a:endParaRPr>
          </a:p>
        </p:txBody>
      </p:sp>
      <p:sp>
        <p:nvSpPr>
          <p:cNvPr id="5" name="文本框 4">
            <a:extLst>
              <a:ext uri="{FF2B5EF4-FFF2-40B4-BE49-F238E27FC236}">
                <a16:creationId xmlns:a16="http://schemas.microsoft.com/office/drawing/2014/main" id="{0D038965-A1B6-4834-8427-FB1D58A9D85C}"/>
              </a:ext>
            </a:extLst>
          </p:cNvPr>
          <p:cNvSpPr txBox="1"/>
          <p:nvPr/>
        </p:nvSpPr>
        <p:spPr>
          <a:xfrm>
            <a:off x="387350" y="976461"/>
            <a:ext cx="11417300" cy="2062103"/>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Observation 1: For Rel-20 new Basket spectrum WIs, RAN4 recommended the list as follows [1]. The detailed objectives for each WI will be further discussed and subject to RAN-P approval.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marR="0" lvl="0" algn="l" defTabSz="914400" rtl="0" eaLnBrk="1" fontAlgn="auto" latinLnBrk="0" hangingPunct="1">
              <a:lnSpc>
                <a:spcPct val="100000"/>
              </a:lnSpc>
              <a:spcBef>
                <a:spcPts val="0"/>
              </a:spcBef>
              <a:spcAft>
                <a:spcPts val="0"/>
              </a:spcAft>
              <a:buClrTx/>
              <a:buSzTx/>
              <a:tabLst/>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kumimoji="0" lang="en-US" altLang="zh-CN" sz="1600" b="1" i="0" u="none" strike="noStrike" kern="0" cap="none" spc="0" normalizeH="0" baseline="0" noProof="0" dirty="0">
              <a:ln>
                <a:noFill/>
              </a:ln>
              <a:solidFill>
                <a:sysClr val="windowText" lastClr="000000"/>
              </a:solidFill>
              <a:effectLst/>
              <a:uLnTx/>
              <a:uFillTx/>
              <a:latin typeface="Arial" panose="020B0604020202020204" pitchFamily="34" charset="0"/>
              <a:ea typeface="SamsungOne 400" panose="020B0503030303020204" pitchFamily="34" charset="0"/>
              <a:cs typeface="Arial" panose="020B0604020202020204" pitchFamily="34" charset="0"/>
            </a:endParaRPr>
          </a:p>
        </p:txBody>
      </p:sp>
      <p:graphicFrame>
        <p:nvGraphicFramePr>
          <p:cNvPr id="2" name="表格 1">
            <a:extLst>
              <a:ext uri="{FF2B5EF4-FFF2-40B4-BE49-F238E27FC236}">
                <a16:creationId xmlns:a16="http://schemas.microsoft.com/office/drawing/2014/main" id="{503B634C-AF14-44F8-9572-B11E4FA3C903}"/>
              </a:ext>
            </a:extLst>
          </p:cNvPr>
          <p:cNvGraphicFramePr>
            <a:graphicFrameLocks noGrp="1"/>
          </p:cNvGraphicFramePr>
          <p:nvPr>
            <p:extLst>
              <p:ext uri="{D42A27DB-BD31-4B8C-83A1-F6EECF244321}">
                <p14:modId xmlns:p14="http://schemas.microsoft.com/office/powerpoint/2010/main" val="1142317790"/>
              </p:ext>
            </p:extLst>
          </p:nvPr>
        </p:nvGraphicFramePr>
        <p:xfrm>
          <a:off x="1134173" y="1640308"/>
          <a:ext cx="9784652" cy="2895600"/>
        </p:xfrm>
        <a:graphic>
          <a:graphicData uri="http://schemas.openxmlformats.org/drawingml/2006/table">
            <a:tbl>
              <a:tblPr firstRow="1" firstCol="1" bandRow="1"/>
              <a:tblGrid>
                <a:gridCol w="946945">
                  <a:extLst>
                    <a:ext uri="{9D8B030D-6E8A-4147-A177-3AD203B41FA5}">
                      <a16:colId xmlns:a16="http://schemas.microsoft.com/office/drawing/2014/main" val="3725057194"/>
                    </a:ext>
                  </a:extLst>
                </a:gridCol>
                <a:gridCol w="3862892">
                  <a:extLst>
                    <a:ext uri="{9D8B030D-6E8A-4147-A177-3AD203B41FA5}">
                      <a16:colId xmlns:a16="http://schemas.microsoft.com/office/drawing/2014/main" val="1931951126"/>
                    </a:ext>
                  </a:extLst>
                </a:gridCol>
                <a:gridCol w="4974815">
                  <a:extLst>
                    <a:ext uri="{9D8B030D-6E8A-4147-A177-3AD203B41FA5}">
                      <a16:colId xmlns:a16="http://schemas.microsoft.com/office/drawing/2014/main" val="3832792602"/>
                    </a:ext>
                  </a:extLst>
                </a:gridCol>
              </a:tblGrid>
              <a:tr h="182880">
                <a:tc>
                  <a:txBody>
                    <a:bodyPr/>
                    <a:lstStyle/>
                    <a:p>
                      <a:pPr algn="ctr">
                        <a:spcAft>
                          <a:spcPts val="900"/>
                        </a:spcAft>
                      </a:pPr>
                      <a:r>
                        <a:rPr lang="en-GB" sz="1200" b="1">
                          <a:effectLst/>
                          <a:latin typeface="Calibri" panose="020F0502020204030204" pitchFamily="34" charset="0"/>
                          <a:ea typeface="PMingLiU" panose="02020500000000000000" pitchFamily="18" charset="-120"/>
                        </a:rPr>
                        <a:t>Index</a:t>
                      </a:r>
                      <a:endParaRPr lang="zh-CN" sz="1200" b="1">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spcAft>
                          <a:spcPts val="900"/>
                        </a:spcAft>
                      </a:pPr>
                      <a:r>
                        <a:rPr lang="en-GB" sz="1200" b="1" dirty="0">
                          <a:effectLst/>
                          <a:latin typeface="Calibri" panose="020F0502020204030204" pitchFamily="34" charset="0"/>
                          <a:ea typeface="PMingLiU" panose="02020500000000000000" pitchFamily="18" charset="-120"/>
                        </a:rPr>
                        <a:t>Name</a:t>
                      </a:r>
                      <a:endParaRPr lang="zh-CN" sz="1200" b="1" dirty="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tc>
                  <a:txBody>
                    <a:bodyPr/>
                    <a:lstStyle/>
                    <a:p>
                      <a:pPr>
                        <a:spcAft>
                          <a:spcPts val="900"/>
                        </a:spcAft>
                      </a:pPr>
                      <a:r>
                        <a:rPr lang="en-GB" sz="1200" b="1" dirty="0">
                          <a:effectLst/>
                          <a:latin typeface="Calibri" panose="020F0502020204030204" pitchFamily="34" charset="0"/>
                          <a:ea typeface="PMingLiU" panose="02020500000000000000" pitchFamily="18" charset="-120"/>
                        </a:rPr>
                        <a:t>Proposed scopes (high level)</a:t>
                      </a:r>
                      <a:endParaRPr lang="zh-CN" sz="1200" b="1" dirty="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2">
                        <a:lumMod val="90000"/>
                      </a:schemeClr>
                    </a:solidFill>
                  </a:tcPr>
                </a:tc>
                <a:extLst>
                  <a:ext uri="{0D108BD9-81ED-4DB2-BD59-A6C34878D82A}">
                    <a16:rowId xmlns:a16="http://schemas.microsoft.com/office/drawing/2014/main" val="3644760461"/>
                  </a:ext>
                </a:extLst>
              </a:tr>
              <a:tr h="182880">
                <a:tc>
                  <a:txBody>
                    <a:bodyPr/>
                    <a:lstStyle/>
                    <a:p>
                      <a:pPr algn="ctr">
                        <a:spcAft>
                          <a:spcPts val="900"/>
                        </a:spcAft>
                      </a:pPr>
                      <a:r>
                        <a:rPr lang="en-GB" sz="1100">
                          <a:effectLst/>
                          <a:latin typeface="Calibri" panose="020F0502020204030204" pitchFamily="34" charset="0"/>
                          <a:ea typeface="PMingLiU" panose="02020500000000000000" pitchFamily="18" charset="-120"/>
                        </a:rPr>
                        <a:t>1</a:t>
                      </a:r>
                      <a:endParaRPr lang="zh-CN" sz="110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100" dirty="0">
                          <a:effectLst/>
                          <a:latin typeface="Calibri" panose="020F0502020204030204" pitchFamily="34" charset="0"/>
                          <a:ea typeface="PMingLiU" panose="02020500000000000000" pitchFamily="18" charset="-120"/>
                        </a:rPr>
                        <a:t>LTE_CA _xBDL_yBUL_R20</a:t>
                      </a:r>
                      <a:endParaRPr lang="zh-CN" sz="1100" dirty="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900"/>
                        </a:spcAft>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R19 scope as basis</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020909795"/>
                  </a:ext>
                </a:extLst>
              </a:tr>
              <a:tr h="182880">
                <a:tc>
                  <a:txBody>
                    <a:bodyPr/>
                    <a:lstStyle/>
                    <a:p>
                      <a:pPr algn="ctr">
                        <a:spcAft>
                          <a:spcPts val="900"/>
                        </a:spcAft>
                      </a:pPr>
                      <a:r>
                        <a:rPr lang="en-GB" sz="1100">
                          <a:effectLst/>
                          <a:latin typeface="Calibri" panose="020F0502020204030204" pitchFamily="34" charset="0"/>
                          <a:ea typeface="PMingLiU" panose="02020500000000000000" pitchFamily="18" charset="-120"/>
                        </a:rPr>
                        <a:t>2</a:t>
                      </a:r>
                      <a:endParaRPr lang="zh-CN" sz="110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100" dirty="0">
                          <a:effectLst/>
                          <a:latin typeface="Calibri" panose="020F0502020204030204" pitchFamily="34" charset="0"/>
                          <a:ea typeface="PMingLiU" panose="02020500000000000000" pitchFamily="18" charset="-120"/>
                        </a:rPr>
                        <a:t>NR _Bands_Features_R20</a:t>
                      </a:r>
                      <a:endParaRPr lang="zh-CN" sz="1100" dirty="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spcAft>
                          <a:spcPts val="900"/>
                        </a:spcAft>
                        <a:buFont typeface="Arial" panose="020B0604020202020204" pitchFamily="34" charset="0"/>
                        <a:buChar char="•"/>
                      </a:pPr>
                      <a:r>
                        <a:rPr lang="en-GB" sz="1100">
                          <a:effectLst/>
                          <a:latin typeface="Calibri" panose="020F0502020204030204" pitchFamily="34" charset="0"/>
                          <a:ea typeface="PMingLiU" panose="02020500000000000000" pitchFamily="18" charset="-120"/>
                          <a:cs typeface="Times New Roman" panose="02020603050405020304" pitchFamily="18" charset="0"/>
                        </a:rPr>
                        <a:t>UL MIMO, 4Rx, 6Rx, 8Rx</a:t>
                      </a:r>
                      <a:endParaRPr lang="zh-CN" sz="1100">
                        <a:effectLst/>
                        <a:latin typeface="Times New Roman" panose="02020603050405020304" pitchFamily="18" charset="0"/>
                        <a:ea typeface="PMingLiU" panose="02020500000000000000" pitchFamily="18" charset="-12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39983322"/>
                  </a:ext>
                </a:extLst>
              </a:tr>
              <a:tr h="182880">
                <a:tc>
                  <a:txBody>
                    <a:bodyPr/>
                    <a:lstStyle/>
                    <a:p>
                      <a:pPr algn="ctr">
                        <a:spcAft>
                          <a:spcPts val="900"/>
                        </a:spcAft>
                      </a:pPr>
                      <a:r>
                        <a:rPr lang="en-GB" sz="1100">
                          <a:effectLst/>
                          <a:latin typeface="Calibri" panose="020F0502020204030204" pitchFamily="34" charset="0"/>
                          <a:ea typeface="PMingLiU" panose="02020500000000000000" pitchFamily="18" charset="-120"/>
                        </a:rPr>
                        <a:t>3</a:t>
                      </a:r>
                      <a:endParaRPr lang="zh-CN" sz="110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100" dirty="0">
                          <a:effectLst/>
                          <a:latin typeface="Calibri" panose="020F0502020204030204" pitchFamily="34" charset="0"/>
                          <a:ea typeface="PMingLiU" panose="02020500000000000000" pitchFamily="18" charset="-120"/>
                        </a:rPr>
                        <a:t>NR_LTE_Combos_Features_R20</a:t>
                      </a:r>
                      <a:endParaRPr lang="zh-CN" sz="1100" dirty="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Simultaneous Rx/Tx</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DL interruption</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900"/>
                        </a:spcAft>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R19 LB-LB CA via switching</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92185767"/>
                  </a:ext>
                </a:extLst>
              </a:tr>
              <a:tr h="182880">
                <a:tc>
                  <a:txBody>
                    <a:bodyPr/>
                    <a:lstStyle/>
                    <a:p>
                      <a:pPr algn="ctr">
                        <a:spcAft>
                          <a:spcPts val="900"/>
                        </a:spcAft>
                      </a:pPr>
                      <a:r>
                        <a:rPr lang="en-GB" sz="1100">
                          <a:effectLst/>
                          <a:latin typeface="Calibri" panose="020F0502020204030204" pitchFamily="34" charset="0"/>
                          <a:ea typeface="PMingLiU" panose="02020500000000000000" pitchFamily="18" charset="-120"/>
                        </a:rPr>
                        <a:t>4</a:t>
                      </a:r>
                      <a:endParaRPr lang="zh-CN" sz="110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100" dirty="0">
                          <a:effectLst/>
                          <a:latin typeface="Calibri" panose="020F0502020204030204" pitchFamily="34" charset="0"/>
                          <a:ea typeface="PMingLiU" panose="02020500000000000000" pitchFamily="18" charset="-120"/>
                        </a:rPr>
                        <a:t>HPUE_NR_FR1_Bands_CA_ENDC _BWs_R20</a:t>
                      </a:r>
                      <a:endParaRPr lang="zh-CN" sz="1100" dirty="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Single CC HPUE</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Additional CBW for existing NR bands</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900"/>
                        </a:spcAft>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PC2 FDD bands for TN </a:t>
                      </a:r>
                      <a:r>
                        <a:rPr lang="en-GB" sz="1100" dirty="0" err="1">
                          <a:effectLst/>
                          <a:latin typeface="Calibri" panose="020F0502020204030204" pitchFamily="34" charset="0"/>
                          <a:ea typeface="PMingLiU" panose="02020500000000000000" pitchFamily="18" charset="-120"/>
                          <a:cs typeface="Times New Roman" panose="02020603050405020304" pitchFamily="18" charset="0"/>
                        </a:rPr>
                        <a:t>RedCap</a:t>
                      </a:r>
                      <a:r>
                        <a:rPr lang="en-GB" sz="1100" dirty="0">
                          <a:effectLst/>
                          <a:latin typeface="Calibri" panose="020F0502020204030204" pitchFamily="34" charset="0"/>
                          <a:ea typeface="PMingLiU" panose="02020500000000000000" pitchFamily="18" charset="-120"/>
                          <a:cs typeface="Times New Roman" panose="02020603050405020304" pitchFamily="18" charset="0"/>
                        </a:rPr>
                        <a:t> UE </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51713726"/>
                  </a:ext>
                </a:extLst>
              </a:tr>
              <a:tr h="182880">
                <a:tc>
                  <a:txBody>
                    <a:bodyPr/>
                    <a:lstStyle/>
                    <a:p>
                      <a:pPr algn="ctr">
                        <a:spcAft>
                          <a:spcPts val="900"/>
                        </a:spcAft>
                      </a:pPr>
                      <a:r>
                        <a:rPr lang="en-GB" sz="1100">
                          <a:effectLst/>
                          <a:latin typeface="Calibri" panose="020F0502020204030204" pitchFamily="34" charset="0"/>
                          <a:ea typeface="PMingLiU" panose="02020500000000000000" pitchFamily="18" charset="-120"/>
                        </a:rPr>
                        <a:t>5</a:t>
                      </a:r>
                      <a:endParaRPr lang="zh-CN" sz="110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100">
                          <a:effectLst/>
                          <a:latin typeface="Calibri" panose="020F0502020204030204" pitchFamily="34" charset="0"/>
                          <a:ea typeface="PMingLiU" panose="02020500000000000000" pitchFamily="18" charset="-120"/>
                        </a:rPr>
                        <a:t>DC _xBLTE_yBNR_R20</a:t>
                      </a:r>
                      <a:endParaRPr lang="zh-CN" sz="110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R19 scope as basis</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900"/>
                        </a:spcAft>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HPUE EN-DC combos</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44675940"/>
                  </a:ext>
                </a:extLst>
              </a:tr>
              <a:tr h="182880">
                <a:tc>
                  <a:txBody>
                    <a:bodyPr/>
                    <a:lstStyle/>
                    <a:p>
                      <a:pPr algn="ctr">
                        <a:spcAft>
                          <a:spcPts val="900"/>
                        </a:spcAft>
                      </a:pPr>
                      <a:r>
                        <a:rPr lang="en-GB" sz="1100">
                          <a:effectLst/>
                          <a:latin typeface="Calibri" panose="020F0502020204030204" pitchFamily="34" charset="0"/>
                          <a:ea typeface="PMingLiU" panose="02020500000000000000" pitchFamily="18" charset="-120"/>
                        </a:rPr>
                        <a:t>6</a:t>
                      </a:r>
                      <a:endParaRPr lang="zh-CN" sz="110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100">
                          <a:effectLst/>
                          <a:latin typeface="Calibri" panose="020F0502020204030204" pitchFamily="34" charset="0"/>
                          <a:ea typeface="PMingLiU" panose="02020500000000000000" pitchFamily="18" charset="-120"/>
                        </a:rPr>
                        <a:t>NR_CADC_SUL_R20</a:t>
                      </a:r>
                      <a:endParaRPr lang="zh-CN" sz="110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pPr>
                      <a:r>
                        <a:rPr lang="en-GB" sz="1100">
                          <a:effectLst/>
                          <a:latin typeface="Calibri" panose="020F0502020204030204" pitchFamily="34" charset="0"/>
                          <a:ea typeface="PMingLiU" panose="02020500000000000000" pitchFamily="18" charset="-120"/>
                          <a:cs typeface="Times New Roman" panose="02020603050405020304" pitchFamily="18" charset="0"/>
                        </a:rPr>
                        <a:t>R19 scope as basis</a:t>
                      </a:r>
                      <a:endParaRPr lang="zh-CN" sz="110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900"/>
                        </a:spcAft>
                        <a:buFont typeface="Arial" panose="020B0604020202020204" pitchFamily="34" charset="0"/>
                        <a:buChar char="•"/>
                      </a:pPr>
                      <a:r>
                        <a:rPr lang="en-GB" sz="1100">
                          <a:effectLst/>
                          <a:latin typeface="Calibri" panose="020F0502020204030204" pitchFamily="34" charset="0"/>
                          <a:ea typeface="PMingLiU" panose="02020500000000000000" pitchFamily="18" charset="-120"/>
                          <a:cs typeface="Times New Roman" panose="02020603050405020304" pitchFamily="18" charset="0"/>
                        </a:rPr>
                        <a:t>HPUE NR CA/DC/SUL combos</a:t>
                      </a:r>
                      <a:endParaRPr lang="zh-CN" sz="1100">
                        <a:effectLst/>
                        <a:latin typeface="Times New Roman" panose="02020603050405020304" pitchFamily="18" charset="0"/>
                        <a:ea typeface="PMingLiU" panose="02020500000000000000" pitchFamily="18" charset="-12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09351122"/>
                  </a:ext>
                </a:extLst>
              </a:tr>
              <a:tr h="182880">
                <a:tc>
                  <a:txBody>
                    <a:bodyPr/>
                    <a:lstStyle/>
                    <a:p>
                      <a:pPr algn="ctr">
                        <a:spcAft>
                          <a:spcPts val="900"/>
                        </a:spcAft>
                      </a:pPr>
                      <a:r>
                        <a:rPr lang="en-GB" sz="1100">
                          <a:effectLst/>
                          <a:latin typeface="Calibri" panose="020F0502020204030204" pitchFamily="34" charset="0"/>
                          <a:ea typeface="PMingLiU" panose="02020500000000000000" pitchFamily="18" charset="-120"/>
                        </a:rPr>
                        <a:t>7</a:t>
                      </a:r>
                      <a:endParaRPr lang="zh-CN" sz="110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900"/>
                        </a:spcAft>
                      </a:pPr>
                      <a:r>
                        <a:rPr lang="en-GB" sz="1100" dirty="0">
                          <a:effectLst/>
                          <a:latin typeface="Calibri" panose="020F0502020204030204" pitchFamily="34" charset="0"/>
                          <a:ea typeface="PMingLiU" panose="02020500000000000000" pitchFamily="18" charset="-120"/>
                        </a:rPr>
                        <a:t>NTN_Bands_Features_R20</a:t>
                      </a:r>
                      <a:endParaRPr lang="zh-CN" sz="1100" dirty="0">
                        <a:effectLst/>
                        <a:latin typeface="Times New Roman" panose="02020603050405020304" pitchFamily="18" charset="0"/>
                        <a:ea typeface="PMingLiU" panose="02020500000000000000" pitchFamily="18" charset="-12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342900" lvl="0" indent="-342900">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HPUE (PC2 and PC1) for NR NTN bands</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HPUE (PC2 and PC1) for IoT NTN bands</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3MHz CBW for NR NTN bands</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p>
                      <a:pPr marL="342900" lvl="0" indent="-342900">
                        <a:spcAft>
                          <a:spcPts val="900"/>
                        </a:spcAft>
                        <a:buFont typeface="Arial" panose="020B0604020202020204" pitchFamily="34" charset="0"/>
                        <a:buChar char="•"/>
                      </a:pPr>
                      <a:r>
                        <a:rPr lang="en-GB" sz="1100" dirty="0">
                          <a:effectLst/>
                          <a:latin typeface="Calibri" panose="020F0502020204030204" pitchFamily="34" charset="0"/>
                          <a:ea typeface="PMingLiU" panose="02020500000000000000" pitchFamily="18" charset="-120"/>
                          <a:cs typeface="Times New Roman" panose="02020603050405020304" pitchFamily="18" charset="0"/>
                        </a:rPr>
                        <a:t>(e)</a:t>
                      </a:r>
                      <a:r>
                        <a:rPr lang="en-GB" sz="1100" dirty="0" err="1">
                          <a:effectLst/>
                          <a:latin typeface="Calibri" panose="020F0502020204030204" pitchFamily="34" charset="0"/>
                          <a:ea typeface="PMingLiU" panose="02020500000000000000" pitchFamily="18" charset="-120"/>
                          <a:cs typeface="Times New Roman" panose="02020603050405020304" pitchFamily="18" charset="0"/>
                        </a:rPr>
                        <a:t>RedCap</a:t>
                      </a:r>
                      <a:r>
                        <a:rPr lang="en-GB" sz="1100" dirty="0">
                          <a:effectLst/>
                          <a:latin typeface="Calibri" panose="020F0502020204030204" pitchFamily="34" charset="0"/>
                          <a:ea typeface="PMingLiU" panose="02020500000000000000" pitchFamily="18" charset="-120"/>
                          <a:cs typeface="Times New Roman" panose="02020603050405020304" pitchFamily="18" charset="0"/>
                        </a:rPr>
                        <a:t> UE for NR NTN bands</a:t>
                      </a:r>
                      <a:endParaRPr lang="zh-CN" sz="1100" dirty="0">
                        <a:effectLst/>
                        <a:latin typeface="Times New Roman" panose="02020603050405020304" pitchFamily="18" charset="0"/>
                        <a:ea typeface="PMingLiU" panose="02020500000000000000" pitchFamily="18" charset="-12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24778116"/>
                  </a:ext>
                </a:extLst>
              </a:tr>
            </a:tbl>
          </a:graphicData>
        </a:graphic>
      </p:graphicFrame>
      <p:sp>
        <p:nvSpPr>
          <p:cNvPr id="6" name="文本框 5">
            <a:extLst>
              <a:ext uri="{FF2B5EF4-FFF2-40B4-BE49-F238E27FC236}">
                <a16:creationId xmlns:a16="http://schemas.microsoft.com/office/drawing/2014/main" id="{89B9C784-BC8A-4853-8638-C2B62589B6E6}"/>
              </a:ext>
            </a:extLst>
          </p:cNvPr>
          <p:cNvSpPr txBox="1"/>
          <p:nvPr/>
        </p:nvSpPr>
        <p:spPr>
          <a:xfrm>
            <a:off x="387350" y="4614980"/>
            <a:ext cx="11417300" cy="584775"/>
          </a:xfrm>
          <a:prstGeom prst="rect">
            <a:avLst/>
          </a:prstGeom>
          <a:noFill/>
        </p:spPr>
        <p:txBody>
          <a:bodyPr wrap="square">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Observation 2: Procedure-wisely, the following guidance is provided by RAN4 Chair [1] for objectives dependent of ongoing Rel-20 non-basket WI. </a:t>
            </a:r>
          </a:p>
        </p:txBody>
      </p:sp>
      <p:sp>
        <p:nvSpPr>
          <p:cNvPr id="7" name="文本框 5">
            <a:extLst>
              <a:ext uri="{FF2B5EF4-FFF2-40B4-BE49-F238E27FC236}">
                <a16:creationId xmlns:a16="http://schemas.microsoft.com/office/drawing/2014/main" id="{24098258-41AE-471B-9EAA-75D638645A9B}"/>
              </a:ext>
            </a:extLst>
          </p:cNvPr>
          <p:cNvSpPr txBox="1"/>
          <p:nvPr/>
        </p:nvSpPr>
        <p:spPr>
          <a:xfrm>
            <a:off x="1134173" y="5278827"/>
            <a:ext cx="9784653" cy="1031051"/>
          </a:xfrm>
          <a:prstGeom prst="rect">
            <a:avLst/>
          </a:prstGeom>
          <a:noFill/>
          <a:ln>
            <a:solidFill>
              <a:schemeClr val="tx1"/>
            </a:solidFill>
          </a:ln>
        </p:spPr>
        <p:txBody>
          <a:bodyPr wrap="square">
            <a:spAutoFit/>
          </a:bodyPr>
          <a:lstStyle/>
          <a:p>
            <a:pPr>
              <a:spcAft>
                <a:spcPts val="600"/>
              </a:spcAft>
            </a:pPr>
            <a:r>
              <a:rPr lang="en-GB" altLang="zh-CN" sz="1400" dirty="0">
                <a:effectLst/>
                <a:latin typeface="Arial" panose="020B0604020202020204" pitchFamily="34" charset="0"/>
                <a:ea typeface="PMingLiU" panose="02020500000000000000" pitchFamily="18" charset="-120"/>
                <a:cs typeface="Arial" panose="020B0604020202020204" pitchFamily="34" charset="0"/>
              </a:rPr>
              <a:t>General chair guidance which applies to all basket WIs:</a:t>
            </a:r>
            <a:endParaRPr lang="zh-CN" altLang="zh-CN" sz="1400" dirty="0">
              <a:effectLst/>
              <a:latin typeface="Arial" panose="020B0604020202020204" pitchFamily="34" charset="0"/>
              <a:ea typeface="PMingLiU" panose="02020500000000000000" pitchFamily="18" charset="-120"/>
              <a:cs typeface="Arial" panose="020B0604020202020204" pitchFamily="34" charset="0"/>
            </a:endParaRPr>
          </a:p>
          <a:p>
            <a:pPr marL="342900" indent="-342900">
              <a:spcAft>
                <a:spcPts val="900"/>
              </a:spcAft>
              <a:buFont typeface="Symbol" panose="05050102010706020507" pitchFamily="18" charset="2"/>
              <a:buChar char=""/>
            </a:pPr>
            <a:r>
              <a:rPr lang="en-GB" altLang="zh-CN" sz="1400" dirty="0">
                <a:effectLst/>
                <a:latin typeface="Arial" panose="020B0604020202020204" pitchFamily="34" charset="0"/>
                <a:ea typeface="PMingLiU" panose="02020500000000000000" pitchFamily="18" charset="-120"/>
                <a:cs typeface="Arial" panose="020B0604020202020204" pitchFamily="34" charset="0"/>
              </a:rPr>
              <a:t>For the objectives which are dependent of ongoing Rel-20 non-basket WI, these objectives will not be included in the basket WI until the completion of the related RAN4 core requirements and capability for the example bands in the corresponding Rel-20 non-basket WI.</a:t>
            </a:r>
            <a:endParaRPr lang="zh-CN" altLang="zh-CN" sz="1400" dirty="0">
              <a:effectLst/>
              <a:latin typeface="Arial" panose="020B0604020202020204" pitchFamily="34" charset="0"/>
              <a:ea typeface="PMingLiU" panose="02020500000000000000" pitchFamily="18" charset="-120"/>
              <a:cs typeface="Arial" panose="020B0604020202020204" pitchFamily="34" charset="0"/>
            </a:endParaRPr>
          </a:p>
        </p:txBody>
      </p:sp>
    </p:spTree>
    <p:extLst>
      <p:ext uri="{BB962C8B-B14F-4D97-AF65-F5344CB8AC3E}">
        <p14:creationId xmlns:p14="http://schemas.microsoft.com/office/powerpoint/2010/main" val="18684760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텍스트 개체 틀 1">
            <a:extLst>
              <a:ext uri="{FF2B5EF4-FFF2-40B4-BE49-F238E27FC236}">
                <a16:creationId xmlns:a16="http://schemas.microsoft.com/office/drawing/2014/main" id="{BBC9B668-25D0-4E9A-922F-9A3A8F85D53A}"/>
              </a:ext>
            </a:extLst>
          </p:cNvPr>
          <p:cNvSpPr txBox="1">
            <a:spLocks/>
          </p:cNvSpPr>
          <p:nvPr/>
        </p:nvSpPr>
        <p:spPr>
          <a:xfrm>
            <a:off x="317499" y="103101"/>
            <a:ext cx="10601326" cy="725160"/>
          </a:xfrm>
          <a:prstGeom prst="rect">
            <a:avLst/>
          </a:prstGeom>
        </p:spPr>
        <p:txBody>
          <a:bodyPr wrap="square"/>
          <a:lstStyle>
            <a:lvl1pPr marL="0">
              <a:defRPr kumimoji="1" sz="3600" dirty="0">
                <a:solidFill>
                  <a:schemeClr val="tx1"/>
                </a:solidFill>
                <a:latin typeface="Samsung Sharp Sans Bold" pitchFamily="2" charset="0"/>
                <a:ea typeface="+mn-ea"/>
                <a:cs typeface="+mn-cs"/>
              </a:defRPr>
            </a:lvl1pPr>
            <a:lvl2pPr marL="277262">
              <a:defRPr>
                <a:latin typeface="+mn-lt"/>
                <a:ea typeface="+mn-ea"/>
                <a:cs typeface="+mn-cs"/>
              </a:defRPr>
            </a:lvl2pPr>
            <a:lvl3pPr marL="554524">
              <a:defRPr>
                <a:latin typeface="+mn-lt"/>
                <a:ea typeface="+mn-ea"/>
                <a:cs typeface="+mn-cs"/>
              </a:defRPr>
            </a:lvl3pPr>
            <a:lvl4pPr marL="831786">
              <a:defRPr>
                <a:latin typeface="+mn-lt"/>
                <a:ea typeface="+mn-ea"/>
                <a:cs typeface="+mn-cs"/>
              </a:defRPr>
            </a:lvl4pPr>
            <a:lvl5pPr marL="1109048">
              <a:defRPr>
                <a:latin typeface="+mn-lt"/>
                <a:ea typeface="+mn-ea"/>
                <a:cs typeface="+mn-cs"/>
              </a:defRPr>
            </a:lvl5pPr>
            <a:lvl6pPr marL="1386310">
              <a:defRPr>
                <a:latin typeface="+mn-lt"/>
                <a:ea typeface="+mn-ea"/>
                <a:cs typeface="+mn-cs"/>
              </a:defRPr>
            </a:lvl6pPr>
            <a:lvl7pPr marL="1663570">
              <a:defRPr>
                <a:latin typeface="+mn-lt"/>
                <a:ea typeface="+mn-ea"/>
                <a:cs typeface="+mn-cs"/>
              </a:defRPr>
            </a:lvl7pPr>
            <a:lvl8pPr marL="1940834">
              <a:defRPr>
                <a:latin typeface="+mn-lt"/>
                <a:ea typeface="+mn-ea"/>
                <a:cs typeface="+mn-cs"/>
              </a:defRPr>
            </a:lvl8pPr>
            <a:lvl9pPr marL="2218095">
              <a:defRPr>
                <a:latin typeface="+mn-lt"/>
                <a:ea typeface="+mn-ea"/>
                <a:cs typeface="+mn-cs"/>
              </a:defRPr>
            </a:lvl9pPr>
          </a:lstStyle>
          <a:p>
            <a:pPr>
              <a:defRPr/>
            </a:pPr>
            <a:r>
              <a:rPr lang="en-US" altLang="ja-JP" kern="0" dirty="0">
                <a:solidFill>
                  <a:srgbClr val="000000"/>
                </a:solidFill>
                <a:ea typeface="맑은 고딕"/>
              </a:rPr>
              <a:t>Proposals on Rel-20 Basket spectrum WIs</a:t>
            </a:r>
            <a:endParaRPr lang="ko-KR" altLang="en-US" kern="0" dirty="0">
              <a:solidFill>
                <a:srgbClr val="000000"/>
              </a:solidFill>
              <a:ea typeface="맑은 고딕"/>
            </a:endParaRPr>
          </a:p>
        </p:txBody>
      </p:sp>
      <p:sp>
        <p:nvSpPr>
          <p:cNvPr id="5" name="文本框 4">
            <a:extLst>
              <a:ext uri="{FF2B5EF4-FFF2-40B4-BE49-F238E27FC236}">
                <a16:creationId xmlns:a16="http://schemas.microsoft.com/office/drawing/2014/main" id="{0D038965-A1B6-4834-8427-FB1D58A9D85C}"/>
              </a:ext>
            </a:extLst>
          </p:cNvPr>
          <p:cNvSpPr txBox="1"/>
          <p:nvPr/>
        </p:nvSpPr>
        <p:spPr>
          <a:xfrm>
            <a:off x="431800" y="1210102"/>
            <a:ext cx="11417300" cy="4031873"/>
          </a:xfrm>
          <a:prstGeom prst="rect">
            <a:avLst/>
          </a:prstGeom>
          <a:noFill/>
        </p:spPr>
        <p:txBody>
          <a:bodyPr wrap="square">
            <a:spAutoFit/>
          </a:bodyPr>
          <a:lstStyle/>
          <a:p>
            <a:pPr marR="0" lvl="0" algn="l" defTabSz="914400" rtl="0" eaLnBrk="1" fontAlgn="auto" latinLnBrk="0" hangingPunct="1">
              <a:lnSpc>
                <a:spcPct val="100000"/>
              </a:lnSpc>
              <a:spcBef>
                <a:spcPts val="0"/>
              </a:spcBef>
              <a:spcAft>
                <a:spcPts val="0"/>
              </a:spcAft>
              <a:buClrTx/>
              <a:buSzTx/>
              <a:tabLst/>
              <a:defRPr/>
            </a:pPr>
            <a:r>
              <a:rPr lang="en-US" altLang="zh-CN" sz="1600"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To better shape the scope for each basket WI, it could be beneficial to establish the general principles. Therefore, the following proposals are provided: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Proposal 1: The scope of the basket WI should align with the corresponding completed non-basket WI. </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Proposal 2: The basket WI should focus solely on defining band/band combo-specific requirements.</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r>
              <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Proposal 3: If a feature is introduced in a band/band combo-agnostic way, basket WI approach is not necessary.</a:t>
            </a:r>
          </a:p>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
              <a:tabLst/>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a:defRPr/>
            </a:pPr>
            <a:endParaRPr lang="en-US" altLang="zh-CN" sz="1600"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a:defRPr/>
            </a:pPr>
            <a:r>
              <a:rPr lang="en-US" altLang="zh-CN" sz="1600"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Particularly for HPUE band combinations, RAN4 successfully simplified the Maximum sensitivity degradation (MSD) requirements in Rel-19. The Look Up Table (LUT) approach has replaced case-by-case studies for most band combo configurations. Accordingly, the following proposal is provided for HPUE band combination work in basket spectrum items. </a:t>
            </a:r>
          </a:p>
          <a:p>
            <a:pPr marL="285750" indent="-285750">
              <a:buFont typeface="Wingdings" panose="05000000000000000000" pitchFamily="2" charset="2"/>
              <a:buChar char="§"/>
              <a:defRPr/>
            </a:pPr>
            <a:endPar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a:p>
            <a:pPr marL="285750" indent="-285750">
              <a:buFont typeface="Wingdings" panose="05000000000000000000" pitchFamily="2" charset="2"/>
              <a:buChar char="§"/>
              <a:defRPr/>
            </a:pPr>
            <a:r>
              <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Proposal 4: For HPUE combos with Look Up Table (LUT) approach for MSD requirements, the new procedure shall be clarified in the basket spectrum WIs, e.g., only </a:t>
            </a:r>
            <a:r>
              <a:rPr lang="en-US" altLang="zh-CN" sz="1600" b="1" kern="0" dirty="0" err="1">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draftCR</a:t>
            </a:r>
            <a:r>
              <a:rPr lang="en-US" altLang="zh-CN" sz="1600" b="1"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 is needed for these combos. </a:t>
            </a:r>
          </a:p>
        </p:txBody>
      </p:sp>
      <p:sp>
        <p:nvSpPr>
          <p:cNvPr id="6" name="文本框 5">
            <a:extLst>
              <a:ext uri="{FF2B5EF4-FFF2-40B4-BE49-F238E27FC236}">
                <a16:creationId xmlns:a16="http://schemas.microsoft.com/office/drawing/2014/main" id="{843D58D0-25A7-4427-A893-B14F0A3E9BAF}"/>
              </a:ext>
            </a:extLst>
          </p:cNvPr>
          <p:cNvSpPr txBox="1"/>
          <p:nvPr/>
        </p:nvSpPr>
        <p:spPr>
          <a:xfrm>
            <a:off x="207237" y="6493289"/>
            <a:ext cx="10131552" cy="523220"/>
          </a:xfrm>
          <a:prstGeom prst="rect">
            <a:avLst/>
          </a:prstGeom>
          <a:noFill/>
        </p:spPr>
        <p:txBody>
          <a:bodyPr wrap="square">
            <a:spAutoFit/>
          </a:bodyPr>
          <a:lstStyle/>
          <a:p>
            <a:pPr>
              <a:defRPr/>
            </a:pPr>
            <a:r>
              <a:rPr lang="en-US" altLang="zh-CN" sz="1400"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[1] </a:t>
            </a:r>
            <a:r>
              <a:rPr lang="en-GB" altLang="zh-CN" sz="1400"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rPr>
              <a:t>R4-2522422, Way forward on Rel-20 basket work items, Moderator (Apple), RAN4#117 </a:t>
            </a:r>
            <a:endParaRPr lang="zh-CN" altLang="zh-CN" sz="1400" kern="0" dirty="0">
              <a:solidFill>
                <a:sysClr val="windowText" lastClr="000000"/>
              </a:solidFill>
              <a:latin typeface="Arial" panose="020B0604020202020204" pitchFamily="34" charset="0"/>
              <a:cs typeface="Arial" panose="020B0604020202020204" pitchFamily="34" charset="0"/>
            </a:endParaRPr>
          </a:p>
          <a:p>
            <a:pPr>
              <a:defRPr/>
            </a:pPr>
            <a:endParaRPr lang="en-US" altLang="zh-CN" sz="1400" kern="0" dirty="0">
              <a:solidFill>
                <a:sysClr val="windowText" lastClr="000000"/>
              </a:solidFill>
              <a:latin typeface="Arial" panose="020B0604020202020204" pitchFamily="34" charset="0"/>
              <a:ea typeface="SamsungOne 400" panose="020B0503030303020204" pitchFamily="34" charset="0"/>
              <a:cs typeface="Arial" panose="020B0604020202020204" pitchFamily="34" charset="0"/>
            </a:endParaRPr>
          </a:p>
        </p:txBody>
      </p:sp>
    </p:spTree>
    <p:extLst>
      <p:ext uri="{BB962C8B-B14F-4D97-AF65-F5344CB8AC3E}">
        <p14:creationId xmlns:p14="http://schemas.microsoft.com/office/powerpoint/2010/main" val="2974640700"/>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TotalTime>
  <Words>531</Words>
  <Application>Microsoft Office PowerPoint</Application>
  <PresentationFormat>Widescreen</PresentationFormat>
  <Paragraphs>63</Paragraphs>
  <Slides>3</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vt:i4>
      </vt:variant>
    </vt:vector>
  </HeadingPairs>
  <TitlesOfParts>
    <vt:vector size="15" baseType="lpstr">
      <vt:lpstr>SamsungOneKoreanOTF 400</vt:lpstr>
      <vt:lpstr>等线</vt:lpstr>
      <vt:lpstr>等线 Light</vt:lpstr>
      <vt:lpstr>Arial</vt:lpstr>
      <vt:lpstr>Calibri</vt:lpstr>
      <vt:lpstr>Samsung Sharp Sans Bold</vt:lpstr>
      <vt:lpstr>SamsungOne 400</vt:lpstr>
      <vt:lpstr>SamsungOne 700</vt:lpstr>
      <vt:lpstr>Symbol</vt:lpstr>
      <vt:lpstr>Times New Roman</vt:lpstr>
      <vt:lpstr>Wingdings</vt:lpstr>
      <vt:lpstr>Office 主题​​</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Yuanyuan Zhang/Advanced Solution Research Lab /SRC-Beijing/Staff Engineer/Samsung Electronics</dc:creator>
  <cp:lastModifiedBy>Samsung</cp:lastModifiedBy>
  <cp:revision>33</cp:revision>
  <dcterms:created xsi:type="dcterms:W3CDTF">2025-11-07T11:34:58Z</dcterms:created>
  <dcterms:modified xsi:type="dcterms:W3CDTF">2025-12-01T01:38:46Z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