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slideLayouts/slideLayout4.xml" ContentType="application/vnd.openxmlformats-officedocument.presentationml.slideLayout+xml"/>
  <Override PartName="/ppt/theme/theme3.xml" ContentType="application/vnd.openxmlformats-officedocument.theme+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4.xml" ContentType="application/vnd.openxmlformats-officedocument.them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18" r:id="rId1"/>
    <p:sldMasterId id="2147484020" r:id="rId2"/>
    <p:sldMasterId id="2147484021" r:id="rId3"/>
    <p:sldMasterId id="2147484023" r:id="rId4"/>
    <p:sldMasterId id="2147484028" r:id="rId5"/>
  </p:sldMasterIdLst>
  <p:notesMasterIdLst>
    <p:notesMasterId r:id="rId17"/>
  </p:notesMasterIdLst>
  <p:handoutMasterIdLst>
    <p:handoutMasterId r:id="rId18"/>
  </p:handoutMasterIdLst>
  <p:sldIdLst>
    <p:sldId id="2147470974" r:id="rId6"/>
    <p:sldId id="2147471143" r:id="rId7"/>
    <p:sldId id="2147470967" r:id="rId8"/>
    <p:sldId id="2147471144" r:id="rId9"/>
    <p:sldId id="2147470966" r:id="rId10"/>
    <p:sldId id="2147470965" r:id="rId11"/>
    <p:sldId id="2147470971" r:id="rId12"/>
    <p:sldId id="2147470972" r:id="rId13"/>
    <p:sldId id="2147480831" r:id="rId14"/>
    <p:sldId id="2147480830" r:id="rId15"/>
    <p:sldId id="2147471145" r:id="rId16"/>
  </p:sldIdLst>
  <p:sldSz cx="12196763" cy="6858000"/>
  <p:notesSz cx="6858000" cy="9144000"/>
  <p:defaultTex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 initials="Huawei" lastIdx="21" clrIdx="0">
    <p:extLst>
      <p:ext uri="{19B8F6BF-5375-455C-9EA6-DF929625EA0E}">
        <p15:presenceInfo xmlns:p15="http://schemas.microsoft.com/office/powerpoint/2012/main" userId="Huawei" providerId="None"/>
      </p:ext>
    </p:extLst>
  </p:cmAuthor>
  <p:cmAuthor id="2" name="Yuan" initials="Yuan" lastIdx="1" clrIdx="1">
    <p:extLst>
      <p:ext uri="{19B8F6BF-5375-455C-9EA6-DF929625EA0E}">
        <p15:presenceInfo xmlns:p15="http://schemas.microsoft.com/office/powerpoint/2012/main" userId="Yuan" providerId="None"/>
      </p:ext>
    </p:extLst>
  </p:cmAuthor>
  <p:cmAuthor id="3" name="HW_Yang" initials="HW" lastIdx="3" clrIdx="2">
    <p:extLst>
      <p:ext uri="{19B8F6BF-5375-455C-9EA6-DF929625EA0E}">
        <p15:presenceInfo xmlns:p15="http://schemas.microsoft.com/office/powerpoint/2012/main" userId="HW_Yang"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DDDDD"/>
    <a:srgbClr val="0000FF"/>
    <a:srgbClr val="000000"/>
    <a:srgbClr val="8FDAE4"/>
    <a:srgbClr val="30B5C5"/>
    <a:srgbClr val="D0E8C4"/>
    <a:srgbClr val="170BB5"/>
    <a:srgbClr val="B5B5B5"/>
    <a:srgbClr val="FFFFFF"/>
    <a:srgbClr val="E9002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72833802-FEF1-4C79-8D5D-14CF1EAF98D9}">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5202B0CA-FC54-4496-8BCA-5EF66A818D29}" styleName="Dark Style 2">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dk1">
              <a:tint val="20000"/>
            </a:schemeClr>
          </a:solidFill>
        </a:fill>
      </a:tcStyle>
    </a:lastRow>
    <a:firstRow>
      <a:tcTxStyle b="on">
        <a:fontRef idx="minor">
          <a:scrgbClr r="0" g="0" b="0"/>
        </a:fontRef>
        <a:schemeClr val="lt1"/>
      </a:tcTxStyle>
      <a:tcStyle>
        <a:tcBdr/>
        <a:fill>
          <a:solidFill>
            <a:schemeClr val="dk1"/>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987" autoAdjust="0"/>
    <p:restoredTop sz="96211" autoAdjust="0"/>
  </p:normalViewPr>
  <p:slideViewPr>
    <p:cSldViewPr snapToGrid="0" snapToObjects="1">
      <p:cViewPr varScale="1">
        <p:scale>
          <a:sx n="101" d="100"/>
          <a:sy n="101" d="100"/>
        </p:scale>
        <p:origin x="230" y="6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notesViewPr>
    <p:cSldViewPr snapToGrid="0" snapToObjects="1">
      <p:cViewPr varScale="1">
        <p:scale>
          <a:sx n="96" d="100"/>
          <a:sy n="96" d="100"/>
        </p:scale>
        <p:origin x="3104" y="16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1.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5.xml"/><Relationship Id="rId15" Type="http://schemas.openxmlformats.org/officeDocument/2006/relationships/slide" Target="slides/slide10.xml"/><Relationship Id="rId23"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7.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CC198DB-AFBD-584A-8986-364FF2B03F4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AD01315C-523F-A043-8029-B9921497126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8CF71B8-DF2A-2E41-BE66-2E18A767DA8A}" type="datetimeFigureOut">
              <a:rPr lang="en-US" smtClean="0"/>
              <a:t>12/1/2025</a:t>
            </a:fld>
            <a:endParaRPr lang="en-US" dirty="0"/>
          </a:p>
        </p:txBody>
      </p:sp>
      <p:sp>
        <p:nvSpPr>
          <p:cNvPr id="4" name="Footer Placeholder 3">
            <a:extLst>
              <a:ext uri="{FF2B5EF4-FFF2-40B4-BE49-F238E27FC236}">
                <a16:creationId xmlns:a16="http://schemas.microsoft.com/office/drawing/2014/main" id="{B9601424-70F4-1643-8E3A-557A0258D6B6}"/>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E85BF48A-FF5C-8145-95A7-EE66A87C73DF}"/>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A35F0CC5-85BE-A64A-BD47-54C66F7E93E3}" type="slidenum">
              <a:rPr lang="en-US" smtClean="0"/>
              <a:t>‹#›</a:t>
            </a:fld>
            <a:endParaRPr lang="en-US" dirty="0"/>
          </a:p>
        </p:txBody>
      </p:sp>
    </p:spTree>
    <p:extLst>
      <p:ext uri="{BB962C8B-B14F-4D97-AF65-F5344CB8AC3E}">
        <p14:creationId xmlns:p14="http://schemas.microsoft.com/office/powerpoint/2010/main" val="401909529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D60A27-BF12-6744-9E93-932A0E34D8BB}" type="datetimeFigureOut">
              <a:rPr lang="en-US" smtClean="0"/>
              <a:t>12/1/2025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7326F3-4732-B74B-9C70-D0992466E499}" type="slidenum">
              <a:rPr lang="en-US" smtClean="0"/>
              <a:t>‹#›</a:t>
            </a:fld>
            <a:endParaRPr lang="en-US" dirty="0"/>
          </a:p>
        </p:txBody>
      </p:sp>
    </p:spTree>
    <p:extLst>
      <p:ext uri="{BB962C8B-B14F-4D97-AF65-F5344CB8AC3E}">
        <p14:creationId xmlns:p14="http://schemas.microsoft.com/office/powerpoint/2010/main" val="744632111"/>
      </p:ext>
    </p:extLst>
  </p:cSld>
  <p:clrMap bg1="lt1" tx1="dk1" bg2="lt2" tx2="dk2" accent1="accent1" accent2="accent2" accent3="accent3" accent4="accent4" accent5="accent5" accent6="accent6" hlink="hlink" folHlink="folHlink"/>
  <p:notesStyle>
    <a:lvl1pPr marL="0" algn="l" defTabSz="1219304" rtl="0" eaLnBrk="1" latinLnBrk="0" hangingPunct="1">
      <a:defRPr sz="1600" kern="1200">
        <a:solidFill>
          <a:schemeClr val="tx1"/>
        </a:solidFill>
        <a:latin typeface="+mn-lt"/>
        <a:ea typeface="+mn-ea"/>
        <a:cs typeface="+mn-cs"/>
      </a:defRPr>
    </a:lvl1pPr>
    <a:lvl2pPr marL="609651" algn="l" defTabSz="1219304" rtl="0" eaLnBrk="1" latinLnBrk="0" hangingPunct="1">
      <a:defRPr sz="1600" kern="1200">
        <a:solidFill>
          <a:schemeClr val="tx1"/>
        </a:solidFill>
        <a:latin typeface="+mn-lt"/>
        <a:ea typeface="+mn-ea"/>
        <a:cs typeface="+mn-cs"/>
      </a:defRPr>
    </a:lvl2pPr>
    <a:lvl3pPr marL="1219304" algn="l" defTabSz="1219304" rtl="0" eaLnBrk="1" latinLnBrk="0" hangingPunct="1">
      <a:defRPr sz="1600" kern="1200">
        <a:solidFill>
          <a:schemeClr val="tx1"/>
        </a:solidFill>
        <a:latin typeface="+mn-lt"/>
        <a:ea typeface="+mn-ea"/>
        <a:cs typeface="+mn-cs"/>
      </a:defRPr>
    </a:lvl3pPr>
    <a:lvl4pPr marL="1828957" algn="l" defTabSz="1219304" rtl="0" eaLnBrk="1" latinLnBrk="0" hangingPunct="1">
      <a:defRPr sz="1600" kern="1200">
        <a:solidFill>
          <a:schemeClr val="tx1"/>
        </a:solidFill>
        <a:latin typeface="+mn-lt"/>
        <a:ea typeface="+mn-ea"/>
        <a:cs typeface="+mn-cs"/>
      </a:defRPr>
    </a:lvl4pPr>
    <a:lvl5pPr marL="2438609" algn="l" defTabSz="1219304" rtl="0" eaLnBrk="1" latinLnBrk="0" hangingPunct="1">
      <a:defRPr sz="1600" kern="1200">
        <a:solidFill>
          <a:schemeClr val="tx1"/>
        </a:solidFill>
        <a:latin typeface="+mn-lt"/>
        <a:ea typeface="+mn-ea"/>
        <a:cs typeface="+mn-cs"/>
      </a:defRPr>
    </a:lvl5pPr>
    <a:lvl6pPr marL="3048261" algn="l" defTabSz="1219304" rtl="0" eaLnBrk="1" latinLnBrk="0" hangingPunct="1">
      <a:defRPr sz="1600" kern="1200">
        <a:solidFill>
          <a:schemeClr val="tx1"/>
        </a:solidFill>
        <a:latin typeface="+mn-lt"/>
        <a:ea typeface="+mn-ea"/>
        <a:cs typeface="+mn-cs"/>
      </a:defRPr>
    </a:lvl6pPr>
    <a:lvl7pPr marL="3657913" algn="l" defTabSz="1219304" rtl="0" eaLnBrk="1" latinLnBrk="0" hangingPunct="1">
      <a:defRPr sz="1600" kern="1200">
        <a:solidFill>
          <a:schemeClr val="tx1"/>
        </a:solidFill>
        <a:latin typeface="+mn-lt"/>
        <a:ea typeface="+mn-ea"/>
        <a:cs typeface="+mn-cs"/>
      </a:defRPr>
    </a:lvl7pPr>
    <a:lvl8pPr marL="4267566" algn="l" defTabSz="1219304" rtl="0" eaLnBrk="1" latinLnBrk="0" hangingPunct="1">
      <a:defRPr sz="1600" kern="1200">
        <a:solidFill>
          <a:schemeClr val="tx1"/>
        </a:solidFill>
        <a:latin typeface="+mn-lt"/>
        <a:ea typeface="+mn-ea"/>
        <a:cs typeface="+mn-cs"/>
      </a:defRPr>
    </a:lvl8pPr>
    <a:lvl9pPr marL="4877219" algn="l" defTabSz="1219304"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342748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3</a:t>
            </a:fld>
            <a:endParaRPr lang="en-US" dirty="0">
              <a:solidFill>
                <a:prstClr val="black"/>
              </a:solidFill>
            </a:endParaRPr>
          </a:p>
        </p:txBody>
      </p:sp>
    </p:spTree>
    <p:extLst>
      <p:ext uri="{BB962C8B-B14F-4D97-AF65-F5344CB8AC3E}">
        <p14:creationId xmlns:p14="http://schemas.microsoft.com/office/powerpoint/2010/main" val="1592474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4</a:t>
            </a:fld>
            <a:endParaRPr lang="en-US" dirty="0">
              <a:solidFill>
                <a:prstClr val="black"/>
              </a:solidFill>
            </a:endParaRPr>
          </a:p>
        </p:txBody>
      </p:sp>
    </p:spTree>
    <p:extLst>
      <p:ext uri="{BB962C8B-B14F-4D97-AF65-F5344CB8AC3E}">
        <p14:creationId xmlns:p14="http://schemas.microsoft.com/office/powerpoint/2010/main" val="39880430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5</a:t>
            </a:fld>
            <a:endParaRPr lang="en-US" dirty="0">
              <a:solidFill>
                <a:prstClr val="black"/>
              </a:solidFill>
            </a:endParaRPr>
          </a:p>
        </p:txBody>
      </p:sp>
    </p:spTree>
    <p:extLst>
      <p:ext uri="{BB962C8B-B14F-4D97-AF65-F5344CB8AC3E}">
        <p14:creationId xmlns:p14="http://schemas.microsoft.com/office/powerpoint/2010/main" val="162090821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6</a:t>
            </a:fld>
            <a:endParaRPr lang="en-US" dirty="0">
              <a:solidFill>
                <a:prstClr val="black"/>
              </a:solidFill>
            </a:endParaRPr>
          </a:p>
        </p:txBody>
      </p:sp>
    </p:spTree>
    <p:extLst>
      <p:ext uri="{BB962C8B-B14F-4D97-AF65-F5344CB8AC3E}">
        <p14:creationId xmlns:p14="http://schemas.microsoft.com/office/powerpoint/2010/main" val="18283357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7</a:t>
            </a:fld>
            <a:endParaRPr lang="en-US" dirty="0">
              <a:solidFill>
                <a:prstClr val="black"/>
              </a:solidFill>
            </a:endParaRPr>
          </a:p>
        </p:txBody>
      </p:sp>
    </p:spTree>
    <p:extLst>
      <p:ext uri="{BB962C8B-B14F-4D97-AF65-F5344CB8AC3E}">
        <p14:creationId xmlns:p14="http://schemas.microsoft.com/office/powerpoint/2010/main" val="37533801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8</a:t>
            </a:fld>
            <a:endParaRPr lang="en-US" dirty="0">
              <a:solidFill>
                <a:prstClr val="black"/>
              </a:solidFill>
            </a:endParaRPr>
          </a:p>
        </p:txBody>
      </p:sp>
    </p:spTree>
    <p:extLst>
      <p:ext uri="{BB962C8B-B14F-4D97-AF65-F5344CB8AC3E}">
        <p14:creationId xmlns:p14="http://schemas.microsoft.com/office/powerpoint/2010/main" val="41754876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pPr marL="0" marR="0" lvl="0" indent="0" algn="r" defTabSz="914478" rtl="0" eaLnBrk="1" fontAlgn="auto" latinLnBrk="0" hangingPunct="1">
              <a:lnSpc>
                <a:spcPct val="100000"/>
              </a:lnSpc>
              <a:spcBef>
                <a:spcPts val="0"/>
              </a:spcBef>
              <a:spcAft>
                <a:spcPts val="0"/>
              </a:spcAft>
              <a:buClrTx/>
              <a:buSzTx/>
              <a:buFontTx/>
              <a:buNone/>
              <a:tabLst/>
              <a:defRPr/>
            </a:pPr>
            <a:fld id="{F07326F3-4732-B74B-9C70-D0992466E49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78"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512362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zh-CN" altLang="en-US" dirty="0"/>
          </a:p>
        </p:txBody>
      </p:sp>
      <p:sp>
        <p:nvSpPr>
          <p:cNvPr id="4" name="Slide Number Placeholder 3"/>
          <p:cNvSpPr>
            <a:spLocks noGrp="1"/>
          </p:cNvSpPr>
          <p:nvPr>
            <p:ph type="sldNum" sz="quarter" idx="5"/>
          </p:nvPr>
        </p:nvSpPr>
        <p:spPr/>
        <p:txBody>
          <a:bodyPr/>
          <a:lstStyle/>
          <a:p>
            <a:fld id="{F07326F3-4732-B74B-9C70-D0992466E499}" type="slidenum">
              <a:rPr lang="en-US" smtClean="0">
                <a:solidFill>
                  <a:prstClr val="black"/>
                </a:solidFill>
              </a:rPr>
              <a:pPr/>
              <a:t>11</a:t>
            </a:fld>
            <a:endParaRPr lang="en-US" dirty="0">
              <a:solidFill>
                <a:prstClr val="black"/>
              </a:solidFill>
            </a:endParaRPr>
          </a:p>
        </p:txBody>
      </p:sp>
    </p:spTree>
    <p:extLst>
      <p:ext uri="{BB962C8B-B14F-4D97-AF65-F5344CB8AC3E}">
        <p14:creationId xmlns:p14="http://schemas.microsoft.com/office/powerpoint/2010/main" val="71938448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1651949536"/>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智能">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b="18604"/>
          <a:stretch/>
        </p:blipFill>
        <p:spPr>
          <a:xfrm>
            <a:off x="0" y="375"/>
            <a:ext cx="12197432" cy="5599236"/>
          </a:xfrm>
          <a:prstGeom prst="rect">
            <a:avLst/>
          </a:prstGeom>
        </p:spPr>
      </p:pic>
      <p:sp>
        <p:nvSpPr>
          <p:cNvPr id="8" name="Title 1">
            <a:extLst>
              <a:ext uri="{FF2B5EF4-FFF2-40B4-BE49-F238E27FC236}">
                <a16:creationId xmlns:a16="http://schemas.microsoft.com/office/drawing/2014/main" id="{62AA4863-E1EF-3342-A8CB-ECD4FD06CEB7}"/>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id="{195303EA-8491-464F-99A0-67F948701C12}"/>
              </a:ext>
            </a:extLst>
          </p:cNvPr>
          <p:cNvSpPr>
            <a:spLocks noGrp="1"/>
          </p:cNvSpPr>
          <p:nvPr>
            <p:ph type="body" sz="quarter" idx="10" hasCustomPrompt="1"/>
          </p:nvPr>
        </p:nvSpPr>
        <p:spPr>
          <a:xfrm>
            <a:off x="929260" y="1949372"/>
            <a:ext cx="412816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56DBC59C-CE55-E340-A3AE-F88AAF0D7560}"/>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
        <p:nvSpPr>
          <p:cNvPr id="14" name="L 形 17">
            <a:extLst>
              <a:ext uri="{FF2B5EF4-FFF2-40B4-BE49-F238E27FC236}">
                <a16:creationId xmlns:a16="http://schemas.microsoft.com/office/drawing/2014/main" id="{3049C48A-4CAE-8940-8A29-89DE0543DF4C}"/>
              </a:ext>
            </a:extLst>
          </p:cNvPr>
          <p:cNvSpPr/>
          <p:nvPr userDrawn="1"/>
        </p:nvSpPr>
        <p:spPr>
          <a:xfrm rot="5400000">
            <a:off x="5369529" y="2370740"/>
            <a:ext cx="744262" cy="762208"/>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Tree>
    <p:extLst>
      <p:ext uri="{BB962C8B-B14F-4D97-AF65-F5344CB8AC3E}">
        <p14:creationId xmlns:p14="http://schemas.microsoft.com/office/powerpoint/2010/main" val="2437878898"/>
      </p:ext>
    </p:extLst>
  </p:cSld>
  <p:clrMapOvr>
    <a:masterClrMapping/>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创新">
    <p:bg>
      <p:bgPr>
        <a:solidFill>
          <a:srgbClr val="FFFFFF"/>
        </a:solid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rotWithShape="1">
          <a:blip r:embed="rId2">
            <a:extLst>
              <a:ext uri="{28A0092B-C50C-407E-A947-70E740481C1C}">
                <a14:useLocalDpi xmlns:a14="http://schemas.microsoft.com/office/drawing/2010/main" val="0"/>
              </a:ext>
            </a:extLst>
          </a:blip>
          <a:srcRect t="1" b="18476"/>
          <a:stretch/>
        </p:blipFill>
        <p:spPr>
          <a:xfrm>
            <a:off x="0" y="374"/>
            <a:ext cx="12197432" cy="5590529"/>
          </a:xfrm>
          <a:prstGeom prst="rect">
            <a:avLst/>
          </a:prstGeom>
        </p:spPr>
      </p:pic>
      <p:sp>
        <p:nvSpPr>
          <p:cNvPr id="9" name="L 形 8"/>
          <p:cNvSpPr/>
          <p:nvPr userDrawn="1"/>
        </p:nvSpPr>
        <p:spPr>
          <a:xfrm rot="5400000">
            <a:off x="5945516" y="2323519"/>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8" name="Title 1">
            <a:extLst>
              <a:ext uri="{FF2B5EF4-FFF2-40B4-BE49-F238E27FC236}">
                <a16:creationId xmlns:a16="http://schemas.microsoft.com/office/drawing/2014/main" id="{FB908F03-BBCC-164B-BE54-2E836D6E7C14}"/>
              </a:ext>
            </a:extLst>
          </p:cNvPr>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5" name="Text Placeholder 5">
            <a:extLst>
              <a:ext uri="{FF2B5EF4-FFF2-40B4-BE49-F238E27FC236}">
                <a16:creationId xmlns:a16="http://schemas.microsoft.com/office/drawing/2014/main" id="{A3BE9F9B-07D9-DD4C-9CEF-250804A4145A}"/>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93A299E5-0026-5A42-88AA-B3A7F29D3ABD}"/>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4255358707"/>
      </p:ext>
    </p:extLst>
  </p:cSld>
  <p:clrMapOvr>
    <a:masterClrMapping/>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攀登">
    <p:bg>
      <p:bgPr>
        <a:solidFill>
          <a:srgbClr val="FFFFFF"/>
        </a:solidFill>
        <a:effectLst/>
      </p:bgPr>
    </p:bg>
    <p:spTree>
      <p:nvGrpSpPr>
        <p:cNvPr id="1" name=""/>
        <p:cNvGrpSpPr/>
        <p:nvPr/>
      </p:nvGrpSpPr>
      <p:grpSpPr>
        <a:xfrm>
          <a:off x="0" y="0"/>
          <a:ext cx="0" cy="0"/>
          <a:chOff x="0" y="0"/>
          <a:chExt cx="0" cy="0"/>
        </a:xfrm>
      </p:grpSpPr>
      <p:pic>
        <p:nvPicPr>
          <p:cNvPr id="3" name="图片 2"/>
          <p:cNvPicPr>
            <a:picLocks noChangeAspect="1"/>
          </p:cNvPicPr>
          <p:nvPr userDrawn="1"/>
        </p:nvPicPr>
        <p:blipFill rotWithShape="1">
          <a:blip r:embed="rId2">
            <a:extLst>
              <a:ext uri="{28A0092B-C50C-407E-A947-70E740481C1C}">
                <a14:useLocalDpi xmlns:a14="http://schemas.microsoft.com/office/drawing/2010/main" val="0"/>
              </a:ext>
            </a:extLst>
          </a:blip>
          <a:srcRect b="17902"/>
          <a:stretch/>
        </p:blipFill>
        <p:spPr>
          <a:xfrm>
            <a:off x="0" y="-74021"/>
            <a:ext cx="12197432" cy="5668718"/>
          </a:xfrm>
          <a:prstGeom prst="rect">
            <a:avLst/>
          </a:prstGeom>
        </p:spPr>
      </p:pic>
      <p:sp>
        <p:nvSpPr>
          <p:cNvPr id="2" name="Title 1"/>
          <p:cNvSpPr>
            <a:spLocks noGrp="1"/>
          </p:cNvSpPr>
          <p:nvPr>
            <p:ph type="ctrTitle" hasCustomPrompt="1"/>
          </p:nvPr>
        </p:nvSpPr>
        <p:spPr>
          <a:xfrm>
            <a:off x="898996" y="907092"/>
            <a:ext cx="6559809" cy="690255"/>
          </a:xfrm>
          <a:prstGeom prst="rect">
            <a:avLst/>
          </a:prstGeom>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8" name="L 形 7"/>
          <p:cNvSpPr/>
          <p:nvPr userDrawn="1"/>
        </p:nvSpPr>
        <p:spPr>
          <a:xfrm rot="5400000">
            <a:off x="7929967" y="1657555"/>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5" name="Text Placeholder 5">
            <a:extLst>
              <a:ext uri="{FF2B5EF4-FFF2-40B4-BE49-F238E27FC236}">
                <a16:creationId xmlns:a16="http://schemas.microsoft.com/office/drawing/2014/main" id="{6BB7B2F8-0AF7-D04F-81DD-52FDB6B7326C}"/>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6" name="Text Placeholder 5">
            <a:extLst>
              <a:ext uri="{FF2B5EF4-FFF2-40B4-BE49-F238E27FC236}">
                <a16:creationId xmlns:a16="http://schemas.microsoft.com/office/drawing/2014/main" id="{462D1BCC-0781-514D-8FE8-12F4AF64BC39}"/>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2407974562"/>
      </p:ext>
    </p:extLst>
  </p:cSld>
  <p:clrMapOvr>
    <a:masterClrMapping/>
  </p:clrMapOvr>
  <p:extLst>
    <p:ext uri="{DCECCB84-F9BA-43D5-87BE-67443E8EF086}">
      <p15:sldGuideLst xmlns:p15="http://schemas.microsoft.com/office/powerpoint/2012/main">
        <p15:guide id="1" orient="horz" pos="3414">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2_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Microsoft YaHei" panose="020B0503020204020204" pitchFamily="34" charset="-122"/>
                <a:ea typeface="Microsoft YaHei" panose="020B0503020204020204" pitchFamily="34" charset="-122"/>
              </a:defRPr>
            </a:lvl1pPr>
            <a:lvl2pPr marL="593841" indent="0" algn="ctr">
              <a:buNone/>
              <a:defRPr sz="2598"/>
            </a:lvl2pPr>
            <a:lvl3pPr marL="1187679" indent="0" algn="ctr">
              <a:buNone/>
              <a:defRPr sz="2338"/>
            </a:lvl3pPr>
            <a:lvl4pPr marL="1781521" indent="0" algn="ctr">
              <a:buNone/>
              <a:defRPr sz="2079"/>
            </a:lvl4pPr>
            <a:lvl5pPr marL="2375360" indent="0" algn="ctr">
              <a:buNone/>
              <a:defRPr sz="2079"/>
            </a:lvl5pPr>
            <a:lvl6pPr marL="2969200" indent="0" algn="ctr">
              <a:buNone/>
              <a:defRPr sz="2079"/>
            </a:lvl6pPr>
            <a:lvl7pPr marL="3563040" indent="0" algn="ctr">
              <a:buNone/>
              <a:defRPr sz="2079"/>
            </a:lvl7pPr>
            <a:lvl8pPr marL="4156881" indent="0" algn="ctr">
              <a:buNone/>
              <a:defRPr sz="2079"/>
            </a:lvl8pPr>
            <a:lvl9pPr marL="4750720" indent="0" algn="ctr">
              <a:buNone/>
              <a:defRPr sz="2079"/>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70" marR="0" indent="-168258" algn="l" defTabSz="1187679"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967" algn="ctr"/>
              </a:tabLst>
              <a:defRPr sz="1800"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993" marR="0" indent="-168258" algn="l" defTabSz="1187679" rtl="0" eaLnBrk="1" fontAlgn="auto" latinLnBrk="0" hangingPunct="1">
              <a:lnSpc>
                <a:spcPct val="100000"/>
              </a:lnSpc>
              <a:spcBef>
                <a:spcPts val="0"/>
              </a:spcBef>
              <a:spcAft>
                <a:spcPts val="600"/>
              </a:spcAft>
              <a:buClr>
                <a:schemeClr val="tx1"/>
              </a:buClr>
              <a:buSzTx/>
              <a:buFont typeface=".AppleSystemUIFont"/>
              <a:buChar char="&gt;"/>
              <a:tabLst>
                <a:tab pos="1207967" algn="ctr"/>
              </a:tabLst>
              <a:defRPr sz="1600" baseline="0">
                <a:latin typeface="Microsoft YaHei" panose="020B0503020204020204" pitchFamily="34" charset="-122"/>
                <a:ea typeface="Microsoft YaHei" panose="020B0503020204020204" pitchFamily="34" charset="-122"/>
              </a:defRPr>
            </a:lvl2pPr>
            <a:lvl3pPr marL="1098465" marR="0" indent="-168258" algn="l" defTabSz="1187679" rtl="0" eaLnBrk="1" fontAlgn="auto" latinLnBrk="0" hangingPunct="1">
              <a:lnSpc>
                <a:spcPct val="100000"/>
              </a:lnSpc>
              <a:spcBef>
                <a:spcPts val="0"/>
              </a:spcBef>
              <a:spcAft>
                <a:spcPts val="600"/>
              </a:spcAft>
              <a:buClr>
                <a:schemeClr val="tx1"/>
              </a:buClr>
              <a:buSzTx/>
              <a:buFont typeface=".AppleSystemUIFont"/>
              <a:buChar char="-"/>
              <a:tabLst>
                <a:tab pos="1207967" algn="ctr"/>
              </a:tabLst>
              <a:defRPr sz="1299" baseline="0">
                <a:latin typeface="Microsoft YaHei" panose="020B0503020204020204" pitchFamily="34" charset="-122"/>
                <a:ea typeface="Microsoft YaHei" panose="020B0503020204020204" pitchFamily="34" charset="-122"/>
              </a:defRPr>
            </a:lvl3pPr>
            <a:lvl4pPr marL="525797" indent="-171142">
              <a:buFont typeface="Arial" panose="020B0604020202020204" pitchFamily="34" charset="0"/>
              <a:buChar char="•"/>
              <a:tabLst>
                <a:tab pos="1208299" algn="ctr"/>
              </a:tabLst>
              <a:defRPr sz="1299" baseline="0"/>
            </a:lvl4pPr>
            <a:lvl5pPr marL="525797" indent="-171142">
              <a:buFont typeface="Arial" panose="020B0604020202020204" pitchFamily="34" charset="0"/>
              <a:buChar char="•"/>
              <a:tabLst>
                <a:tab pos="1208299" algn="ctr"/>
              </a:tabLst>
              <a:defRPr sz="1299" baseline="0"/>
            </a:lvl5pPr>
          </a:lstStyle>
          <a:p>
            <a:pPr lvl="0"/>
            <a:r>
              <a:rPr lang="zh-CN" altLang="en-US" dirty="0"/>
              <a:t>单击此处添加文本</a:t>
            </a:r>
            <a:endParaRPr lang="en-US" dirty="0"/>
          </a:p>
          <a:p>
            <a:pPr marL="328993" marR="0" lvl="1"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r>
              <a:rPr lang="zh-CN" altLang="en-US" dirty="0"/>
              <a:t>单击此处添加文本</a:t>
            </a:r>
            <a:endParaRPr lang="en-US" dirty="0"/>
          </a:p>
          <a:p>
            <a:pPr marL="1098465" marR="0" lvl="2"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r>
              <a:rPr lang="zh-CN" altLang="en-US" dirty="0"/>
              <a:t>单击此处添加文本</a:t>
            </a:r>
            <a:endParaRPr lang="en-US" dirty="0"/>
          </a:p>
          <a:p>
            <a:pPr marL="1098465" marR="0" lvl="2" indent="-168258" algn="l" defTabSz="1187679"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967" algn="ctr"/>
              </a:tabLst>
              <a:defRPr/>
            </a:pPr>
            <a:endParaRPr lang="en-US" altLang="zh-CN" dirty="0"/>
          </a:p>
        </p:txBody>
      </p:sp>
    </p:spTree>
    <p:extLst>
      <p:ext uri="{BB962C8B-B14F-4D97-AF65-F5344CB8AC3E}">
        <p14:creationId xmlns:p14="http://schemas.microsoft.com/office/powerpoint/2010/main" val="1882909674"/>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ct val="0"/>
              </a:spcBef>
              <a:buNone/>
              <a:defRPr sz="31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baseline="0">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baseline="0">
                <a:latin typeface="Calibri" panose="020F0502020204030204" pitchFamily="34" charset="0"/>
                <a:ea typeface="Microsoft YaHei" panose="020B0503020204020204" pitchFamily="34" charset="-122"/>
                <a:cs typeface="Calibri" panose="020F0502020204030204" pitchFamily="34" charset="0"/>
              </a:defRPr>
            </a:lvl3pPr>
            <a:lvl4pPr marL="525640" indent="-171091">
              <a:buFont typeface="Arial" pitchFamily="34" charset="0"/>
              <a:buChar char="•"/>
              <a:tabLst>
                <a:tab pos="1207937" algn="ctr"/>
              </a:tabLst>
              <a:defRPr sz="1298" baseline="0"/>
            </a:lvl4pPr>
            <a:lvl5pPr marL="525640" indent="-171091">
              <a:buFont typeface="Arial"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endParaRPr lang="en-US" altLang="zh-CN" dirty="0"/>
          </a:p>
        </p:txBody>
      </p:sp>
    </p:spTree>
    <p:extLst>
      <p:ext uri="{BB962C8B-B14F-4D97-AF65-F5344CB8AC3E}">
        <p14:creationId xmlns:p14="http://schemas.microsoft.com/office/powerpoint/2010/main" val="1283594797"/>
      </p:ext>
    </p:extLst>
  </p:cSld>
  <p:clrMapOvr>
    <a:masterClrMapping/>
  </p:clrMapOvr>
  <p:transition/>
  <p:extLst>
    <p:ext uri="{DCECCB84-F9BA-43D5-87BE-67443E8EF086}">
      <p15:sldGuideLst xmlns:p15="http://schemas.microsoft.com/office/powerpoint/2012/main">
        <p15:guide id="1" pos="3842">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3605755392"/>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结束页">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1960DD1-8AC3-8F46-9D2D-BF81187F43FC}"/>
              </a:ext>
            </a:extLst>
          </p:cNvPr>
          <p:cNvSpPr txBox="1"/>
          <p:nvPr userDrawn="1"/>
        </p:nvSpPr>
        <p:spPr>
          <a:xfrm>
            <a:off x="607486" y="1402064"/>
            <a:ext cx="3921034" cy="854717"/>
          </a:xfrm>
          <a:prstGeom prst="rect">
            <a:avLst/>
          </a:prstGeom>
          <a:noFill/>
        </p:spPr>
        <p:txBody>
          <a:bodyPr wrap="square" rtlCol="0">
            <a:spAutoFit/>
          </a:bodyPr>
          <a:lstStyle/>
          <a:p>
            <a:pPr algn="l"/>
            <a:r>
              <a:rPr lang="en-US" sz="4800" dirty="0">
                <a:solidFill>
                  <a:schemeClr val="tx1"/>
                </a:solidFill>
              </a:rPr>
              <a:t>Thank you.</a:t>
            </a:r>
          </a:p>
        </p:txBody>
      </p:sp>
    </p:spTree>
    <p:extLst>
      <p:ext uri="{BB962C8B-B14F-4D97-AF65-F5344CB8AC3E}">
        <p14:creationId xmlns:p14="http://schemas.microsoft.com/office/powerpoint/2010/main" val="30401109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Tree>
    <p:extLst>
      <p:ext uri="{BB962C8B-B14F-4D97-AF65-F5344CB8AC3E}">
        <p14:creationId xmlns:p14="http://schemas.microsoft.com/office/powerpoint/2010/main" val="398878393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29"/>
              </a:lnSpc>
              <a:spcBef>
                <a:spcPct val="0"/>
              </a:spcBef>
              <a:buNone/>
              <a:defRPr sz="31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6022" y="1512877"/>
            <a:ext cx="10733557" cy="4690459"/>
          </a:xfrm>
          <a:prstGeom prst="rect">
            <a:avLst/>
          </a:prstGeom>
        </p:spPr>
        <p:txBody>
          <a:bodyPr lIns="0" tIns="0" rIns="0" bIns="0"/>
          <a:lstStyle>
            <a:lvl1pPr marL="179316" marR="0" indent="-168208" algn="l" defTabSz="1187323" rtl="0" eaLnBrk="1" fontAlgn="auto" latinLnBrk="0" hangingPunct="1">
              <a:lnSpc>
                <a:spcPct val="100000"/>
              </a:lnSpc>
              <a:spcBef>
                <a:spcPct val="0"/>
              </a:spcBef>
              <a:spcAft>
                <a:spcPts val="600"/>
              </a:spcAft>
              <a:buClr>
                <a:srgbClr val="000000"/>
              </a:buClr>
              <a:buSzTx/>
              <a:buFont typeface="Arial" pitchFamily="34" charset="0"/>
              <a:buChar char="•"/>
              <a:tabLst>
                <a:tab pos="1207605" algn="ctr"/>
              </a:tabLst>
              <a:defRPr sz="1799" baseline="0">
                <a:solidFill>
                  <a:schemeClr val="tx1"/>
                </a:solidFill>
                <a:latin typeface="Calibri" panose="020F0502020204030204" pitchFamily="34" charset="0"/>
                <a:ea typeface="Microsoft YaHei" panose="020B0503020204020204" pitchFamily="34" charset="-122"/>
                <a:cs typeface="Calibri" panose="020F0502020204030204" pitchFamily="34" charset="0"/>
              </a:defRPr>
            </a:lvl1pPr>
            <a:lvl2pPr marL="328894" marR="0" indent="-168208" algn="l" defTabSz="1187323" rtl="0" eaLnBrk="1" fontAlgn="auto" latinLnBrk="0" hangingPunct="1">
              <a:lnSpc>
                <a:spcPct val="100000"/>
              </a:lnSpc>
              <a:spcBef>
                <a:spcPct val="0"/>
              </a:spcBef>
              <a:spcAft>
                <a:spcPts val="600"/>
              </a:spcAft>
              <a:buClr>
                <a:schemeClr val="tx1"/>
              </a:buClr>
              <a:buSzTx/>
              <a:buFont typeface=".AppleSystemUIFont"/>
              <a:buChar char="&gt;"/>
              <a:tabLst>
                <a:tab pos="1207605" algn="ctr"/>
              </a:tabLst>
              <a:defRPr sz="1599" baseline="0">
                <a:latin typeface="Calibri" panose="020F0502020204030204" pitchFamily="34" charset="0"/>
                <a:ea typeface="Microsoft YaHei" panose="020B0503020204020204" pitchFamily="34" charset="-122"/>
                <a:cs typeface="Calibri" panose="020F0502020204030204" pitchFamily="34" charset="0"/>
              </a:defRPr>
            </a:lvl2pPr>
            <a:lvl3pPr marL="1098136" marR="0" indent="-168208" algn="l" defTabSz="1187323" rtl="0" eaLnBrk="1" fontAlgn="auto" latinLnBrk="0" hangingPunct="1">
              <a:lnSpc>
                <a:spcPct val="100000"/>
              </a:lnSpc>
              <a:spcBef>
                <a:spcPct val="0"/>
              </a:spcBef>
              <a:spcAft>
                <a:spcPts val="600"/>
              </a:spcAft>
              <a:buClr>
                <a:schemeClr val="tx1"/>
              </a:buClr>
              <a:buSzTx/>
              <a:buFont typeface=".AppleSystemUIFont"/>
              <a:buChar char="-"/>
              <a:tabLst>
                <a:tab pos="1207605" algn="ctr"/>
              </a:tabLst>
              <a:defRPr sz="1298" baseline="0">
                <a:latin typeface="Calibri" panose="020F0502020204030204" pitchFamily="34" charset="0"/>
                <a:ea typeface="Microsoft YaHei" panose="020B0503020204020204" pitchFamily="34" charset="-122"/>
                <a:cs typeface="Calibri" panose="020F0502020204030204" pitchFamily="34" charset="0"/>
              </a:defRPr>
            </a:lvl3pPr>
            <a:lvl4pPr marL="525640" indent="-171091">
              <a:buFont typeface="Arial" pitchFamily="34" charset="0"/>
              <a:buChar char="•"/>
              <a:tabLst>
                <a:tab pos="1207937" algn="ctr"/>
              </a:tabLst>
              <a:defRPr sz="1298" baseline="0"/>
            </a:lvl4pPr>
            <a:lvl5pPr marL="525640" indent="-171091">
              <a:buFont typeface="Arial"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ct val="0"/>
              </a:spcBef>
              <a:spcAft>
                <a:spcPts val="600"/>
              </a:spcAft>
              <a:buClr>
                <a:schemeClr val="tx1"/>
              </a:buClr>
              <a:buSzTx/>
              <a:buFont typeface="Arial" pitchFamily="34" charset="0"/>
              <a:buChar char="•"/>
              <a:tabLst>
                <a:tab pos="1207605" algn="ctr"/>
              </a:tabLst>
              <a:defRPr/>
            </a:pPr>
            <a:endParaRPr lang="en-US" altLang="zh-CN" dirty="0"/>
          </a:p>
        </p:txBody>
      </p:sp>
    </p:spTree>
    <p:extLst>
      <p:ext uri="{BB962C8B-B14F-4D97-AF65-F5344CB8AC3E}">
        <p14:creationId xmlns:p14="http://schemas.microsoft.com/office/powerpoint/2010/main" val="3656482570"/>
      </p:ext>
    </p:extLst>
  </p:cSld>
  <p:clrMapOvr>
    <a:masterClrMapping/>
  </p:clrMapOvr>
  <p:transition/>
  <p:extLst>
    <p:ext uri="{DCECCB84-F9BA-43D5-87BE-67443E8EF086}">
      <p15:sldGuideLst xmlns:p15="http://schemas.microsoft.com/office/powerpoint/2012/main">
        <p15:guide id="1" pos="3842">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2_Chinese text page">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5"/>
            <a:ext cx="10740640" cy="993400"/>
          </a:xfrm>
          <a:prstGeom prst="rect">
            <a:avLst/>
          </a:prstGeom>
        </p:spPr>
        <p:txBody>
          <a:bodyPr lIns="0" tIns="0" rIns="0" bIns="0" anchor="t">
            <a:normAutofit/>
          </a:bodyPr>
          <a:lstStyle>
            <a:lvl1pPr marL="0" indent="0" algn="l">
              <a:lnSpc>
                <a:spcPts val="3425"/>
              </a:lnSpc>
              <a:spcBef>
                <a:spcPts val="0"/>
              </a:spcBef>
              <a:buNone/>
              <a:defRPr sz="3196" baseline="0">
                <a:solidFill>
                  <a:schemeClr val="tx1"/>
                </a:solidFill>
                <a:latin typeface="Microsoft YaHei" panose="020B0503020204020204" pitchFamily="34" charset="-122"/>
                <a:ea typeface="Microsoft YaHei" panose="020B0503020204020204" pitchFamily="34" charset="-122"/>
              </a:defRPr>
            </a:lvl1pPr>
            <a:lvl2pPr marL="592936" indent="0" algn="ctr">
              <a:buNone/>
              <a:defRPr sz="2593"/>
            </a:lvl2pPr>
            <a:lvl3pPr marL="1185869" indent="0" algn="ctr">
              <a:buNone/>
              <a:defRPr sz="2335"/>
            </a:lvl3pPr>
            <a:lvl4pPr marL="1778806" indent="0" algn="ctr">
              <a:buNone/>
              <a:defRPr sz="2075"/>
            </a:lvl4pPr>
            <a:lvl5pPr marL="2371741" indent="0" algn="ctr">
              <a:buNone/>
              <a:defRPr sz="2075"/>
            </a:lvl5pPr>
            <a:lvl6pPr marL="2964674" indent="0" algn="ctr">
              <a:buNone/>
              <a:defRPr sz="2075"/>
            </a:lvl6pPr>
            <a:lvl7pPr marL="3557610" indent="0" algn="ctr">
              <a:buNone/>
              <a:defRPr sz="2075"/>
            </a:lvl7pPr>
            <a:lvl8pPr marL="4150546" indent="0" algn="ctr">
              <a:buNone/>
              <a:defRPr sz="2075"/>
            </a:lvl8pPr>
            <a:lvl9pPr marL="4743479" indent="0" algn="ctr">
              <a:buNone/>
              <a:defRPr sz="2075"/>
            </a:lvl9pPr>
          </a:lstStyle>
          <a:p>
            <a:r>
              <a:rPr lang="zh-CN" altLang="en-US" dirty="0"/>
              <a:t>单击此处添加标题</a:t>
            </a:r>
            <a:endParaRPr lang="en-US" dirty="0"/>
          </a:p>
        </p:txBody>
      </p:sp>
      <p:sp>
        <p:nvSpPr>
          <p:cNvPr id="7" name="Content Placeholder 2">
            <a:extLst>
              <a:ext uri="{FF2B5EF4-FFF2-40B4-BE49-F238E27FC236}">
                <a16:creationId xmlns:a16="http://schemas.microsoft.com/office/drawing/2014/main" id="{8A4EAA63-3827-DA40-B921-C01084B9DA87}"/>
              </a:ext>
            </a:extLst>
          </p:cNvPr>
          <p:cNvSpPr>
            <a:spLocks noGrp="1"/>
          </p:cNvSpPr>
          <p:nvPr>
            <p:ph idx="10" hasCustomPrompt="1"/>
          </p:nvPr>
        </p:nvSpPr>
        <p:spPr>
          <a:xfrm>
            <a:off x="736912" y="1501989"/>
            <a:ext cx="10733557" cy="4690459"/>
          </a:xfrm>
          <a:prstGeom prst="rect">
            <a:avLst/>
          </a:prstGeom>
        </p:spPr>
        <p:txBody>
          <a:bodyPr lIns="0" tIns="0" rIns="0" bIns="0"/>
          <a:lstStyle>
            <a:lvl1pPr marL="12353" indent="0">
              <a:lnSpc>
                <a:spcPct val="100000"/>
              </a:lnSpc>
              <a:spcBef>
                <a:spcPts val="0"/>
              </a:spcBef>
              <a:buFontTx/>
              <a:buNone/>
              <a:tabLst>
                <a:tab pos="1206458" algn="ctr"/>
              </a:tabLst>
              <a:defRPr sz="1796"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524996" indent="-170882">
              <a:buFont typeface="Arial" panose="020B0604020202020204" pitchFamily="34" charset="0"/>
              <a:buChar char="•"/>
              <a:tabLst>
                <a:tab pos="1206458" algn="ctr"/>
              </a:tabLst>
              <a:defRPr sz="1296" baseline="0"/>
            </a:lvl2pPr>
            <a:lvl3pPr marL="524996" indent="-170882">
              <a:buFont typeface="Arial" panose="020B0604020202020204" pitchFamily="34" charset="0"/>
              <a:buChar char="•"/>
              <a:tabLst>
                <a:tab pos="1206458" algn="ctr"/>
              </a:tabLst>
              <a:defRPr sz="1296" baseline="0"/>
            </a:lvl3pPr>
            <a:lvl4pPr marL="524996" indent="-170882">
              <a:buFont typeface="Arial" panose="020B0604020202020204" pitchFamily="34" charset="0"/>
              <a:buChar char="•"/>
              <a:tabLst>
                <a:tab pos="1206458" algn="ctr"/>
              </a:tabLst>
              <a:defRPr sz="1296" baseline="0"/>
            </a:lvl4pPr>
            <a:lvl5pPr marL="524996" indent="-170882">
              <a:buFont typeface="Arial" panose="020B0604020202020204" pitchFamily="34" charset="0"/>
              <a:buChar char="•"/>
              <a:tabLst>
                <a:tab pos="1206458" algn="ctr"/>
              </a:tabLst>
              <a:defRPr sz="1296" baseline="0"/>
            </a:lvl5pPr>
          </a:lstStyle>
          <a:p>
            <a:pPr lvl="0"/>
            <a:r>
              <a:rPr lang="zh-CN" altLang="en-US" dirty="0"/>
              <a:t>单击此处添加文本</a:t>
            </a:r>
            <a:endParaRPr lang="en-US" dirty="0"/>
          </a:p>
        </p:txBody>
      </p:sp>
    </p:spTree>
    <p:extLst>
      <p:ext uri="{BB962C8B-B14F-4D97-AF65-F5344CB8AC3E}">
        <p14:creationId xmlns:p14="http://schemas.microsoft.com/office/powerpoint/2010/main" val="1440449633"/>
      </p:ext>
    </p:extLst>
  </p:cSld>
  <p:clrMapOvr>
    <a:masterClrMapping/>
  </p:clrMapOvr>
  <p:extLst>
    <p:ext uri="{DCECCB84-F9BA-43D5-87BE-67443E8EF086}">
      <p15:sldGuideLst xmlns:p15="http://schemas.microsoft.com/office/powerpoint/2012/main">
        <p15:guide id="1" pos="3842">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Chapter page">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DB59AE43-8096-BF49-A3DF-423FBC054CA7}"/>
              </a:ext>
            </a:extLst>
          </p:cNvPr>
          <p:cNvSpPr>
            <a:spLocks noGrp="1"/>
          </p:cNvSpPr>
          <p:nvPr>
            <p:ph idx="11" hasCustomPrompt="1"/>
          </p:nvPr>
        </p:nvSpPr>
        <p:spPr>
          <a:xfrm>
            <a:off x="726021" y="1512875"/>
            <a:ext cx="10733557" cy="4690459"/>
          </a:xfrm>
          <a:prstGeom prst="rect">
            <a:avLst/>
          </a:prstGeom>
        </p:spPr>
        <p:txBody>
          <a:bodyPr lIns="0" tIns="0" rIns="0" bIns="0"/>
          <a:lstStyle>
            <a:lvl1pPr marL="179388" marR="0" indent="-168275" algn="l" defTabSz="1187798"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8088" algn="ctr"/>
              </a:tabLst>
              <a:defRPr sz="1800" baseline="0">
                <a:solidFill>
                  <a:schemeClr val="tx1"/>
                </a:solidFill>
                <a:latin typeface="+mn-lt"/>
                <a:ea typeface="Microsoft YaHei" panose="020B0503020204020204" pitchFamily="34" charset="-122"/>
                <a:cs typeface="Arial" panose="020B0604020202020204" pitchFamily="34" charset="0"/>
              </a:defRPr>
            </a:lvl1pPr>
            <a:lvl2pPr marL="446501" marR="0" indent="-285750" algn="l" defTabSz="1187798" rtl="0" eaLnBrk="1" fontAlgn="auto" latinLnBrk="0" hangingPunct="1">
              <a:lnSpc>
                <a:spcPct val="100000"/>
              </a:lnSpc>
              <a:spcBef>
                <a:spcPts val="0"/>
              </a:spcBef>
              <a:spcAft>
                <a:spcPts val="600"/>
              </a:spcAft>
              <a:buClr>
                <a:schemeClr val="tx1"/>
              </a:buClr>
              <a:buSzTx/>
              <a:buFont typeface=".AppleSystemUIFont"/>
              <a:buChar char="&gt;"/>
              <a:tabLst>
                <a:tab pos="1208088" algn="ctr"/>
              </a:tabLst>
              <a:defRPr sz="1600" baseline="0">
                <a:latin typeface="+mn-lt"/>
                <a:ea typeface="Microsoft YaHei" panose="020B0503020204020204" pitchFamily="34" charset="-122"/>
              </a:defRPr>
            </a:lvl2pPr>
            <a:lvl3pPr marL="1098575" marR="0" indent="-168275" algn="l" defTabSz="1187798" rtl="0" eaLnBrk="1" fontAlgn="auto" latinLnBrk="0" hangingPunct="1">
              <a:lnSpc>
                <a:spcPct val="100000"/>
              </a:lnSpc>
              <a:spcBef>
                <a:spcPts val="0"/>
              </a:spcBef>
              <a:spcAft>
                <a:spcPts val="600"/>
              </a:spcAft>
              <a:buClr>
                <a:schemeClr val="tx1"/>
              </a:buClr>
              <a:buSzTx/>
              <a:buFont typeface=".AppleSystemUIFont"/>
              <a:buChar char="-"/>
              <a:tabLst>
                <a:tab pos="1208088" algn="ctr"/>
              </a:tabLst>
              <a:defRPr sz="1299" baseline="0">
                <a:latin typeface="+mn-lt"/>
                <a:ea typeface="Microsoft YaHei" panose="020B0503020204020204" pitchFamily="34" charset="-122"/>
              </a:defRPr>
            </a:lvl3pPr>
            <a:lvl4pPr marL="525850" indent="-171159">
              <a:buFont typeface="Arial" panose="020B0604020202020204" pitchFamily="34" charset="0"/>
              <a:buChar char="•"/>
              <a:tabLst>
                <a:tab pos="1208420" algn="ctr"/>
              </a:tabLst>
              <a:defRPr sz="1299" baseline="0"/>
            </a:lvl4pPr>
            <a:lvl5pPr marL="525850" indent="-171159">
              <a:buFont typeface="Arial" panose="020B0604020202020204" pitchFamily="34" charset="0"/>
              <a:buChar char="•"/>
              <a:tabLst>
                <a:tab pos="1208420" algn="ctr"/>
              </a:tabLst>
              <a:defRPr sz="1299" baseline="0"/>
            </a:lvl5pPr>
          </a:lstStyle>
          <a:p>
            <a:pPr lvl="0"/>
            <a:r>
              <a:rPr lang="en-US" dirty="0"/>
              <a:t>Click to edit Master text style</a:t>
            </a:r>
          </a:p>
          <a:p>
            <a:pPr marL="329026" marR="0" lvl="1"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r>
              <a:rPr lang="en-US" dirty="0"/>
              <a:t>Click to edit Master text style</a:t>
            </a:r>
          </a:p>
          <a:p>
            <a:pPr marL="1098575" marR="0" lvl="2" indent="-168275" algn="l" defTabSz="1187798"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8088" algn="ctr"/>
              </a:tabLst>
              <a:defRPr/>
            </a:pPr>
            <a:endParaRPr lang="en-US" altLang="zh-CN" dirty="0"/>
          </a:p>
        </p:txBody>
      </p:sp>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9175" y="456134"/>
            <a:ext cx="10740640" cy="993400"/>
          </a:xfrm>
          <a:prstGeom prst="rect">
            <a:avLst/>
          </a:prstGeom>
        </p:spPr>
        <p:txBody>
          <a:bodyPr lIns="0" tIns="0" rIns="0" bIns="0" anchor="t">
            <a:normAutofit/>
          </a:bodyPr>
          <a:lstStyle>
            <a:lvl1pPr marL="0" indent="0" algn="l">
              <a:lnSpc>
                <a:spcPts val="3430"/>
              </a:lnSpc>
              <a:spcBef>
                <a:spcPts val="0"/>
              </a:spcBef>
              <a:buNone/>
              <a:defRPr sz="3200" baseline="0">
                <a:solidFill>
                  <a:schemeClr val="tx1"/>
                </a:solidFill>
                <a:latin typeface="Arial" panose="020B0604020202020204" pitchFamily="34" charset="0"/>
                <a:ea typeface="Microsoft YaHei" panose="020B0503020204020204" pitchFamily="34" charset="-122"/>
                <a:cs typeface="Arial" panose="020B0604020202020204" pitchFamily="34" charset="0"/>
              </a:defRPr>
            </a:lvl1pPr>
            <a:lvl2pPr marL="593900" indent="0" algn="ctr">
              <a:buNone/>
              <a:defRPr sz="2598"/>
            </a:lvl2pPr>
            <a:lvl3pPr marL="1187798" indent="0" algn="ctr">
              <a:buNone/>
              <a:defRPr sz="2338"/>
            </a:lvl3pPr>
            <a:lvl4pPr marL="1781699" indent="0" algn="ctr">
              <a:buNone/>
              <a:defRPr sz="2079"/>
            </a:lvl4pPr>
            <a:lvl5pPr marL="2375598" indent="0" algn="ctr">
              <a:buNone/>
              <a:defRPr sz="2079"/>
            </a:lvl5pPr>
            <a:lvl6pPr marL="2969497" indent="0" algn="ctr">
              <a:buNone/>
              <a:defRPr sz="2079"/>
            </a:lvl6pPr>
            <a:lvl7pPr marL="3563396" indent="0" algn="ctr">
              <a:buNone/>
              <a:defRPr sz="2079"/>
            </a:lvl7pPr>
            <a:lvl8pPr marL="4157297" indent="0" algn="ctr">
              <a:buNone/>
              <a:defRPr sz="2079"/>
            </a:lvl8pPr>
            <a:lvl9pPr marL="4751195" indent="0" algn="ctr">
              <a:buNone/>
              <a:defRPr sz="2079"/>
            </a:lvl9pPr>
          </a:lstStyle>
          <a:p>
            <a:r>
              <a:rPr lang="en-US" dirty="0"/>
              <a:t>Click to edit Master title style</a:t>
            </a:r>
          </a:p>
        </p:txBody>
      </p:sp>
    </p:spTree>
    <p:extLst>
      <p:ext uri="{BB962C8B-B14F-4D97-AF65-F5344CB8AC3E}">
        <p14:creationId xmlns:p14="http://schemas.microsoft.com/office/powerpoint/2010/main" val="1822991491"/>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探索">
    <p:bg>
      <p:bgPr>
        <a:solidFill>
          <a:srgbClr val="FFFFFF"/>
        </a:solidFill>
        <a:effectLst/>
      </p:bgPr>
    </p:bg>
    <p:spTree>
      <p:nvGrpSpPr>
        <p:cNvPr id="1" name=""/>
        <p:cNvGrpSpPr/>
        <p:nvPr/>
      </p:nvGrpSpPr>
      <p:grpSpPr>
        <a:xfrm>
          <a:off x="0" y="0"/>
          <a:ext cx="0" cy="0"/>
          <a:chOff x="0" y="0"/>
          <a:chExt cx="0" cy="0"/>
        </a:xfrm>
      </p:grpSpPr>
      <p:pic>
        <p:nvPicPr>
          <p:cNvPr id="11" name="图片 10"/>
          <p:cNvPicPr>
            <a:picLocks noChangeAspect="1"/>
          </p:cNvPicPr>
          <p:nvPr userDrawn="1"/>
        </p:nvPicPr>
        <p:blipFill rotWithShape="1">
          <a:blip r:embed="rId2">
            <a:extLst>
              <a:ext uri="{28A0092B-C50C-407E-A947-70E740481C1C}">
                <a14:useLocalDpi xmlns:a14="http://schemas.microsoft.com/office/drawing/2010/main" val="0"/>
              </a:ext>
            </a:extLst>
          </a:blip>
          <a:srcRect b="18667"/>
          <a:stretch/>
        </p:blipFill>
        <p:spPr>
          <a:xfrm>
            <a:off x="0" y="0"/>
            <a:ext cx="12206140" cy="5594695"/>
          </a:xfrm>
          <a:prstGeom prst="rect">
            <a:avLst/>
          </a:prstGeom>
        </p:spPr>
      </p:pic>
      <p:sp>
        <p:nvSpPr>
          <p:cNvPr id="7" name="L 形 6"/>
          <p:cNvSpPr/>
          <p:nvPr userDrawn="1"/>
        </p:nvSpPr>
        <p:spPr>
          <a:xfrm rot="5400000">
            <a:off x="7853942" y="2130562"/>
            <a:ext cx="701032" cy="717936"/>
          </a:xfrm>
          <a:prstGeom prst="corner">
            <a:avLst>
              <a:gd name="adj1" fmla="val 3243"/>
              <a:gd name="adj2" fmla="val 3048"/>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sz="900"/>
          </a:p>
        </p:txBody>
      </p:sp>
      <p:sp>
        <p:nvSpPr>
          <p:cNvPr id="10" name="Title 1">
            <a:extLst>
              <a:ext uri="{FF2B5EF4-FFF2-40B4-BE49-F238E27FC236}">
                <a16:creationId xmlns:a16="http://schemas.microsoft.com/office/drawing/2014/main" id="{8227DEE9-8BE9-0D49-BF96-9E83C5312E00}"/>
              </a:ext>
            </a:extLst>
          </p:cNvPr>
          <p:cNvSpPr>
            <a:spLocks noGrp="1"/>
          </p:cNvSpPr>
          <p:nvPr>
            <p:ph type="ctrTitle" hasCustomPrompt="1"/>
          </p:nvPr>
        </p:nvSpPr>
        <p:spPr>
          <a:xfrm>
            <a:off x="898996" y="907092"/>
            <a:ext cx="6559809" cy="690255"/>
          </a:xfrm>
          <a:prstGeom prst="rect">
            <a:avLst/>
          </a:prstGeom>
          <a:ln>
            <a:noFill/>
            <a:prstDash val="dash"/>
          </a:ln>
        </p:spPr>
        <p:txBody>
          <a:bodyPr lIns="0" tIns="0" rIns="0" bIns="0" anchor="t">
            <a:normAutofit/>
          </a:bodyPr>
          <a:lstStyle>
            <a:lvl1pPr algn="l">
              <a:defRPr sz="3200" b="0" i="0">
                <a:solidFill>
                  <a:schemeClr val="tx1"/>
                </a:solidFill>
                <a:latin typeface="Microsoft YaHei" panose="020B0503020204020204" pitchFamily="34" charset="-122"/>
                <a:ea typeface="Microsoft YaHei" panose="020B0503020204020204" pitchFamily="34" charset="-122"/>
              </a:defRPr>
            </a:lvl1pPr>
          </a:lstStyle>
          <a:p>
            <a:r>
              <a:rPr lang="zh-CN" altLang="en-US" dirty="0"/>
              <a:t>单击此处添加标题</a:t>
            </a:r>
            <a:endParaRPr lang="en-US" dirty="0"/>
          </a:p>
        </p:txBody>
      </p:sp>
      <p:sp>
        <p:nvSpPr>
          <p:cNvPr id="6" name="Text Placeholder 5">
            <a:extLst>
              <a:ext uri="{FF2B5EF4-FFF2-40B4-BE49-F238E27FC236}">
                <a16:creationId xmlns:a16="http://schemas.microsoft.com/office/drawing/2014/main" id="{2F43DA98-D48D-6947-95EF-BA3B05E68822}"/>
              </a:ext>
            </a:extLst>
          </p:cNvPr>
          <p:cNvSpPr>
            <a:spLocks noGrp="1"/>
          </p:cNvSpPr>
          <p:nvPr>
            <p:ph type="body" sz="quarter" idx="10" hasCustomPrompt="1"/>
          </p:nvPr>
        </p:nvSpPr>
        <p:spPr>
          <a:xfrm>
            <a:off x="929260" y="1949372"/>
            <a:ext cx="6535842" cy="643926"/>
          </a:xfrm>
          <a:prstGeom prst="rect">
            <a:avLst/>
          </a:prstGeom>
        </p:spPr>
        <p:txBody>
          <a:bodyPr lIns="0" tIns="0" rIns="0" bIns="0"/>
          <a:lstStyle>
            <a:lvl1pPr>
              <a:defRPr sz="1400">
                <a:solidFill>
                  <a:schemeClr val="tx1"/>
                </a:solidFill>
              </a:defRPr>
            </a:lvl1pPr>
          </a:lstStyle>
          <a:p>
            <a:pPr lvl="0"/>
            <a:r>
              <a:rPr lang="zh-CN" altLang="en-US" dirty="0"/>
              <a:t>单击此处添加文本</a:t>
            </a:r>
            <a:endParaRPr lang="en-US" dirty="0"/>
          </a:p>
        </p:txBody>
      </p:sp>
      <p:sp>
        <p:nvSpPr>
          <p:cNvPr id="9" name="Text Placeholder 5">
            <a:extLst>
              <a:ext uri="{FF2B5EF4-FFF2-40B4-BE49-F238E27FC236}">
                <a16:creationId xmlns:a16="http://schemas.microsoft.com/office/drawing/2014/main" id="{52F8733E-C4C9-8D4D-8DDA-CAB265AC05A0}"/>
              </a:ext>
            </a:extLst>
          </p:cNvPr>
          <p:cNvSpPr>
            <a:spLocks noGrp="1"/>
          </p:cNvSpPr>
          <p:nvPr>
            <p:ph type="body" sz="quarter" idx="11"/>
          </p:nvPr>
        </p:nvSpPr>
        <p:spPr>
          <a:xfrm>
            <a:off x="913588" y="6227190"/>
            <a:ext cx="1617170" cy="322753"/>
          </a:xfrm>
          <a:prstGeom prst="rect">
            <a:avLst/>
          </a:prstGeom>
        </p:spPr>
        <p:txBody>
          <a:bodyPr lIns="0" tIns="0" rIns="0" bIns="0"/>
          <a:lstStyle>
            <a:lvl1pPr>
              <a:defRPr sz="900">
                <a:solidFill>
                  <a:schemeClr val="tx1"/>
                </a:solidFill>
              </a:defRPr>
            </a:lvl1pPr>
          </a:lstStyle>
          <a:p>
            <a:pPr lvl="0"/>
            <a:r>
              <a:rPr lang="zh-CN" altLang="en-US"/>
              <a:t>单击此处编辑母版文本样式</a:t>
            </a:r>
          </a:p>
        </p:txBody>
      </p:sp>
    </p:spTree>
    <p:extLst>
      <p:ext uri="{BB962C8B-B14F-4D97-AF65-F5344CB8AC3E}">
        <p14:creationId xmlns:p14="http://schemas.microsoft.com/office/powerpoint/2010/main" val="2637579428"/>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jpe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4.tiff"/><Relationship Id="rId2" Type="http://schemas.openxmlformats.org/officeDocument/2006/relationships/theme" Target="../theme/theme3.xml"/><Relationship Id="rId1" Type="http://schemas.openxmlformats.org/officeDocument/2006/relationships/slideLayout" Target="../slideLayouts/slideLayout4.xml"/></Relationships>
</file>

<file path=ppt/slideMasters/_rels/slideMaster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slideLayout" Target="../slideLayouts/slideLayout6.xml"/><Relationship Id="rId1" Type="http://schemas.openxmlformats.org/officeDocument/2006/relationships/slideLayout" Target="../slideLayouts/slideLayout5.xml"/><Relationship Id="rId5" Type="http://schemas.openxmlformats.org/officeDocument/2006/relationships/theme" Target="../theme/theme4.xml"/><Relationship Id="rId4" Type="http://schemas.openxmlformats.org/officeDocument/2006/relationships/slideLayout" Target="../slideLayouts/slideLayout8.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11.xml"/><Relationship Id="rId7" Type="http://schemas.openxmlformats.org/officeDocument/2006/relationships/image" Target="../media/image5.tiff"/><Relationship Id="rId2" Type="http://schemas.openxmlformats.org/officeDocument/2006/relationships/slideLayout" Target="../slideLayouts/slideLayout10.xml"/><Relationship Id="rId1" Type="http://schemas.openxmlformats.org/officeDocument/2006/relationships/slideLayout" Target="../slideLayouts/slideLayout9.xml"/><Relationship Id="rId6" Type="http://schemas.openxmlformats.org/officeDocument/2006/relationships/theme" Target="../theme/theme5.xml"/><Relationship Id="rId5" Type="http://schemas.openxmlformats.org/officeDocument/2006/relationships/slideLayout" Target="../slideLayouts/slideLayout13.xml"/><Relationship Id="rId4"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6" name="图片 1"/>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195998" y="6321130"/>
            <a:ext cx="1269075" cy="277546"/>
          </a:xfrm>
          <a:prstGeom prst="rect">
            <a:avLst/>
          </a:prstGeom>
        </p:spPr>
      </p:pic>
    </p:spTree>
    <p:extLst>
      <p:ext uri="{BB962C8B-B14F-4D97-AF65-F5344CB8AC3E}">
        <p14:creationId xmlns:p14="http://schemas.microsoft.com/office/powerpoint/2010/main" val="4087104836"/>
      </p:ext>
    </p:extLst>
  </p:cSld>
  <p:clrMap bg1="lt1" tx1="dk1" bg2="lt2" tx2="dk2" accent1="accent1" accent2="accent2" accent3="accent3" accent4="accent4" accent5="accent5" accent6="accent6" hlink="hlink" folHlink="folHlink"/>
  <p:sldLayoutIdLst>
    <p:sldLayoutId id="2147483819" r:id="rId1"/>
    <p:sldLayoutId id="2147484019" r:id="rId2"/>
    <p:sldLayoutId id="2147483978" r:id="rId3"/>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6785A3D6-1271-D247-9E96-1B376F4BE7BE}"/>
              </a:ext>
            </a:extLst>
          </p:cNvPr>
          <p:cNvSpPr txBox="1"/>
          <p:nvPr userDrawn="1"/>
        </p:nvSpPr>
        <p:spPr>
          <a:xfrm>
            <a:off x="1095467" y="6356939"/>
            <a:ext cx="3503965" cy="230832"/>
          </a:xfrm>
          <a:prstGeom prst="rect">
            <a:avLst/>
          </a:prstGeom>
          <a:noFill/>
        </p:spPr>
        <p:txBody>
          <a:bodyPr wrap="square" rtlCol="0">
            <a:spAutoFit/>
          </a:bodyPr>
          <a:lstStyle/>
          <a:p>
            <a:r>
              <a:rPr lang="en-US" altLang="zh-CN" sz="900" b="0" kern="1200" baseline="0" dirty="0">
                <a:solidFill>
                  <a:srgbClr val="1D1D1B"/>
                </a:solidFill>
                <a:latin typeface="Arial" panose="020B0604020202020204" pitchFamily="34" charset="0"/>
                <a:ea typeface="+mn-ea"/>
                <a:cs typeface="Arial" panose="020B0604020202020204" pitchFamily="34" charset="0"/>
              </a:rPr>
              <a:t>Huawei Proprietary - Restricted Distribution</a:t>
            </a:r>
            <a:endParaRPr lang="en-US" sz="900" b="0" kern="1200" baseline="0" dirty="0">
              <a:solidFill>
                <a:srgbClr val="1D1D1B"/>
              </a:solidFill>
              <a:latin typeface="Arial" panose="020B0604020202020204" pitchFamily="34" charset="0"/>
              <a:ea typeface="+mn-ea"/>
              <a:cs typeface="Arial" panose="020B0604020202020204" pitchFamily="34" charset="0"/>
            </a:endParaRPr>
          </a:p>
        </p:txBody>
      </p:sp>
      <p:sp>
        <p:nvSpPr>
          <p:cNvPr id="4" name="TextBox 3">
            <a:extLst>
              <a:ext uri="{FF2B5EF4-FFF2-40B4-BE49-F238E27FC236}">
                <a16:creationId xmlns:a16="http://schemas.microsoft.com/office/drawing/2014/main" id="{EABEE2EE-BF4D-7A4A-B3C6-9E47668CCD98}"/>
              </a:ext>
            </a:extLst>
          </p:cNvPr>
          <p:cNvSpPr txBox="1"/>
          <p:nvPr userDrawn="1"/>
        </p:nvSpPr>
        <p:spPr>
          <a:xfrm>
            <a:off x="734131" y="6402806"/>
            <a:ext cx="499729" cy="138499"/>
          </a:xfrm>
          <a:prstGeom prst="rect">
            <a:avLst/>
          </a:prstGeom>
          <a:noFill/>
        </p:spPr>
        <p:txBody>
          <a:bodyPr wrap="square" lIns="0" tIns="0" rIns="0" bIns="0" rtlCol="0">
            <a:spAutoFit/>
          </a:bodyPr>
          <a:lstStyle/>
          <a:p>
            <a:pPr marL="0" marR="0" lvl="0" indent="0" algn="l" defTabSz="890849" rtl="0" eaLnBrk="1" fontAlgn="auto" latinLnBrk="0" hangingPunct="1">
              <a:lnSpc>
                <a:spcPct val="100000"/>
              </a:lnSpc>
              <a:spcBef>
                <a:spcPts val="0"/>
              </a:spcBef>
              <a:spcAft>
                <a:spcPts val="0"/>
              </a:spcAft>
              <a:buClrTx/>
              <a:buSzTx/>
              <a:buFontTx/>
              <a:buNone/>
              <a:tabLst/>
              <a:defRPr/>
            </a:pPr>
            <a:fld id="{C3837181-38C6-AD4F-B8BA-B444770388BB}" type="slidenum">
              <a:rPr lang="en-US" sz="900" smtClean="0">
                <a:solidFill>
                  <a:srgbClr val="1D1D1B"/>
                </a:solidFill>
                <a:latin typeface="Arial" panose="020B0604020202020204" pitchFamily="34" charset="0"/>
                <a:cs typeface="Arial" panose="020B0604020202020204" pitchFamily="34" charset="0"/>
              </a:rPr>
              <a:pPr marL="0" marR="0" lvl="0" indent="0" algn="l" defTabSz="890849" rtl="0" eaLnBrk="1" fontAlgn="auto" latinLnBrk="0" hangingPunct="1">
                <a:lnSpc>
                  <a:spcPct val="100000"/>
                </a:lnSpc>
                <a:spcBef>
                  <a:spcPts val="0"/>
                </a:spcBef>
                <a:spcAft>
                  <a:spcPts val="0"/>
                </a:spcAft>
                <a:buClrTx/>
                <a:buSzTx/>
                <a:buFontTx/>
                <a:buNone/>
                <a:tabLst/>
                <a:defRPr/>
              </a:pPr>
              <a:t>‹#›</a:t>
            </a:fld>
            <a:endParaRPr lang="en-US" sz="900" dirty="0">
              <a:solidFill>
                <a:srgbClr val="1D1D1B"/>
              </a:solidFill>
              <a:latin typeface="Arial" panose="020B0604020202020204" pitchFamily="34" charset="0"/>
              <a:cs typeface="Arial" panose="020B0604020202020204" pitchFamily="34" charset="0"/>
            </a:endParaRPr>
          </a:p>
        </p:txBody>
      </p:sp>
      <p:grpSp>
        <p:nvGrpSpPr>
          <p:cNvPr id="88" name="Group 87">
            <a:extLst>
              <a:ext uri="{FF2B5EF4-FFF2-40B4-BE49-F238E27FC236}">
                <a16:creationId xmlns:a16="http://schemas.microsoft.com/office/drawing/2014/main" id="{37333705-F8D6-2847-B3CB-F2FAB51E2A3B}"/>
              </a:ext>
            </a:extLst>
          </p:cNvPr>
          <p:cNvGrpSpPr>
            <a:grpSpLocks noChangeAspect="1"/>
          </p:cNvGrpSpPr>
          <p:nvPr userDrawn="1"/>
        </p:nvGrpSpPr>
        <p:grpSpPr>
          <a:xfrm>
            <a:off x="12290470" y="2625389"/>
            <a:ext cx="1967973" cy="4233515"/>
            <a:chOff x="5343885" y="-48857"/>
            <a:chExt cx="3271316" cy="7037279"/>
          </a:xfrm>
        </p:grpSpPr>
        <p:sp>
          <p:nvSpPr>
            <p:cNvPr id="89" name="矩形 13">
              <a:extLst>
                <a:ext uri="{FF2B5EF4-FFF2-40B4-BE49-F238E27FC236}">
                  <a16:creationId xmlns:a16="http://schemas.microsoft.com/office/drawing/2014/main" id="{B14DFA89-D483-CF47-82CC-DD86D7CAB09E}"/>
                </a:ext>
              </a:extLst>
            </p:cNvPr>
            <p:cNvSpPr/>
            <p:nvPr userDrawn="1"/>
          </p:nvSpPr>
          <p:spPr>
            <a:xfrm>
              <a:off x="5356401" y="1934171"/>
              <a:ext cx="791510" cy="664397"/>
            </a:xfrm>
            <a:prstGeom prst="rect">
              <a:avLst/>
            </a:prstGeom>
            <a:solidFill>
              <a:srgbClr val="C4005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196/0/84</a:t>
              </a:r>
            </a:p>
          </p:txBody>
        </p:sp>
        <p:sp>
          <p:nvSpPr>
            <p:cNvPr id="90" name="文本框 15">
              <a:extLst>
                <a:ext uri="{FF2B5EF4-FFF2-40B4-BE49-F238E27FC236}">
                  <a16:creationId xmlns:a16="http://schemas.microsoft.com/office/drawing/2014/main" id="{8223ADA0-340A-794B-93B7-24AFF612A719}"/>
                </a:ext>
              </a:extLst>
            </p:cNvPr>
            <p:cNvSpPr txBox="1"/>
            <p:nvPr userDrawn="1"/>
          </p:nvSpPr>
          <p:spPr>
            <a:xfrm>
              <a:off x="5352723" y="1694497"/>
              <a:ext cx="1052647"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公司辅助色</a:t>
              </a:r>
            </a:p>
          </p:txBody>
        </p:sp>
        <p:sp>
          <p:nvSpPr>
            <p:cNvPr id="91" name="矩形 13">
              <a:extLst>
                <a:ext uri="{FF2B5EF4-FFF2-40B4-BE49-F238E27FC236}">
                  <a16:creationId xmlns:a16="http://schemas.microsoft.com/office/drawing/2014/main" id="{5F63E0E3-4F22-7948-AB1A-40A84ECA92EC}"/>
                </a:ext>
              </a:extLst>
            </p:cNvPr>
            <p:cNvSpPr/>
            <p:nvPr userDrawn="1"/>
          </p:nvSpPr>
          <p:spPr>
            <a:xfrm>
              <a:off x="6184680" y="1934171"/>
              <a:ext cx="791510" cy="664397"/>
            </a:xfrm>
            <a:prstGeom prst="rect">
              <a:avLst/>
            </a:prstGeom>
            <a:solidFill>
              <a:srgbClr val="CB377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203/55/120</a:t>
              </a:r>
            </a:p>
          </p:txBody>
        </p:sp>
        <p:sp>
          <p:nvSpPr>
            <p:cNvPr id="92" name="矩形 13">
              <a:extLst>
                <a:ext uri="{FF2B5EF4-FFF2-40B4-BE49-F238E27FC236}">
                  <a16:creationId xmlns:a16="http://schemas.microsoft.com/office/drawing/2014/main" id="{29C4A3C6-7C7B-7140-8F73-591E9F49143F}"/>
                </a:ext>
              </a:extLst>
            </p:cNvPr>
            <p:cNvSpPr/>
            <p:nvPr userDrawn="1"/>
          </p:nvSpPr>
          <p:spPr>
            <a:xfrm>
              <a:off x="5356401" y="3403061"/>
              <a:ext cx="791510" cy="664397"/>
            </a:xfrm>
            <a:prstGeom prst="rect">
              <a:avLst/>
            </a:prstGeom>
            <a:solidFill>
              <a:srgbClr val="ED6D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237/109/0</a:t>
              </a:r>
            </a:p>
          </p:txBody>
        </p:sp>
        <p:sp>
          <p:nvSpPr>
            <p:cNvPr id="93" name="矩形 13">
              <a:extLst>
                <a:ext uri="{FF2B5EF4-FFF2-40B4-BE49-F238E27FC236}">
                  <a16:creationId xmlns:a16="http://schemas.microsoft.com/office/drawing/2014/main" id="{BE4C9A8D-46B0-5B40-BC47-DB6C4899227F}"/>
                </a:ext>
              </a:extLst>
            </p:cNvPr>
            <p:cNvSpPr/>
            <p:nvPr userDrawn="1"/>
          </p:nvSpPr>
          <p:spPr>
            <a:xfrm>
              <a:off x="6184680" y="2673360"/>
              <a:ext cx="791510" cy="664397"/>
            </a:xfrm>
            <a:prstGeom prst="rect">
              <a:avLst/>
            </a:prstGeom>
            <a:solidFill>
              <a:srgbClr val="993636"/>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153/54/54</a:t>
              </a:r>
            </a:p>
          </p:txBody>
        </p:sp>
        <p:sp>
          <p:nvSpPr>
            <p:cNvPr id="94" name="矩形 13">
              <a:extLst>
                <a:ext uri="{FF2B5EF4-FFF2-40B4-BE49-F238E27FC236}">
                  <a16:creationId xmlns:a16="http://schemas.microsoft.com/office/drawing/2014/main" id="{612F2ED4-F7A4-9E48-95E1-8D07B3BBE962}"/>
                </a:ext>
              </a:extLst>
            </p:cNvPr>
            <p:cNvSpPr/>
            <p:nvPr userDrawn="1"/>
          </p:nvSpPr>
          <p:spPr>
            <a:xfrm>
              <a:off x="5356401" y="4866463"/>
              <a:ext cx="791510" cy="664397"/>
            </a:xfrm>
            <a:prstGeom prst="rect">
              <a:avLst/>
            </a:prstGeom>
            <a:solidFill>
              <a:srgbClr val="62B23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98/178/48</a:t>
              </a:r>
            </a:p>
          </p:txBody>
        </p:sp>
        <p:sp>
          <p:nvSpPr>
            <p:cNvPr id="95" name="矩形 13">
              <a:extLst>
                <a:ext uri="{FF2B5EF4-FFF2-40B4-BE49-F238E27FC236}">
                  <a16:creationId xmlns:a16="http://schemas.microsoft.com/office/drawing/2014/main" id="{A9E1D476-C288-8945-A68A-1F20C557294B}"/>
                </a:ext>
              </a:extLst>
            </p:cNvPr>
            <p:cNvSpPr/>
            <p:nvPr userDrawn="1"/>
          </p:nvSpPr>
          <p:spPr>
            <a:xfrm>
              <a:off x="6184680" y="3415851"/>
              <a:ext cx="791510" cy="664397"/>
            </a:xfrm>
            <a:prstGeom prst="rect">
              <a:avLst/>
            </a:prstGeom>
            <a:solidFill>
              <a:srgbClr val="F2894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242/137/68</a:t>
              </a:r>
              <a:endParaRPr kumimoji="1" lang="mr-IN" altLang="zh-CN" sz="500" b="1" dirty="0">
                <a:solidFill>
                  <a:srgbClr val="FFFFFF"/>
                </a:solidFill>
                <a:latin typeface="Arial" charset="0"/>
                <a:ea typeface="Arial" charset="0"/>
                <a:cs typeface="Arial" charset="0"/>
              </a:endParaRPr>
            </a:p>
          </p:txBody>
        </p:sp>
        <p:sp>
          <p:nvSpPr>
            <p:cNvPr id="96" name="矩形 13">
              <a:extLst>
                <a:ext uri="{FF2B5EF4-FFF2-40B4-BE49-F238E27FC236}">
                  <a16:creationId xmlns:a16="http://schemas.microsoft.com/office/drawing/2014/main" id="{42823EBB-E62E-F149-AC9A-09950051F283}"/>
                </a:ext>
              </a:extLst>
            </p:cNvPr>
            <p:cNvSpPr/>
            <p:nvPr userDrawn="1"/>
          </p:nvSpPr>
          <p:spPr>
            <a:xfrm>
              <a:off x="5353240" y="184963"/>
              <a:ext cx="791510" cy="664397"/>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185C</a:t>
              </a:r>
            </a:p>
            <a:p>
              <a:pPr algn="ctr">
                <a:lnSpc>
                  <a:spcPts val="620"/>
                </a:lnSpc>
                <a:spcBef>
                  <a:spcPts val="0"/>
                </a:spcBef>
              </a:pPr>
              <a:r>
                <a:rPr kumimoji="1" lang="en-US" altLang="zh-CN" sz="500" b="1" dirty="0">
                  <a:solidFill>
                    <a:schemeClr val="tx2"/>
                  </a:solidFill>
                  <a:latin typeface="Arial" charset="0"/>
                  <a:ea typeface="Arial" charset="0"/>
                  <a:cs typeface="Arial" charset="0"/>
                </a:rPr>
                <a:t>RGB </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199/0/11  </a:t>
              </a:r>
            </a:p>
          </p:txBody>
        </p:sp>
        <p:sp>
          <p:nvSpPr>
            <p:cNvPr id="97" name="文本框 15">
              <a:extLst>
                <a:ext uri="{FF2B5EF4-FFF2-40B4-BE49-F238E27FC236}">
                  <a16:creationId xmlns:a16="http://schemas.microsoft.com/office/drawing/2014/main" id="{EA01C299-6FF2-3642-AAEC-A1DF62D9C654}"/>
                </a:ext>
              </a:extLst>
            </p:cNvPr>
            <p:cNvSpPr txBox="1"/>
            <p:nvPr userDrawn="1"/>
          </p:nvSpPr>
          <p:spPr>
            <a:xfrm>
              <a:off x="5343885" y="-48857"/>
              <a:ext cx="726488" cy="204645"/>
            </a:xfrm>
            <a:prstGeom prst="rect">
              <a:avLst/>
            </a:prstGeom>
            <a:noFill/>
          </p:spPr>
          <p:txBody>
            <a:bodyPr wrap="square" lIns="0" tIns="0" rIns="0" bIns="0" rtlCol="0" anchor="b" anchorCtr="0">
              <a:spAutoFit/>
            </a:bodyPr>
            <a:lstStyle/>
            <a:p>
              <a:pPr algn="l">
                <a:lnSpc>
                  <a:spcPct val="100000"/>
                </a:lnSpc>
              </a:pPr>
              <a:r>
                <a:rPr kumimoji="1" lang="zh-CN" altLang="en-US" sz="800" b="0" i="0" dirty="0">
                  <a:solidFill>
                    <a:schemeClr val="tx1"/>
                  </a:solidFill>
                  <a:latin typeface="Microsoft YaHei" panose="020B0503020204020204" pitchFamily="34" charset="-122"/>
                  <a:ea typeface="Microsoft YaHei" panose="020B0503020204020204" pitchFamily="34" charset="-122"/>
                </a:rPr>
                <a:t>公司色</a:t>
              </a:r>
            </a:p>
          </p:txBody>
        </p:sp>
        <p:sp>
          <p:nvSpPr>
            <p:cNvPr id="98" name="矩形 13">
              <a:extLst>
                <a:ext uri="{FF2B5EF4-FFF2-40B4-BE49-F238E27FC236}">
                  <a16:creationId xmlns:a16="http://schemas.microsoft.com/office/drawing/2014/main" id="{B84AB502-165F-764A-9621-65CA8CBBEAEA}"/>
                </a:ext>
              </a:extLst>
            </p:cNvPr>
            <p:cNvSpPr/>
            <p:nvPr userDrawn="1"/>
          </p:nvSpPr>
          <p:spPr>
            <a:xfrm>
              <a:off x="5352600" y="918047"/>
              <a:ext cx="791510" cy="664397"/>
            </a:xfrm>
            <a:prstGeom prst="rect">
              <a:avLst/>
            </a:prstGeom>
            <a:solidFill>
              <a:srgbClr val="C8102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chemeClr val="tx2"/>
                  </a:solidFill>
                  <a:latin typeface="Arial" charset="0"/>
                  <a:ea typeface="Arial" charset="0"/>
                  <a:cs typeface="Arial" charset="0"/>
                </a:rPr>
                <a:t>PANTONE 186C</a:t>
              </a:r>
            </a:p>
            <a:p>
              <a:pPr algn="ctr">
                <a:lnSpc>
                  <a:spcPts val="620"/>
                </a:lnSpc>
              </a:pPr>
              <a:r>
                <a:rPr kumimoji="1" lang="en-US" altLang="zh-CN" sz="500" b="1" dirty="0">
                  <a:solidFill>
                    <a:schemeClr val="tx2"/>
                  </a:solidFill>
                  <a:latin typeface="Arial" charset="0"/>
                  <a:ea typeface="Arial" charset="0"/>
                  <a:cs typeface="Arial" charset="0"/>
                </a:rPr>
                <a:t>RGB</a:t>
              </a:r>
              <a:br>
                <a:rPr kumimoji="1" lang="en-US" altLang="zh-CN" sz="500" b="1" dirty="0">
                  <a:solidFill>
                    <a:schemeClr val="tx2"/>
                  </a:solidFill>
                  <a:latin typeface="Arial" charset="0"/>
                  <a:ea typeface="Arial" charset="0"/>
                  <a:cs typeface="Arial" charset="0"/>
                </a:rPr>
              </a:br>
              <a:r>
                <a:rPr kumimoji="1" lang="en-US" altLang="zh-CN" sz="500" b="1" dirty="0">
                  <a:solidFill>
                    <a:schemeClr val="tx2"/>
                  </a:solidFill>
                  <a:latin typeface="Arial" charset="0"/>
                  <a:ea typeface="Arial" charset="0"/>
                  <a:cs typeface="Arial" charset="0"/>
                </a:rPr>
                <a:t>200/16/46  </a:t>
              </a:r>
            </a:p>
          </p:txBody>
        </p:sp>
        <p:sp>
          <p:nvSpPr>
            <p:cNvPr id="99" name="矩形 13">
              <a:extLst>
                <a:ext uri="{FF2B5EF4-FFF2-40B4-BE49-F238E27FC236}">
                  <a16:creationId xmlns:a16="http://schemas.microsoft.com/office/drawing/2014/main" id="{CB8870E8-3E95-764C-B621-A168E194CC7A}"/>
                </a:ext>
              </a:extLst>
            </p:cNvPr>
            <p:cNvSpPr/>
            <p:nvPr userDrawn="1"/>
          </p:nvSpPr>
          <p:spPr>
            <a:xfrm>
              <a:off x="5354164" y="2665974"/>
              <a:ext cx="791510" cy="664397"/>
            </a:xfrm>
            <a:prstGeom prst="rect">
              <a:avLst/>
            </a:prstGeom>
            <a:solidFill>
              <a:srgbClr val="7F000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127/0/1</a:t>
              </a:r>
            </a:p>
          </p:txBody>
        </p:sp>
        <p:sp>
          <p:nvSpPr>
            <p:cNvPr id="100" name="矩形 13">
              <a:extLst>
                <a:ext uri="{FF2B5EF4-FFF2-40B4-BE49-F238E27FC236}">
                  <a16:creationId xmlns:a16="http://schemas.microsoft.com/office/drawing/2014/main" id="{356EF69A-1936-544F-A95F-0664F4E186D5}"/>
                </a:ext>
              </a:extLst>
            </p:cNvPr>
            <p:cNvSpPr/>
            <p:nvPr userDrawn="1"/>
          </p:nvSpPr>
          <p:spPr>
            <a:xfrm>
              <a:off x="5354164" y="4134866"/>
              <a:ext cx="791510" cy="664397"/>
            </a:xfrm>
            <a:prstGeom prst="rect">
              <a:avLst/>
            </a:prstGeom>
            <a:solidFill>
              <a:srgbClr val="FCC80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52/200/0</a:t>
              </a:r>
            </a:p>
          </p:txBody>
        </p:sp>
        <p:sp>
          <p:nvSpPr>
            <p:cNvPr id="101" name="矩形 13">
              <a:extLst>
                <a:ext uri="{FF2B5EF4-FFF2-40B4-BE49-F238E27FC236}">
                  <a16:creationId xmlns:a16="http://schemas.microsoft.com/office/drawing/2014/main" id="{03EBAB43-95A5-1C4A-8458-B86EB3D51FCA}"/>
                </a:ext>
              </a:extLst>
            </p:cNvPr>
            <p:cNvSpPr/>
            <p:nvPr userDrawn="1"/>
          </p:nvSpPr>
          <p:spPr>
            <a:xfrm>
              <a:off x="5354164" y="5596166"/>
              <a:ext cx="791510" cy="664397"/>
            </a:xfrm>
            <a:prstGeom prst="rect">
              <a:avLst/>
            </a:prstGeom>
            <a:solidFill>
              <a:srgbClr val="30B5C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48/181/197</a:t>
              </a:r>
            </a:p>
          </p:txBody>
        </p:sp>
        <p:sp>
          <p:nvSpPr>
            <p:cNvPr id="102" name="矩形 13">
              <a:extLst>
                <a:ext uri="{FF2B5EF4-FFF2-40B4-BE49-F238E27FC236}">
                  <a16:creationId xmlns:a16="http://schemas.microsoft.com/office/drawing/2014/main" id="{371A8520-F934-304C-B57F-B49F768694E2}"/>
                </a:ext>
              </a:extLst>
            </p:cNvPr>
            <p:cNvSpPr/>
            <p:nvPr userDrawn="1"/>
          </p:nvSpPr>
          <p:spPr>
            <a:xfrm>
              <a:off x="6184543" y="4866463"/>
              <a:ext cx="791510" cy="664398"/>
            </a:xfrm>
            <a:prstGeom prst="rect">
              <a:avLst/>
            </a:prstGeom>
            <a:solidFill>
              <a:srgbClr val="81C15F"/>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129/193/95</a:t>
              </a:r>
            </a:p>
          </p:txBody>
        </p:sp>
        <p:sp>
          <p:nvSpPr>
            <p:cNvPr id="103" name="矩形 13">
              <a:extLst>
                <a:ext uri="{FF2B5EF4-FFF2-40B4-BE49-F238E27FC236}">
                  <a16:creationId xmlns:a16="http://schemas.microsoft.com/office/drawing/2014/main" id="{B83004D7-279B-C14E-9FCF-870FA1B74FDF}"/>
                </a:ext>
              </a:extLst>
            </p:cNvPr>
            <p:cNvSpPr/>
            <p:nvPr userDrawn="1"/>
          </p:nvSpPr>
          <p:spPr>
            <a:xfrm>
              <a:off x="6182308" y="4134866"/>
              <a:ext cx="791510" cy="664398"/>
            </a:xfrm>
            <a:prstGeom prst="rect">
              <a:avLst/>
            </a:prstGeom>
            <a:solidFill>
              <a:srgbClr val="FDD35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253/211/81</a:t>
              </a:r>
            </a:p>
          </p:txBody>
        </p:sp>
        <p:sp>
          <p:nvSpPr>
            <p:cNvPr id="104" name="矩形 13">
              <a:extLst>
                <a:ext uri="{FF2B5EF4-FFF2-40B4-BE49-F238E27FC236}">
                  <a16:creationId xmlns:a16="http://schemas.microsoft.com/office/drawing/2014/main" id="{99635968-4E69-CC41-9D78-6DF253FE3035}"/>
                </a:ext>
              </a:extLst>
            </p:cNvPr>
            <p:cNvSpPr/>
            <p:nvPr userDrawn="1"/>
          </p:nvSpPr>
          <p:spPr>
            <a:xfrm>
              <a:off x="6177324" y="5596166"/>
              <a:ext cx="791510" cy="664398"/>
            </a:xfrm>
            <a:prstGeom prst="rect">
              <a:avLst/>
            </a:prstGeom>
            <a:solidFill>
              <a:srgbClr val="56C4D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86/196/210</a:t>
              </a:r>
            </a:p>
          </p:txBody>
        </p:sp>
        <p:sp>
          <p:nvSpPr>
            <p:cNvPr id="105" name="矩形 13">
              <a:extLst>
                <a:ext uri="{FF2B5EF4-FFF2-40B4-BE49-F238E27FC236}">
                  <a16:creationId xmlns:a16="http://schemas.microsoft.com/office/drawing/2014/main" id="{BDBE4949-07B7-F046-AD95-68E4B0C11CCD}"/>
                </a:ext>
              </a:extLst>
            </p:cNvPr>
            <p:cNvSpPr/>
            <p:nvPr/>
          </p:nvSpPr>
          <p:spPr>
            <a:xfrm>
              <a:off x="6186245" y="184963"/>
              <a:ext cx="791510" cy="664397"/>
            </a:xfrm>
            <a:prstGeom prst="rect">
              <a:avLst/>
            </a:prstGeom>
            <a:solidFill>
              <a:srgbClr val="D3394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211/57/65</a:t>
              </a:r>
            </a:p>
          </p:txBody>
        </p:sp>
        <p:sp>
          <p:nvSpPr>
            <p:cNvPr id="106" name="矩形 13">
              <a:extLst>
                <a:ext uri="{FF2B5EF4-FFF2-40B4-BE49-F238E27FC236}">
                  <a16:creationId xmlns:a16="http://schemas.microsoft.com/office/drawing/2014/main" id="{AA9F9E00-6A31-F14B-A2E4-79908835FD14}"/>
                </a:ext>
              </a:extLst>
            </p:cNvPr>
            <p:cNvSpPr/>
            <p:nvPr/>
          </p:nvSpPr>
          <p:spPr>
            <a:xfrm>
              <a:off x="6185604" y="918047"/>
              <a:ext cx="791510" cy="664397"/>
            </a:xfrm>
            <a:prstGeom prst="rect">
              <a:avLst/>
            </a:prstGeom>
            <a:solidFill>
              <a:srgbClr val="D3385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211/56/89</a:t>
              </a:r>
            </a:p>
          </p:txBody>
        </p:sp>
        <p:sp>
          <p:nvSpPr>
            <p:cNvPr id="107" name="矩形 13">
              <a:extLst>
                <a:ext uri="{FF2B5EF4-FFF2-40B4-BE49-F238E27FC236}">
                  <a16:creationId xmlns:a16="http://schemas.microsoft.com/office/drawing/2014/main" id="{38715A31-485E-B744-B409-43F9F04B48F7}"/>
                </a:ext>
              </a:extLst>
            </p:cNvPr>
            <p:cNvSpPr/>
            <p:nvPr/>
          </p:nvSpPr>
          <p:spPr>
            <a:xfrm>
              <a:off x="6996262" y="1934171"/>
              <a:ext cx="791510" cy="664397"/>
            </a:xfrm>
            <a:prstGeom prst="rect">
              <a:avLst/>
            </a:prstGeom>
            <a:solidFill>
              <a:srgbClr val="DD80AA"/>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221/128/170</a:t>
              </a:r>
            </a:p>
          </p:txBody>
        </p:sp>
        <p:sp>
          <p:nvSpPr>
            <p:cNvPr id="108" name="矩形 13">
              <a:extLst>
                <a:ext uri="{FF2B5EF4-FFF2-40B4-BE49-F238E27FC236}">
                  <a16:creationId xmlns:a16="http://schemas.microsoft.com/office/drawing/2014/main" id="{4AE1609B-25DD-2C4A-B05B-D18ADBC39C71}"/>
                </a:ext>
              </a:extLst>
            </p:cNvPr>
            <p:cNvSpPr/>
            <p:nvPr/>
          </p:nvSpPr>
          <p:spPr>
            <a:xfrm>
              <a:off x="6996262" y="2673360"/>
              <a:ext cx="791510" cy="664397"/>
            </a:xfrm>
            <a:prstGeom prst="rect">
              <a:avLst/>
            </a:prstGeom>
            <a:solidFill>
              <a:srgbClr val="BF808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191/128/130</a:t>
              </a:r>
            </a:p>
          </p:txBody>
        </p:sp>
        <p:sp>
          <p:nvSpPr>
            <p:cNvPr id="109" name="矩形 13">
              <a:extLst>
                <a:ext uri="{FF2B5EF4-FFF2-40B4-BE49-F238E27FC236}">
                  <a16:creationId xmlns:a16="http://schemas.microsoft.com/office/drawing/2014/main" id="{ECE90F9F-DBBC-0B49-A42C-8B62397E473E}"/>
                </a:ext>
              </a:extLst>
            </p:cNvPr>
            <p:cNvSpPr/>
            <p:nvPr/>
          </p:nvSpPr>
          <p:spPr>
            <a:xfrm>
              <a:off x="6996262" y="3415851"/>
              <a:ext cx="791510" cy="664397"/>
            </a:xfrm>
            <a:prstGeom prst="rect">
              <a:avLst/>
            </a:prstGeom>
            <a:solidFill>
              <a:srgbClr val="F6B78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246/183/140</a:t>
              </a:r>
              <a:endParaRPr kumimoji="1" lang="mr-IN" altLang="zh-CN" sz="500" b="1" dirty="0">
                <a:solidFill>
                  <a:srgbClr val="595757"/>
                </a:solidFill>
                <a:latin typeface="Arial" charset="0"/>
                <a:ea typeface="Arial" charset="0"/>
                <a:cs typeface="Arial" charset="0"/>
              </a:endParaRPr>
            </a:p>
          </p:txBody>
        </p:sp>
        <p:sp>
          <p:nvSpPr>
            <p:cNvPr id="110" name="矩形 13">
              <a:extLst>
                <a:ext uri="{FF2B5EF4-FFF2-40B4-BE49-F238E27FC236}">
                  <a16:creationId xmlns:a16="http://schemas.microsoft.com/office/drawing/2014/main" id="{D5B387BA-F8B8-B54E-966E-F24E271747C4}"/>
                </a:ext>
              </a:extLst>
            </p:cNvPr>
            <p:cNvSpPr/>
            <p:nvPr/>
          </p:nvSpPr>
          <p:spPr>
            <a:xfrm>
              <a:off x="7006093" y="4866463"/>
              <a:ext cx="791510" cy="664397"/>
            </a:xfrm>
            <a:prstGeom prst="rect">
              <a:avLst/>
            </a:prstGeom>
            <a:solidFill>
              <a:srgbClr val="AFD89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176/216/156</a:t>
              </a:r>
            </a:p>
          </p:txBody>
        </p:sp>
        <p:sp>
          <p:nvSpPr>
            <p:cNvPr id="111" name="矩形 13">
              <a:extLst>
                <a:ext uri="{FF2B5EF4-FFF2-40B4-BE49-F238E27FC236}">
                  <a16:creationId xmlns:a16="http://schemas.microsoft.com/office/drawing/2014/main" id="{E6C9B99E-8C1C-2B49-B82E-3C754B8E5C02}"/>
                </a:ext>
              </a:extLst>
            </p:cNvPr>
            <p:cNvSpPr/>
            <p:nvPr/>
          </p:nvSpPr>
          <p:spPr>
            <a:xfrm>
              <a:off x="7003856" y="4134866"/>
              <a:ext cx="791510" cy="664397"/>
            </a:xfrm>
            <a:prstGeom prst="rect">
              <a:avLst/>
            </a:prstGeom>
            <a:solidFill>
              <a:srgbClr val="FDE39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253/227/181</a:t>
              </a:r>
            </a:p>
          </p:txBody>
        </p:sp>
        <p:sp>
          <p:nvSpPr>
            <p:cNvPr id="112" name="矩形 13">
              <a:extLst>
                <a:ext uri="{FF2B5EF4-FFF2-40B4-BE49-F238E27FC236}">
                  <a16:creationId xmlns:a16="http://schemas.microsoft.com/office/drawing/2014/main" id="{0106BFA2-9DE1-3A42-A6C6-69BCE0FA34F4}"/>
                </a:ext>
              </a:extLst>
            </p:cNvPr>
            <p:cNvSpPr/>
            <p:nvPr/>
          </p:nvSpPr>
          <p:spPr>
            <a:xfrm>
              <a:off x="7003856" y="5596166"/>
              <a:ext cx="791510" cy="664397"/>
            </a:xfrm>
            <a:prstGeom prst="rect">
              <a:avLst/>
            </a:prstGeom>
            <a:solidFill>
              <a:srgbClr val="94DAE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148/218/226</a:t>
              </a:r>
            </a:p>
          </p:txBody>
        </p:sp>
        <p:sp>
          <p:nvSpPr>
            <p:cNvPr id="113" name="矩形 13">
              <a:extLst>
                <a:ext uri="{FF2B5EF4-FFF2-40B4-BE49-F238E27FC236}">
                  <a16:creationId xmlns:a16="http://schemas.microsoft.com/office/drawing/2014/main" id="{F760C1C5-4342-C346-A7D2-D101978EDF66}"/>
                </a:ext>
              </a:extLst>
            </p:cNvPr>
            <p:cNvSpPr/>
            <p:nvPr/>
          </p:nvSpPr>
          <p:spPr>
            <a:xfrm>
              <a:off x="6997826" y="184963"/>
              <a:ext cx="791510" cy="664397"/>
            </a:xfrm>
            <a:prstGeom prst="rect">
              <a:avLst/>
            </a:prstGeom>
            <a:solidFill>
              <a:srgbClr val="E28189"/>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226/129/137</a:t>
              </a:r>
            </a:p>
          </p:txBody>
        </p:sp>
        <p:sp>
          <p:nvSpPr>
            <p:cNvPr id="114" name="矩形 13">
              <a:extLst>
                <a:ext uri="{FF2B5EF4-FFF2-40B4-BE49-F238E27FC236}">
                  <a16:creationId xmlns:a16="http://schemas.microsoft.com/office/drawing/2014/main" id="{5BB50A4A-0B64-7E4C-824C-1EBCA1A992CF}"/>
                </a:ext>
              </a:extLst>
            </p:cNvPr>
            <p:cNvSpPr/>
            <p:nvPr/>
          </p:nvSpPr>
          <p:spPr>
            <a:xfrm>
              <a:off x="6997185" y="918047"/>
              <a:ext cx="791510" cy="664397"/>
            </a:xfrm>
            <a:prstGeom prst="rect">
              <a:avLst/>
            </a:prstGeom>
            <a:solidFill>
              <a:srgbClr val="E2819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226/129/152</a:t>
              </a:r>
            </a:p>
          </p:txBody>
        </p:sp>
        <p:sp>
          <p:nvSpPr>
            <p:cNvPr id="115" name="矩形 13">
              <a:extLst>
                <a:ext uri="{FF2B5EF4-FFF2-40B4-BE49-F238E27FC236}">
                  <a16:creationId xmlns:a16="http://schemas.microsoft.com/office/drawing/2014/main" id="{756A7E25-6C44-8A44-A8C5-61D19BC9EDAF}"/>
                </a:ext>
              </a:extLst>
            </p:cNvPr>
            <p:cNvSpPr/>
            <p:nvPr userDrawn="1"/>
          </p:nvSpPr>
          <p:spPr>
            <a:xfrm>
              <a:off x="7806130" y="1934171"/>
              <a:ext cx="791510" cy="664397"/>
            </a:xfrm>
            <a:prstGeom prst="rect">
              <a:avLst/>
            </a:prstGeom>
            <a:solidFill>
              <a:srgbClr val="EBB3CC"/>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235/179/204</a:t>
              </a:r>
            </a:p>
          </p:txBody>
        </p:sp>
        <p:sp>
          <p:nvSpPr>
            <p:cNvPr id="116" name="矩形 13">
              <a:extLst>
                <a:ext uri="{FF2B5EF4-FFF2-40B4-BE49-F238E27FC236}">
                  <a16:creationId xmlns:a16="http://schemas.microsoft.com/office/drawing/2014/main" id="{96588389-39CD-DF4E-B9AC-92091E25724E}"/>
                </a:ext>
              </a:extLst>
            </p:cNvPr>
            <p:cNvSpPr/>
            <p:nvPr/>
          </p:nvSpPr>
          <p:spPr>
            <a:xfrm>
              <a:off x="7806130" y="2673360"/>
              <a:ext cx="791510" cy="664397"/>
            </a:xfrm>
            <a:prstGeom prst="rect">
              <a:avLst/>
            </a:prstGeom>
            <a:solidFill>
              <a:srgbClr val="D8B3B3"/>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78" rtl="0" eaLnBrk="1" fontAlgn="auto" latinLnBrk="0" hangingPunct="1">
                <a:lnSpc>
                  <a:spcPts val="620"/>
                </a:lnSpc>
                <a:spcBef>
                  <a:spcPts val="0"/>
                </a:spcBef>
                <a:spcAft>
                  <a:spcPts val="0"/>
                </a:spcAft>
                <a:buClrTx/>
                <a:buSzTx/>
                <a:buFontTx/>
                <a:buNone/>
                <a:tabLst/>
                <a:defRPr/>
              </a:pPr>
              <a:r>
                <a:rPr kumimoji="1" lang="en-US" altLang="zh-CN" sz="500" b="1" dirty="0">
                  <a:solidFill>
                    <a:srgbClr val="595757"/>
                  </a:solidFill>
                  <a:latin typeface="Arial" charset="0"/>
                  <a:ea typeface="Arial" charset="0"/>
                  <a:cs typeface="Arial" charset="0"/>
                </a:rPr>
                <a:t>RGB 216/179/179</a:t>
              </a:r>
            </a:p>
          </p:txBody>
        </p:sp>
        <p:sp>
          <p:nvSpPr>
            <p:cNvPr id="117" name="矩形 13">
              <a:extLst>
                <a:ext uri="{FF2B5EF4-FFF2-40B4-BE49-F238E27FC236}">
                  <a16:creationId xmlns:a16="http://schemas.microsoft.com/office/drawing/2014/main" id="{20725C9F-31AE-DB44-B70A-B4ECDEC0BC00}"/>
                </a:ext>
              </a:extLst>
            </p:cNvPr>
            <p:cNvSpPr/>
            <p:nvPr/>
          </p:nvSpPr>
          <p:spPr>
            <a:xfrm>
              <a:off x="7811114" y="3415851"/>
              <a:ext cx="791510" cy="664398"/>
            </a:xfrm>
            <a:prstGeom prst="rect">
              <a:avLst/>
            </a:prstGeom>
            <a:solidFill>
              <a:srgbClr val="FAD3BB"/>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250/211/187</a:t>
              </a:r>
              <a:endParaRPr kumimoji="1" lang="mr-IN" altLang="zh-CN" sz="500" b="1" dirty="0">
                <a:solidFill>
                  <a:srgbClr val="595757"/>
                </a:solidFill>
                <a:latin typeface="Arial" charset="0"/>
                <a:ea typeface="Arial" charset="0"/>
                <a:cs typeface="Arial" charset="0"/>
              </a:endParaRPr>
            </a:p>
          </p:txBody>
        </p:sp>
        <p:sp>
          <p:nvSpPr>
            <p:cNvPr id="118" name="矩形 13">
              <a:extLst>
                <a:ext uri="{FF2B5EF4-FFF2-40B4-BE49-F238E27FC236}">
                  <a16:creationId xmlns:a16="http://schemas.microsoft.com/office/drawing/2014/main" id="{AC5BCC27-B68D-0743-8E0B-E25F8D01C3A4}"/>
                </a:ext>
              </a:extLst>
            </p:cNvPr>
            <p:cNvSpPr/>
            <p:nvPr/>
          </p:nvSpPr>
          <p:spPr>
            <a:xfrm>
              <a:off x="7820945" y="4866463"/>
              <a:ext cx="791510" cy="664398"/>
            </a:xfrm>
            <a:prstGeom prst="rect">
              <a:avLst/>
            </a:prstGeom>
            <a:solidFill>
              <a:srgbClr val="D0E8C4"/>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208/232/196</a:t>
              </a:r>
            </a:p>
          </p:txBody>
        </p:sp>
        <p:sp>
          <p:nvSpPr>
            <p:cNvPr id="119" name="矩形 13">
              <a:extLst>
                <a:ext uri="{FF2B5EF4-FFF2-40B4-BE49-F238E27FC236}">
                  <a16:creationId xmlns:a16="http://schemas.microsoft.com/office/drawing/2014/main" id="{51C2E83A-C975-6945-B2FD-5B22BBB53DB7}"/>
                </a:ext>
              </a:extLst>
            </p:cNvPr>
            <p:cNvSpPr/>
            <p:nvPr/>
          </p:nvSpPr>
          <p:spPr>
            <a:xfrm>
              <a:off x="7818707" y="4134866"/>
              <a:ext cx="791510" cy="664398"/>
            </a:xfrm>
            <a:prstGeom prst="rect">
              <a:avLst/>
            </a:prstGeom>
            <a:solidFill>
              <a:srgbClr val="FEEE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254/238/193</a:t>
              </a:r>
            </a:p>
          </p:txBody>
        </p:sp>
        <p:sp>
          <p:nvSpPr>
            <p:cNvPr id="120" name="矩形 13">
              <a:extLst>
                <a:ext uri="{FF2B5EF4-FFF2-40B4-BE49-F238E27FC236}">
                  <a16:creationId xmlns:a16="http://schemas.microsoft.com/office/drawing/2014/main" id="{BEE9A95F-6965-354F-A2C7-2E8C81DDA52F}"/>
                </a:ext>
              </a:extLst>
            </p:cNvPr>
            <p:cNvSpPr/>
            <p:nvPr/>
          </p:nvSpPr>
          <p:spPr>
            <a:xfrm>
              <a:off x="7823691" y="5596166"/>
              <a:ext cx="791510" cy="664398"/>
            </a:xfrm>
            <a:prstGeom prst="rect">
              <a:avLst/>
            </a:prstGeom>
            <a:solidFill>
              <a:srgbClr val="BEE9E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190/233/238</a:t>
              </a:r>
            </a:p>
          </p:txBody>
        </p:sp>
        <p:sp>
          <p:nvSpPr>
            <p:cNvPr id="121" name="矩形 13">
              <a:extLst>
                <a:ext uri="{FF2B5EF4-FFF2-40B4-BE49-F238E27FC236}">
                  <a16:creationId xmlns:a16="http://schemas.microsoft.com/office/drawing/2014/main" id="{509164EB-3DC4-7A4F-9E7C-06EBC981CD0A}"/>
                </a:ext>
              </a:extLst>
            </p:cNvPr>
            <p:cNvSpPr/>
            <p:nvPr/>
          </p:nvSpPr>
          <p:spPr>
            <a:xfrm>
              <a:off x="7807694" y="184963"/>
              <a:ext cx="791510" cy="664397"/>
            </a:xfrm>
            <a:prstGeom prst="rect">
              <a:avLst/>
            </a:prstGeom>
            <a:solidFill>
              <a:srgbClr val="EEB3B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239/178/184</a:t>
              </a:r>
            </a:p>
          </p:txBody>
        </p:sp>
        <p:sp>
          <p:nvSpPr>
            <p:cNvPr id="122" name="矩形 13">
              <a:extLst>
                <a:ext uri="{FF2B5EF4-FFF2-40B4-BE49-F238E27FC236}">
                  <a16:creationId xmlns:a16="http://schemas.microsoft.com/office/drawing/2014/main" id="{667867DD-D3E6-3040-A7B5-39345C0CE2E3}"/>
                </a:ext>
              </a:extLst>
            </p:cNvPr>
            <p:cNvSpPr/>
            <p:nvPr/>
          </p:nvSpPr>
          <p:spPr>
            <a:xfrm>
              <a:off x="7807054" y="918047"/>
              <a:ext cx="791510" cy="664397"/>
            </a:xfrm>
            <a:prstGeom prst="rect">
              <a:avLst/>
            </a:prstGeom>
            <a:solidFill>
              <a:srgbClr val="EEB3C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238/179/193</a:t>
              </a:r>
            </a:p>
          </p:txBody>
        </p:sp>
        <p:sp>
          <p:nvSpPr>
            <p:cNvPr id="123" name="矩形 13">
              <a:extLst>
                <a:ext uri="{FF2B5EF4-FFF2-40B4-BE49-F238E27FC236}">
                  <a16:creationId xmlns:a16="http://schemas.microsoft.com/office/drawing/2014/main" id="{9EE10597-3782-AB46-8453-89FA049C6C46}"/>
                </a:ext>
              </a:extLst>
            </p:cNvPr>
            <p:cNvSpPr/>
            <p:nvPr userDrawn="1"/>
          </p:nvSpPr>
          <p:spPr>
            <a:xfrm>
              <a:off x="5354169" y="6324025"/>
              <a:ext cx="513579" cy="664397"/>
            </a:xfrm>
            <a:prstGeom prst="rect">
              <a:avLst/>
            </a:prstGeom>
            <a:solidFill>
              <a:srgbClr val="22181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0/0/0</a:t>
              </a:r>
            </a:p>
          </p:txBody>
        </p:sp>
        <p:sp>
          <p:nvSpPr>
            <p:cNvPr id="124" name="矩形 13">
              <a:extLst>
                <a:ext uri="{FF2B5EF4-FFF2-40B4-BE49-F238E27FC236}">
                  <a16:creationId xmlns:a16="http://schemas.microsoft.com/office/drawing/2014/main" id="{966B3529-B594-884C-BED0-5887B34BBBB8}"/>
                </a:ext>
              </a:extLst>
            </p:cNvPr>
            <p:cNvSpPr/>
            <p:nvPr userDrawn="1"/>
          </p:nvSpPr>
          <p:spPr>
            <a:xfrm>
              <a:off x="5900626" y="6324025"/>
              <a:ext cx="513579" cy="664397"/>
            </a:xfrm>
            <a:prstGeom prst="rect">
              <a:avLst/>
            </a:prstGeom>
            <a:solidFill>
              <a:srgbClr val="595757"/>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 </a:t>
              </a:r>
            </a:p>
            <a:p>
              <a:pPr algn="ctr">
                <a:lnSpc>
                  <a:spcPts val="620"/>
                </a:lnSpc>
              </a:pPr>
              <a:r>
                <a:rPr kumimoji="1" lang="en-US" altLang="zh-CN" sz="500" b="1" dirty="0">
                  <a:solidFill>
                    <a:srgbClr val="FFFFFF"/>
                  </a:solidFill>
                  <a:latin typeface="Arial" charset="0"/>
                  <a:ea typeface="Arial" charset="0"/>
                  <a:cs typeface="Arial" charset="0"/>
                </a:rPr>
                <a:t>89/87/87</a:t>
              </a:r>
            </a:p>
          </p:txBody>
        </p:sp>
        <p:sp>
          <p:nvSpPr>
            <p:cNvPr id="125" name="矩形 13">
              <a:extLst>
                <a:ext uri="{FF2B5EF4-FFF2-40B4-BE49-F238E27FC236}">
                  <a16:creationId xmlns:a16="http://schemas.microsoft.com/office/drawing/2014/main" id="{0B0545C9-147F-584F-80D2-EF13876D7D33}"/>
                </a:ext>
              </a:extLst>
            </p:cNvPr>
            <p:cNvSpPr/>
            <p:nvPr userDrawn="1"/>
          </p:nvSpPr>
          <p:spPr>
            <a:xfrm>
              <a:off x="6445335" y="6324024"/>
              <a:ext cx="513579" cy="664398"/>
            </a:xfrm>
            <a:prstGeom prst="rect">
              <a:avLst/>
            </a:prstGeom>
            <a:solidFill>
              <a:srgbClr val="888888"/>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137/137/</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137</a:t>
              </a:r>
            </a:p>
          </p:txBody>
        </p:sp>
        <p:sp>
          <p:nvSpPr>
            <p:cNvPr id="126" name="矩形 13">
              <a:extLst>
                <a:ext uri="{FF2B5EF4-FFF2-40B4-BE49-F238E27FC236}">
                  <a16:creationId xmlns:a16="http://schemas.microsoft.com/office/drawing/2014/main" id="{44FD0A0B-0D45-3340-A523-465AC24134BF}"/>
                </a:ext>
              </a:extLst>
            </p:cNvPr>
            <p:cNvSpPr/>
            <p:nvPr userDrawn="1"/>
          </p:nvSpPr>
          <p:spPr>
            <a:xfrm>
              <a:off x="7003279" y="6324024"/>
              <a:ext cx="513579" cy="664398"/>
            </a:xfrm>
            <a:prstGeom prst="rect">
              <a:avLst/>
            </a:prstGeom>
            <a:solidFill>
              <a:srgbClr val="B5B5B5"/>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FFFFFF"/>
                  </a:solidFill>
                  <a:latin typeface="Arial" charset="0"/>
                  <a:ea typeface="Arial" charset="0"/>
                  <a:cs typeface="Arial" charset="0"/>
                </a:rPr>
                <a:t>RGB</a:t>
              </a:r>
            </a:p>
            <a:p>
              <a:pPr algn="ctr">
                <a:lnSpc>
                  <a:spcPts val="620"/>
                </a:lnSpc>
              </a:pPr>
              <a:r>
                <a:rPr kumimoji="1" lang="en-US" altLang="zh-CN" sz="500" b="1" dirty="0">
                  <a:solidFill>
                    <a:srgbClr val="FFFFFF"/>
                  </a:solidFill>
                  <a:latin typeface="Arial" charset="0"/>
                  <a:ea typeface="Arial" charset="0"/>
                  <a:cs typeface="Arial" charset="0"/>
                </a:rPr>
                <a:t>181/181/</a:t>
              </a:r>
              <a:br>
                <a:rPr kumimoji="1" lang="en-US" altLang="zh-CN" sz="500" b="1" dirty="0">
                  <a:solidFill>
                    <a:srgbClr val="FFFFFF"/>
                  </a:solidFill>
                  <a:latin typeface="Arial" charset="0"/>
                  <a:ea typeface="Arial" charset="0"/>
                  <a:cs typeface="Arial" charset="0"/>
                </a:rPr>
              </a:br>
              <a:r>
                <a:rPr kumimoji="1" lang="en-US" altLang="zh-CN" sz="500" b="1" dirty="0">
                  <a:solidFill>
                    <a:srgbClr val="FFFFFF"/>
                  </a:solidFill>
                  <a:latin typeface="Arial" charset="0"/>
                  <a:ea typeface="Arial" charset="0"/>
                  <a:cs typeface="Arial" charset="0"/>
                </a:rPr>
                <a:t>181</a:t>
              </a:r>
            </a:p>
          </p:txBody>
        </p:sp>
        <p:sp>
          <p:nvSpPr>
            <p:cNvPr id="127" name="矩形 13">
              <a:extLst>
                <a:ext uri="{FF2B5EF4-FFF2-40B4-BE49-F238E27FC236}">
                  <a16:creationId xmlns:a16="http://schemas.microsoft.com/office/drawing/2014/main" id="{2C404A07-276B-3648-BB25-4EDB5905448C}"/>
                </a:ext>
              </a:extLst>
            </p:cNvPr>
            <p:cNvSpPr/>
            <p:nvPr userDrawn="1"/>
          </p:nvSpPr>
          <p:spPr>
            <a:xfrm>
              <a:off x="7551547" y="6324024"/>
              <a:ext cx="513579" cy="664398"/>
            </a:xfrm>
            <a:prstGeom prst="rect">
              <a:avLst/>
            </a:prstGeom>
            <a:solidFill>
              <a:srgbClr val="DDDDDD"/>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 221/221/</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221</a:t>
              </a:r>
            </a:p>
          </p:txBody>
        </p:sp>
        <p:sp>
          <p:nvSpPr>
            <p:cNvPr id="128" name="矩形 13">
              <a:extLst>
                <a:ext uri="{FF2B5EF4-FFF2-40B4-BE49-F238E27FC236}">
                  <a16:creationId xmlns:a16="http://schemas.microsoft.com/office/drawing/2014/main" id="{72B0F29C-A346-8946-9B8E-8F1B9DFF7AD0}"/>
                </a:ext>
              </a:extLst>
            </p:cNvPr>
            <p:cNvSpPr/>
            <p:nvPr userDrawn="1"/>
          </p:nvSpPr>
          <p:spPr>
            <a:xfrm>
              <a:off x="8098559" y="6324024"/>
              <a:ext cx="513579" cy="664398"/>
            </a:xfrm>
            <a:prstGeom prst="rect">
              <a:avLst/>
            </a:prstGeom>
            <a:solidFill>
              <a:srgbClr val="FFFFFF"/>
            </a:solidFill>
            <a:ln w="6350">
              <a:solidFill>
                <a:srgbClr val="B5B5B5"/>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ts val="620"/>
                </a:lnSpc>
              </a:pPr>
              <a:r>
                <a:rPr kumimoji="1" lang="en-US" altLang="zh-CN" sz="500" b="1" dirty="0">
                  <a:solidFill>
                    <a:srgbClr val="595757"/>
                  </a:solidFill>
                  <a:latin typeface="Arial" charset="0"/>
                  <a:ea typeface="Arial" charset="0"/>
                  <a:cs typeface="Arial" charset="0"/>
                </a:rPr>
                <a:t>RGB</a:t>
              </a:r>
            </a:p>
            <a:p>
              <a:pPr algn="ctr">
                <a:lnSpc>
                  <a:spcPts val="620"/>
                </a:lnSpc>
              </a:pPr>
              <a:r>
                <a:rPr kumimoji="1" lang="en-US" altLang="zh-CN" sz="500" b="1" dirty="0">
                  <a:solidFill>
                    <a:srgbClr val="595757"/>
                  </a:solidFill>
                  <a:latin typeface="Arial" charset="0"/>
                  <a:ea typeface="Arial" charset="0"/>
                  <a:cs typeface="Arial" charset="0"/>
                </a:rPr>
                <a:t>255/255/</a:t>
              </a:r>
              <a:br>
                <a:rPr kumimoji="1" lang="en-US" altLang="zh-CN" sz="500" b="1" dirty="0">
                  <a:solidFill>
                    <a:srgbClr val="595757"/>
                  </a:solidFill>
                  <a:latin typeface="Arial" charset="0"/>
                  <a:ea typeface="Arial" charset="0"/>
                  <a:cs typeface="Arial" charset="0"/>
                </a:rPr>
              </a:br>
              <a:r>
                <a:rPr kumimoji="1" lang="en-US" altLang="zh-CN" sz="500" b="1" dirty="0">
                  <a:solidFill>
                    <a:srgbClr val="595757"/>
                  </a:solidFill>
                  <a:latin typeface="Arial" charset="0"/>
                  <a:ea typeface="Arial" charset="0"/>
                  <a:cs typeface="Arial" charset="0"/>
                </a:rPr>
                <a:t>255</a:t>
              </a:r>
            </a:p>
          </p:txBody>
        </p:sp>
      </p:grpSp>
      <p:pic>
        <p:nvPicPr>
          <p:cNvPr id="47" name="Picture 46">
            <a:extLst>
              <a:ext uri="{FF2B5EF4-FFF2-40B4-BE49-F238E27FC236}">
                <a16:creationId xmlns:a16="http://schemas.microsoft.com/office/drawing/2014/main" id="{92D9040A-3082-2F49-987E-B51574332EF5}"/>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196176" y="6323416"/>
            <a:ext cx="1270800" cy="275024"/>
          </a:xfrm>
          <a:prstGeom prst="rect">
            <a:avLst/>
          </a:prstGeom>
        </p:spPr>
      </p:pic>
    </p:spTree>
    <p:extLst>
      <p:ext uri="{BB962C8B-B14F-4D97-AF65-F5344CB8AC3E}">
        <p14:creationId xmlns:p14="http://schemas.microsoft.com/office/powerpoint/2010/main" val="2260646389"/>
      </p:ext>
    </p:extLst>
  </p:cSld>
  <p:clrMap bg1="lt1" tx1="dk1" bg2="lt2" tx2="dk2" accent1="accent1" accent2="accent2" accent3="accent3" accent4="accent4" accent5="accent5" accent6="accent6" hlink="hlink" folHlink="folHlink"/>
  <p:hf hdr="0" ftr="0" dt="0"/>
  <p:txStyles>
    <p:titleStyle>
      <a:lvl1pPr algn="l" defTabSz="1187798" rtl="0" eaLnBrk="1" latinLnBrk="0" hangingPunct="1">
        <a:lnSpc>
          <a:spcPct val="90000"/>
        </a:lnSpc>
        <a:spcBef>
          <a:spcPct val="0"/>
        </a:spcBef>
        <a:buNone/>
        <a:defRPr sz="5716" kern="1200">
          <a:solidFill>
            <a:schemeClr val="tx1"/>
          </a:solidFill>
          <a:latin typeface="+mj-lt"/>
          <a:ea typeface="+mj-ea"/>
          <a:cs typeface="+mj-cs"/>
        </a:defRPr>
      </a:lvl1pPr>
    </p:titleStyle>
    <p:bodyStyle>
      <a:lvl1pPr marL="296950" indent="-296950" algn="l" defTabSz="1187798" rtl="0" eaLnBrk="1" latinLnBrk="0" hangingPunct="1">
        <a:lnSpc>
          <a:spcPct val="90000"/>
        </a:lnSpc>
        <a:spcBef>
          <a:spcPts val="1299"/>
        </a:spcBef>
        <a:buFont typeface="Arial" panose="020B0604020202020204" pitchFamily="34" charset="0"/>
        <a:buChar char="•"/>
        <a:defRPr sz="3636" kern="1200">
          <a:solidFill>
            <a:schemeClr val="tx1"/>
          </a:solidFill>
          <a:latin typeface="+mn-lt"/>
          <a:ea typeface="+mn-ea"/>
          <a:cs typeface="+mn-cs"/>
        </a:defRPr>
      </a:lvl1pPr>
      <a:lvl2pPr marL="890849" indent="-296950" algn="l" defTabSz="1187798" rtl="0" eaLnBrk="1" latinLnBrk="0" hangingPunct="1">
        <a:lnSpc>
          <a:spcPct val="90000"/>
        </a:lnSpc>
        <a:spcBef>
          <a:spcPts val="650"/>
        </a:spcBef>
        <a:buFont typeface="Arial" panose="020B0604020202020204" pitchFamily="34" charset="0"/>
        <a:buChar char="•"/>
        <a:defRPr sz="3118" kern="1200">
          <a:solidFill>
            <a:schemeClr val="tx1"/>
          </a:solidFill>
          <a:latin typeface="+mn-lt"/>
          <a:ea typeface="+mn-ea"/>
          <a:cs typeface="+mn-cs"/>
        </a:defRPr>
      </a:lvl2pPr>
      <a:lvl3pPr marL="1484748" indent="-296950" algn="l" defTabSz="1187798" rtl="0" eaLnBrk="1" latinLnBrk="0" hangingPunct="1">
        <a:lnSpc>
          <a:spcPct val="90000"/>
        </a:lnSpc>
        <a:spcBef>
          <a:spcPts val="650"/>
        </a:spcBef>
        <a:buFont typeface="Arial" panose="020B0604020202020204" pitchFamily="34" charset="0"/>
        <a:buChar char="•"/>
        <a:defRPr sz="2598" kern="1200">
          <a:solidFill>
            <a:schemeClr val="tx1"/>
          </a:solidFill>
          <a:latin typeface="+mn-lt"/>
          <a:ea typeface="+mn-ea"/>
          <a:cs typeface="+mn-cs"/>
        </a:defRPr>
      </a:lvl3pPr>
      <a:lvl4pPr marL="2078648"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4pPr>
      <a:lvl5pPr marL="26725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145F1158-B1AA-8F41-AF0A-FEA0EC1874AC}"/>
              </a:ext>
            </a:extLst>
          </p:cNvPr>
          <p:cNvSpPr>
            <a:spLocks noGrp="1"/>
          </p:cNvSpPr>
          <p:nvPr>
            <p:ph type="title"/>
          </p:nvPr>
        </p:nvSpPr>
        <p:spPr>
          <a:xfrm>
            <a:off x="618969" y="1467870"/>
            <a:ext cx="3984232" cy="2816080"/>
          </a:xfrm>
          <a:prstGeom prst="rect">
            <a:avLst/>
          </a:prstGeom>
        </p:spPr>
        <p:txBody>
          <a:bodyPr vert="horz" lIns="91440" tIns="45720" rIns="91440" bIns="45720" rtlCol="0" anchor="t">
            <a:normAutofit/>
          </a:bodyPr>
          <a:lstStyle/>
          <a:p>
            <a:r>
              <a:rPr lang="en-US" dirty="0"/>
              <a:t>Click to edit Master title style</a:t>
            </a:r>
          </a:p>
        </p:txBody>
      </p:sp>
      <p:sp>
        <p:nvSpPr>
          <p:cNvPr id="5" name="Text Placeholder 1">
            <a:extLst>
              <a:ext uri="{FF2B5EF4-FFF2-40B4-BE49-F238E27FC236}">
                <a16:creationId xmlns:a16="http://schemas.microsoft.com/office/drawing/2014/main" id="{F8FC7CCD-75EB-9C44-BC7D-29679334A8CA}"/>
              </a:ext>
            </a:extLst>
          </p:cNvPr>
          <p:cNvSpPr txBox="1">
            <a:spLocks/>
          </p:cNvSpPr>
          <p:nvPr userDrawn="1"/>
        </p:nvSpPr>
        <p:spPr>
          <a:xfrm>
            <a:off x="7979357" y="2794960"/>
            <a:ext cx="3225168" cy="2029962"/>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065"/>
              </a:lnSpc>
            </a:pPr>
            <a:r>
              <a:rPr kumimoji="1" lang="en-US" altLang="zh-CN" sz="850" b="1" baseline="0" dirty="0">
                <a:solidFill>
                  <a:srgbClr val="1D1D1B"/>
                </a:solidFill>
                <a:latin typeface="+mj-lt"/>
              </a:rPr>
              <a:t>Copyright©2018 Huawei Technologies Co., Ltd.</a:t>
            </a:r>
            <a:br>
              <a:rPr kumimoji="1" lang="en-US" altLang="zh-CN" sz="850" b="1" baseline="0" dirty="0">
                <a:solidFill>
                  <a:srgbClr val="1D1D1B"/>
                </a:solidFill>
                <a:latin typeface="+mj-lt"/>
              </a:rPr>
            </a:br>
            <a:r>
              <a:rPr kumimoji="1" lang="en-US" altLang="zh-CN" sz="850" b="1" baseline="0" dirty="0">
                <a:solidFill>
                  <a:srgbClr val="1D1D1B"/>
                </a:solidFill>
                <a:latin typeface="+mj-lt"/>
              </a:rPr>
              <a:t>All Rights Reserved.</a:t>
            </a:r>
            <a:br>
              <a:rPr kumimoji="1" lang="en-US" altLang="zh-CN" sz="779" dirty="0">
                <a:solidFill>
                  <a:srgbClr val="1D1D1B"/>
                </a:solidFill>
                <a:latin typeface="+mn-lt"/>
              </a:rPr>
            </a:br>
            <a:br>
              <a:rPr kumimoji="1" lang="en-US" altLang="zh-CN" sz="779" dirty="0">
                <a:solidFill>
                  <a:srgbClr val="1D1D1B"/>
                </a:solidFill>
                <a:latin typeface="+mn-lt"/>
              </a:rPr>
            </a:br>
            <a:r>
              <a:rPr kumimoji="1" lang="en-US" altLang="zh-CN" sz="850" baseline="0" dirty="0">
                <a:solidFill>
                  <a:srgbClr val="1D1D1B"/>
                </a:solidFill>
                <a:latin typeface="+mn-lt"/>
                <a:cs typeface="Arial" panose="020B0604020202020204" pitchFamily="34" charset="0"/>
              </a:rPr>
              <a:t>The information in this document may contain predictive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statements including, without limitation, statements regarding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 future financial and operating results, future product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portfolio, new technology, etc. There are a number of factors that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could cause actual results and developments to differ materially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from those expressed or implied in the predictive statements.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Therefore, such information is provided for reference purpose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only and constitutes neither an offer nor an acceptance. Huawei </a:t>
            </a:r>
            <a:br>
              <a:rPr kumimoji="1" lang="en-US" altLang="zh-CN" sz="850" baseline="0" dirty="0">
                <a:solidFill>
                  <a:srgbClr val="1D1D1B"/>
                </a:solidFill>
                <a:latin typeface="+mn-lt"/>
                <a:cs typeface="Arial" panose="020B0604020202020204" pitchFamily="34" charset="0"/>
              </a:rPr>
            </a:br>
            <a:r>
              <a:rPr kumimoji="1" lang="en-US" altLang="zh-CN" sz="850" baseline="0" dirty="0">
                <a:solidFill>
                  <a:srgbClr val="1D1D1B"/>
                </a:solidFill>
                <a:latin typeface="+mn-lt"/>
                <a:cs typeface="Arial" panose="020B0604020202020204" pitchFamily="34" charset="0"/>
              </a:rPr>
              <a:t>may change the information at any time without notice. </a:t>
            </a:r>
          </a:p>
          <a:p>
            <a:pPr>
              <a:lnSpc>
                <a:spcPts val="1065"/>
              </a:lnSpc>
            </a:pPr>
            <a:endParaRPr kumimoji="1" lang="zh-CN" altLang="en-US" sz="779" dirty="0">
              <a:solidFill>
                <a:srgbClr val="1D1D1B"/>
              </a:solidFill>
              <a:latin typeface="+mn-lt"/>
            </a:endParaRPr>
          </a:p>
        </p:txBody>
      </p:sp>
      <p:sp>
        <p:nvSpPr>
          <p:cNvPr id="6" name="Subtitle 6">
            <a:extLst>
              <a:ext uri="{FF2B5EF4-FFF2-40B4-BE49-F238E27FC236}">
                <a16:creationId xmlns:a16="http://schemas.microsoft.com/office/drawing/2014/main" id="{12B8F806-ABD5-064C-8793-5E22C72554FD}"/>
              </a:ext>
            </a:extLst>
          </p:cNvPr>
          <p:cNvSpPr txBox="1">
            <a:spLocks/>
          </p:cNvSpPr>
          <p:nvPr userDrawn="1"/>
        </p:nvSpPr>
        <p:spPr>
          <a:xfrm>
            <a:off x="7987276" y="1631849"/>
            <a:ext cx="3477701" cy="491114"/>
          </a:xfrm>
          <a:prstGeom prst="rect">
            <a:avLst/>
          </a:prstGeom>
        </p:spPr>
        <p:txBody>
          <a:bodyPr lIns="0" tIns="0" rIns="0" bIns="0">
            <a:norm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rgbClr val="FFFFFF"/>
                </a:solidFill>
                <a:latin typeface="Microsoft YaHei" panose="020B0503020204020204" pitchFamily="34" charset="-122"/>
                <a:ea typeface="Microsoft YaHei" panose="020B0503020204020204" pitchFamily="34" charset="-122"/>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681"/>
              </a:lnSpc>
              <a:spcBef>
                <a:spcPts val="0"/>
              </a:spcBef>
            </a:pPr>
            <a:r>
              <a:rPr kumimoji="1" lang="zh-CN" altLang="en-US" sz="1300" dirty="0">
                <a:solidFill>
                  <a:srgbClr val="1D1D1B"/>
                </a:solidFill>
                <a:latin typeface="Microsoft YaHei" charset="-122"/>
                <a:ea typeface="Microsoft YaHei" charset="-122"/>
                <a:cs typeface="Microsoft YaHei" charset="-122"/>
              </a:rPr>
              <a:t>把数字世界带入每个人、每个家庭、</a:t>
            </a:r>
            <a:br>
              <a:rPr kumimoji="1" lang="en-US" altLang="zh-CN" sz="1300" dirty="0">
                <a:solidFill>
                  <a:srgbClr val="1D1D1B"/>
                </a:solidFill>
                <a:latin typeface="Microsoft YaHei" charset="-122"/>
                <a:ea typeface="Microsoft YaHei" charset="-122"/>
                <a:cs typeface="Microsoft YaHei" charset="-122"/>
              </a:rPr>
            </a:br>
            <a:r>
              <a:rPr kumimoji="1" lang="zh-CN" altLang="en-US" sz="1300" dirty="0">
                <a:solidFill>
                  <a:srgbClr val="1D1D1B"/>
                </a:solidFill>
                <a:latin typeface="Microsoft YaHei" charset="-122"/>
                <a:ea typeface="Microsoft YaHei" charset="-122"/>
                <a:cs typeface="Microsoft YaHei" charset="-122"/>
              </a:rPr>
              <a:t>每个组织，构建万物互联的智能世界。</a:t>
            </a:r>
          </a:p>
        </p:txBody>
      </p:sp>
      <p:sp>
        <p:nvSpPr>
          <p:cNvPr id="7" name="Subtitle 6">
            <a:extLst>
              <a:ext uri="{FF2B5EF4-FFF2-40B4-BE49-F238E27FC236}">
                <a16:creationId xmlns:a16="http://schemas.microsoft.com/office/drawing/2014/main" id="{F1235B6F-D691-2C40-93D4-EC5427ADDFB0}"/>
              </a:ext>
            </a:extLst>
          </p:cNvPr>
          <p:cNvSpPr txBox="1">
            <a:spLocks/>
          </p:cNvSpPr>
          <p:nvPr userDrawn="1"/>
        </p:nvSpPr>
        <p:spPr>
          <a:xfrm>
            <a:off x="7977672" y="2106124"/>
            <a:ext cx="3481833" cy="582808"/>
          </a:xfrm>
          <a:prstGeom prst="rect">
            <a:avLst/>
          </a:prstGeom>
        </p:spPr>
        <p:txBody>
          <a:bodyPr vert="horz" lIns="0" tIns="0" rIns="0" bIns="0" rtlCol="0" anchor="t">
            <a:noAutofit/>
          </a:bodyPr>
          <a:lstStyle>
            <a:lvl1pPr marL="0" indent="0" algn="l" defTabSz="914400" rtl="0" eaLnBrk="1" latinLnBrk="0" hangingPunct="1">
              <a:lnSpc>
                <a:spcPct val="90000"/>
              </a:lnSpc>
              <a:spcBef>
                <a:spcPts val="1000"/>
              </a:spcBef>
              <a:buFont typeface="Arial" panose="020B0604020202020204" pitchFamily="34" charset="0"/>
              <a:buNone/>
              <a:defRPr sz="1400" kern="1200">
                <a:solidFill>
                  <a:schemeClr val="tx1"/>
                </a:solidFill>
                <a:latin typeface="Microsoft YaHei" panose="020B0503020204020204" pitchFamily="34" charset="-122"/>
                <a:ea typeface="Microsoft YaHei" panose="020B0503020204020204" pitchFamily="34" charset="-122"/>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nSpc>
                <a:spcPts val="1294"/>
              </a:lnSpc>
            </a:pPr>
            <a:r>
              <a:rPr kumimoji="1" lang="en-US" altLang="zh-CN" sz="1200" dirty="0">
                <a:solidFill>
                  <a:srgbClr val="1D1D1B"/>
                </a:solidFill>
                <a:latin typeface="+mn-lt"/>
                <a:cs typeface="Arial" panose="020B0604020202020204" pitchFamily="34" charset="0"/>
              </a:rPr>
              <a:t>Bring digital to every person, home and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organization for a fully connected, </a:t>
            </a:r>
            <a:br>
              <a:rPr kumimoji="1" lang="en-US" altLang="zh-CN" sz="1200" dirty="0">
                <a:solidFill>
                  <a:srgbClr val="1D1D1B"/>
                </a:solidFill>
                <a:latin typeface="+mn-lt"/>
                <a:cs typeface="Arial" panose="020B0604020202020204" pitchFamily="34" charset="0"/>
              </a:rPr>
            </a:br>
            <a:r>
              <a:rPr kumimoji="1" lang="en-US" altLang="zh-CN" sz="1200" dirty="0">
                <a:solidFill>
                  <a:srgbClr val="1D1D1B"/>
                </a:solidFill>
                <a:latin typeface="+mn-lt"/>
                <a:cs typeface="Arial" panose="020B0604020202020204" pitchFamily="34" charset="0"/>
              </a:rPr>
              <a:t>intelligent world.</a:t>
            </a:r>
            <a:endParaRPr kumimoji="1" lang="zh-CN" altLang="en-US" sz="1200" dirty="0">
              <a:solidFill>
                <a:srgbClr val="1D1D1B"/>
              </a:solidFill>
              <a:latin typeface="+mn-lt"/>
              <a:ea typeface="Microsoft YaHei" charset="-122"/>
              <a:cs typeface="Microsoft YaHei" charset="-122"/>
            </a:endParaRPr>
          </a:p>
        </p:txBody>
      </p:sp>
      <p:pic>
        <p:nvPicPr>
          <p:cNvPr id="8" name="Picture 7">
            <a:extLst>
              <a:ext uri="{FF2B5EF4-FFF2-40B4-BE49-F238E27FC236}">
                <a16:creationId xmlns:a16="http://schemas.microsoft.com/office/drawing/2014/main" id="{BA792140-33FB-E045-9071-EE8DB65F2A19}"/>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7973676" y="5237566"/>
            <a:ext cx="1875600" cy="405914"/>
          </a:xfrm>
          <a:prstGeom prst="rect">
            <a:avLst/>
          </a:prstGeom>
        </p:spPr>
      </p:pic>
    </p:spTree>
    <p:extLst>
      <p:ext uri="{BB962C8B-B14F-4D97-AF65-F5344CB8AC3E}">
        <p14:creationId xmlns:p14="http://schemas.microsoft.com/office/powerpoint/2010/main" val="2095161044"/>
      </p:ext>
    </p:extLst>
  </p:cSld>
  <p:clrMap bg1="lt1" tx1="dk1" bg2="lt2" tx2="dk2" accent1="accent1" accent2="accent2" accent3="accent3" accent4="accent4" accent5="accent5" accent6="accent6" hlink="hlink" folHlink="folHlink"/>
  <p:sldLayoutIdLst>
    <p:sldLayoutId id="2147484022" r:id="rId1"/>
  </p:sldLayoutIdLst>
  <p:hf hdr="0" ftr="0" dt="0"/>
  <p:txStyles>
    <p:titleStyle>
      <a:lvl1pPr algn="l" defTabSz="1187798" rtl="0" eaLnBrk="1" latinLnBrk="0" hangingPunct="1">
        <a:lnSpc>
          <a:spcPct val="90000"/>
        </a:lnSpc>
        <a:spcBef>
          <a:spcPct val="0"/>
        </a:spcBef>
        <a:buNone/>
        <a:defRPr sz="5000" b="0" kern="1200">
          <a:solidFill>
            <a:schemeClr val="tx1"/>
          </a:solidFill>
          <a:latin typeface="Arial" panose="020B0604020202020204" pitchFamily="34" charset="0"/>
          <a:ea typeface="Microsoft YaHei" panose="020B0503020204020204" pitchFamily="34" charset="-122"/>
          <a:cs typeface="Arial" panose="020B0604020202020204" pitchFamily="34" charset="0"/>
        </a:defRPr>
      </a:lvl1pPr>
    </p:titleStyle>
    <p:bodyStyle>
      <a:lvl1pPr marL="0" indent="0" algn="l" defTabSz="1187798" rtl="0" eaLnBrk="1" latinLnBrk="0" hangingPunct="1">
        <a:lnSpc>
          <a:spcPct val="90000"/>
        </a:lnSpc>
        <a:spcBef>
          <a:spcPts val="1299"/>
        </a:spcBef>
        <a:buFont typeface="Arial" panose="020B0604020202020204" pitchFamily="34" charset="0"/>
        <a:buNone/>
        <a:defRPr sz="1819" kern="1200">
          <a:solidFill>
            <a:srgbClr val="FFFFFF"/>
          </a:solidFill>
          <a:latin typeface="Microsoft YaHei" panose="020B0503020204020204" pitchFamily="34" charset="-122"/>
          <a:ea typeface="Microsoft YaHei" panose="020B0503020204020204" pitchFamily="34" charset="-122"/>
          <a:cs typeface="+mn-cs"/>
        </a:defRPr>
      </a:lvl1pPr>
      <a:lvl2pPr marL="593900" indent="0" algn="l" defTabSz="1187798" rtl="0" eaLnBrk="1" latinLnBrk="0" hangingPunct="1">
        <a:lnSpc>
          <a:spcPct val="90000"/>
        </a:lnSpc>
        <a:spcBef>
          <a:spcPts val="650"/>
        </a:spcBef>
        <a:buFont typeface="Arial" panose="020B0604020202020204" pitchFamily="34" charset="0"/>
        <a:buNone/>
        <a:defRPr sz="3118" kern="1200">
          <a:solidFill>
            <a:schemeClr val="tx1"/>
          </a:solidFill>
          <a:latin typeface="+mn-lt"/>
          <a:ea typeface="+mn-ea"/>
          <a:cs typeface="+mn-cs"/>
        </a:defRPr>
      </a:lvl2pPr>
      <a:lvl3pPr marL="1187798" indent="0" algn="l" defTabSz="1187798" rtl="0" eaLnBrk="1" latinLnBrk="0" hangingPunct="1">
        <a:lnSpc>
          <a:spcPct val="90000"/>
        </a:lnSpc>
        <a:spcBef>
          <a:spcPts val="650"/>
        </a:spcBef>
        <a:buFont typeface="Arial" panose="020B0604020202020204" pitchFamily="34" charset="0"/>
        <a:buNone/>
        <a:defRPr sz="2598" kern="1200">
          <a:solidFill>
            <a:schemeClr val="tx1"/>
          </a:solidFill>
          <a:latin typeface="+mn-lt"/>
          <a:ea typeface="+mn-ea"/>
          <a:cs typeface="+mn-cs"/>
        </a:defRPr>
      </a:lvl3pPr>
      <a:lvl4pPr marL="1781699"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4pPr>
      <a:lvl5pPr marL="2375598" indent="0" algn="l" defTabSz="1187798" rtl="0" eaLnBrk="1" latinLnBrk="0" hangingPunct="1">
        <a:lnSpc>
          <a:spcPct val="90000"/>
        </a:lnSpc>
        <a:spcBef>
          <a:spcPts val="650"/>
        </a:spcBef>
        <a:buFont typeface="Arial" panose="020B0604020202020204" pitchFamily="34" charset="0"/>
        <a:buNone/>
        <a:defRPr sz="2338" kern="1200">
          <a:solidFill>
            <a:schemeClr val="tx1"/>
          </a:solidFill>
          <a:latin typeface="+mn-lt"/>
          <a:ea typeface="+mn-ea"/>
          <a:cs typeface="+mn-cs"/>
        </a:defRPr>
      </a:lvl5pPr>
      <a:lvl6pPr marL="3266447"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6pPr>
      <a:lvl7pPr marL="3860346"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7pPr>
      <a:lvl8pPr marL="4454245"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8pPr>
      <a:lvl9pPr marL="5048144" indent="-296950" algn="l" defTabSz="1187798" rtl="0" eaLnBrk="1" latinLnBrk="0" hangingPunct="1">
        <a:lnSpc>
          <a:spcPct val="90000"/>
        </a:lnSpc>
        <a:spcBef>
          <a:spcPts val="650"/>
        </a:spcBef>
        <a:buFont typeface="Arial" panose="020B0604020202020204" pitchFamily="34" charset="0"/>
        <a:buChar char="•"/>
        <a:defRPr sz="2338" kern="1200">
          <a:solidFill>
            <a:schemeClr val="tx1"/>
          </a:solidFill>
          <a:latin typeface="+mn-lt"/>
          <a:ea typeface="+mn-ea"/>
          <a:cs typeface="+mn-cs"/>
        </a:defRPr>
      </a:lvl9pPr>
    </p:bodyStyle>
    <p:otherStyle>
      <a:defPPr>
        <a:defRPr lang="en-US"/>
      </a:defPPr>
      <a:lvl1pPr marL="0" algn="l" defTabSz="1187798" rtl="0" eaLnBrk="1" latinLnBrk="0" hangingPunct="1">
        <a:defRPr sz="2338" kern="1200">
          <a:solidFill>
            <a:schemeClr val="tx1"/>
          </a:solidFill>
          <a:latin typeface="+mn-lt"/>
          <a:ea typeface="+mn-ea"/>
          <a:cs typeface="+mn-cs"/>
        </a:defRPr>
      </a:lvl1pPr>
      <a:lvl2pPr marL="593900" algn="l" defTabSz="1187798" rtl="0" eaLnBrk="1" latinLnBrk="0" hangingPunct="1">
        <a:defRPr sz="2338" kern="1200">
          <a:solidFill>
            <a:schemeClr val="tx1"/>
          </a:solidFill>
          <a:latin typeface="+mn-lt"/>
          <a:ea typeface="+mn-ea"/>
          <a:cs typeface="+mn-cs"/>
        </a:defRPr>
      </a:lvl2pPr>
      <a:lvl3pPr marL="1187798" algn="l" defTabSz="1187798" rtl="0" eaLnBrk="1" latinLnBrk="0" hangingPunct="1">
        <a:defRPr sz="2338" kern="1200">
          <a:solidFill>
            <a:schemeClr val="tx1"/>
          </a:solidFill>
          <a:latin typeface="+mn-lt"/>
          <a:ea typeface="+mn-ea"/>
          <a:cs typeface="+mn-cs"/>
        </a:defRPr>
      </a:lvl3pPr>
      <a:lvl4pPr marL="1781699" algn="l" defTabSz="1187798" rtl="0" eaLnBrk="1" latinLnBrk="0" hangingPunct="1">
        <a:defRPr sz="2338" kern="1200">
          <a:solidFill>
            <a:schemeClr val="tx1"/>
          </a:solidFill>
          <a:latin typeface="+mn-lt"/>
          <a:ea typeface="+mn-ea"/>
          <a:cs typeface="+mn-cs"/>
        </a:defRPr>
      </a:lvl4pPr>
      <a:lvl5pPr marL="2375598" algn="l" defTabSz="1187798" rtl="0" eaLnBrk="1" latinLnBrk="0" hangingPunct="1">
        <a:defRPr sz="2338" kern="1200">
          <a:solidFill>
            <a:schemeClr val="tx1"/>
          </a:solidFill>
          <a:latin typeface="+mn-lt"/>
          <a:ea typeface="+mn-ea"/>
          <a:cs typeface="+mn-cs"/>
        </a:defRPr>
      </a:lvl5pPr>
      <a:lvl6pPr marL="2969497" algn="l" defTabSz="1187798" rtl="0" eaLnBrk="1" latinLnBrk="0" hangingPunct="1">
        <a:defRPr sz="2338" kern="1200">
          <a:solidFill>
            <a:schemeClr val="tx1"/>
          </a:solidFill>
          <a:latin typeface="+mn-lt"/>
          <a:ea typeface="+mn-ea"/>
          <a:cs typeface="+mn-cs"/>
        </a:defRPr>
      </a:lvl6pPr>
      <a:lvl7pPr marL="3563396" algn="l" defTabSz="1187798" rtl="0" eaLnBrk="1" latinLnBrk="0" hangingPunct="1">
        <a:defRPr sz="2338" kern="1200">
          <a:solidFill>
            <a:schemeClr val="tx1"/>
          </a:solidFill>
          <a:latin typeface="+mn-lt"/>
          <a:ea typeface="+mn-ea"/>
          <a:cs typeface="+mn-cs"/>
        </a:defRPr>
      </a:lvl7pPr>
      <a:lvl8pPr marL="4157297" algn="l" defTabSz="1187798" rtl="0" eaLnBrk="1" latinLnBrk="0" hangingPunct="1">
        <a:defRPr sz="2338" kern="1200">
          <a:solidFill>
            <a:schemeClr val="tx1"/>
          </a:solidFill>
          <a:latin typeface="+mn-lt"/>
          <a:ea typeface="+mn-ea"/>
          <a:cs typeface="+mn-cs"/>
        </a:defRPr>
      </a:lvl8pPr>
      <a:lvl9pPr marL="4751195" algn="l" defTabSz="1187798" rtl="0" eaLnBrk="1" latinLnBrk="0" hangingPunct="1">
        <a:defRPr sz="2338"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Tree>
    <p:extLst>
      <p:ext uri="{BB962C8B-B14F-4D97-AF65-F5344CB8AC3E}">
        <p14:creationId xmlns:p14="http://schemas.microsoft.com/office/powerpoint/2010/main" val="940954896"/>
      </p:ext>
    </p:extLst>
  </p:cSld>
  <p:clrMap bg1="lt1" tx1="dk1" bg2="lt2" tx2="dk2" accent1="accent1" accent2="accent2" accent3="accent3" accent4="accent4" accent5="accent5" accent6="accent6" hlink="hlink" folHlink="folHlink"/>
  <p:sldLayoutIdLst>
    <p:sldLayoutId id="2147484024" r:id="rId1"/>
    <p:sldLayoutId id="2147484025" r:id="rId2"/>
    <p:sldLayoutId id="2147484026" r:id="rId3"/>
    <p:sldLayoutId id="2147484027" r:id="rId4"/>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19181AA-8E93-7743-ADEB-8A06A0DFC13A}"/>
              </a:ext>
            </a:extLst>
          </p:cNvPr>
          <p:cNvSpPr/>
          <p:nvPr userDrawn="1"/>
        </p:nvSpPr>
        <p:spPr>
          <a:xfrm>
            <a:off x="0" y="5590903"/>
            <a:ext cx="12196763" cy="1267097"/>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5" name="Picture 4">
            <a:extLst>
              <a:ext uri="{FF2B5EF4-FFF2-40B4-BE49-F238E27FC236}">
                <a16:creationId xmlns:a16="http://schemas.microsoft.com/office/drawing/2014/main" id="{E6E8B5C1-4D37-8442-902D-D86F9BBDE27E}"/>
              </a:ext>
            </a:extLst>
          </p:cNvPr>
          <p:cNvPicPr>
            <a:picLocks noChangeAspect="1"/>
          </p:cNvPicPr>
          <p:nvPr userDrawn="1"/>
        </p:nvPicPr>
        <p:blipFill>
          <a:blip r:embed="rId7" cstate="print">
            <a:extLst>
              <a:ext uri="{28A0092B-C50C-407E-A947-70E740481C1C}">
                <a14:useLocalDpi xmlns:a14="http://schemas.microsoft.com/office/drawing/2010/main" val="0"/>
              </a:ext>
            </a:extLst>
          </a:blip>
          <a:stretch>
            <a:fillRect/>
          </a:stretch>
        </p:blipFill>
        <p:spPr>
          <a:xfrm>
            <a:off x="9208751" y="5970991"/>
            <a:ext cx="2260800" cy="489278"/>
          </a:xfrm>
          <a:prstGeom prst="rect">
            <a:avLst/>
          </a:prstGeom>
        </p:spPr>
      </p:pic>
    </p:spTree>
    <p:extLst>
      <p:ext uri="{BB962C8B-B14F-4D97-AF65-F5344CB8AC3E}">
        <p14:creationId xmlns:p14="http://schemas.microsoft.com/office/powerpoint/2010/main" val="3016911122"/>
      </p:ext>
    </p:extLst>
  </p:cSld>
  <p:clrMap bg1="lt1" tx1="dk1" bg2="lt2" tx2="dk2" accent1="accent1" accent2="accent2" accent3="accent3" accent4="accent4" accent5="accent5" accent6="accent6" hlink="hlink" folHlink="folHlink"/>
  <p:sldLayoutIdLst>
    <p:sldLayoutId id="2147484029" r:id="rId1"/>
    <p:sldLayoutId id="2147484030" r:id="rId2"/>
    <p:sldLayoutId id="2147484031" r:id="rId3"/>
    <p:sldLayoutId id="2147484032" r:id="rId4"/>
    <p:sldLayoutId id="2147484033" r:id="rId5"/>
  </p:sldLayoutIdLst>
  <p:hf hdr="0" ftr="0" dt="0"/>
  <p:txStyles>
    <p:titleStyle>
      <a:lvl1pPr algn="l" defTabSz="914400" rtl="0" eaLnBrk="1" latinLnBrk="0" hangingPunct="1">
        <a:lnSpc>
          <a:spcPts val="3440"/>
        </a:lnSpc>
        <a:spcBef>
          <a:spcPct val="0"/>
        </a:spcBef>
        <a:buNone/>
        <a:defRPr sz="3200" kern="1200">
          <a:solidFill>
            <a:schemeClr val="tx1"/>
          </a:solidFill>
          <a:latin typeface="Microsoft YaHei" panose="020B0503020204020204" pitchFamily="34" charset="-122"/>
          <a:ea typeface="Microsoft YaHei" panose="020B0503020204020204" pitchFamily="34" charset="-122"/>
          <a:cs typeface="+mj-cs"/>
        </a:defRPr>
      </a:lvl1pPr>
    </p:titleStyle>
    <p:bodyStyle>
      <a:lvl1pPr marL="0" indent="0" algn="l" defTabSz="914400" rtl="0" eaLnBrk="1" latinLnBrk="0" hangingPunct="1">
        <a:lnSpc>
          <a:spcPct val="100000"/>
        </a:lnSpc>
        <a:spcBef>
          <a:spcPts val="0"/>
        </a:spcBef>
        <a:buFontTx/>
        <a:buNone/>
        <a:defRPr sz="1000" kern="1200">
          <a:solidFill>
            <a:srgbClr val="1D1D1B"/>
          </a:solidFill>
          <a:latin typeface="Arial" panose="020B0604020202020204" pitchFamily="34" charset="0"/>
          <a:ea typeface="Microsoft YaHei" panose="020B0503020204020204" pitchFamily="34" charset="-122"/>
          <a:cs typeface="Arial" panose="020B0604020202020204" pitchFamily="34" charset="0"/>
        </a:defRPr>
      </a:lvl1pPr>
      <a:lvl2pPr marL="4572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2pPr>
      <a:lvl3pPr marL="9144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3pPr>
      <a:lvl4pPr marL="13716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4pPr>
      <a:lvl5pPr marL="1828800" indent="0" algn="l" defTabSz="914400" rtl="0" eaLnBrk="1" latinLnBrk="0" hangingPunct="1">
        <a:lnSpc>
          <a:spcPct val="90000"/>
        </a:lnSpc>
        <a:spcBef>
          <a:spcPts val="500"/>
        </a:spcBef>
        <a:buFontTx/>
        <a:buNone/>
        <a:defRPr sz="750" kern="1200">
          <a:solidFill>
            <a:schemeClr val="tx1"/>
          </a:solidFill>
          <a:latin typeface="Arial" panose="020B0604020202020204" pitchFamily="34" charset="0"/>
          <a:ea typeface="+mn-ea"/>
          <a:cs typeface="Arial" panose="020B060402020202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6.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占位符 4">
            <a:extLst>
              <a:ext uri="{FF2B5EF4-FFF2-40B4-BE49-F238E27FC236}">
                <a16:creationId xmlns:a16="http://schemas.microsoft.com/office/drawing/2014/main" id="{E02A5F4B-A0FC-4361-B00C-0A5F476FBE8F}"/>
              </a:ext>
            </a:extLst>
          </p:cNvPr>
          <p:cNvSpPr>
            <a:spLocks noGrp="1"/>
          </p:cNvSpPr>
          <p:nvPr>
            <p:ph type="body" sz="quarter" idx="10"/>
          </p:nvPr>
        </p:nvSpPr>
        <p:spPr>
          <a:xfrm>
            <a:off x="831046" y="4830641"/>
            <a:ext cx="6535842" cy="643926"/>
          </a:xfrm>
        </p:spPr>
        <p:txBody>
          <a:bodyPr/>
          <a:lstStyle/>
          <a:p>
            <a:r>
              <a:rPr lang="en-US" altLang="zh-CN" sz="2000" dirty="0"/>
              <a:t>Huawei, HiSilicon</a:t>
            </a:r>
            <a:endParaRPr lang="zh-CN" altLang="en-US" sz="2000" dirty="0"/>
          </a:p>
        </p:txBody>
      </p:sp>
      <p:sp>
        <p:nvSpPr>
          <p:cNvPr id="7" name="标题 8">
            <a:extLst>
              <a:ext uri="{FF2B5EF4-FFF2-40B4-BE49-F238E27FC236}">
                <a16:creationId xmlns:a16="http://schemas.microsoft.com/office/drawing/2014/main" id="{BE22D33D-47A4-47A7-A570-1ED753483685}"/>
              </a:ext>
            </a:extLst>
          </p:cNvPr>
          <p:cNvSpPr txBox="1">
            <a:spLocks/>
          </p:cNvSpPr>
          <p:nvPr/>
        </p:nvSpPr>
        <p:spPr>
          <a:xfrm>
            <a:off x="666584" y="1538737"/>
            <a:ext cx="10416282" cy="876533"/>
          </a:xfrm>
          <a:prstGeom prst="rect">
            <a:avLst/>
          </a:prstGeom>
          <a:ln>
            <a:noFill/>
            <a:prstDash val="dash"/>
          </a:ln>
        </p:spPr>
        <p:txBody>
          <a:bodyPr lIns="0" tIns="0" rIns="0" bIns="0" anchor="t">
            <a:noAutofit/>
          </a:bodyPr>
          <a:lstStyle>
            <a:lvl1pPr algn="l" defTabSz="914400" rtl="0" eaLnBrk="1" latinLnBrk="0" hangingPunct="1">
              <a:lnSpc>
                <a:spcPts val="3440"/>
              </a:lnSpc>
              <a:spcBef>
                <a:spcPct val="0"/>
              </a:spcBef>
              <a:buNone/>
              <a:defRPr sz="3200" b="0" i="0" kern="1200">
                <a:solidFill>
                  <a:schemeClr val="tx1"/>
                </a:solidFill>
                <a:latin typeface="Microsoft YaHei" panose="020B0503020204020204" pitchFamily="34" charset="-122"/>
                <a:ea typeface="Microsoft YaHei" panose="020B0503020204020204" pitchFamily="34" charset="-122"/>
                <a:cs typeface="+mj-cs"/>
              </a:defRPr>
            </a:lvl1pPr>
          </a:lstStyle>
          <a:p>
            <a:pPr algn="ctr">
              <a:lnSpc>
                <a:spcPct val="100000"/>
              </a:lnSpc>
            </a:pPr>
            <a:r>
              <a:rPr lang="en-US" altLang="zh-CN" b="1" dirty="0">
                <a:solidFill>
                  <a:srgbClr val="C00000"/>
                </a:solidFill>
              </a:rPr>
              <a:t>Discussion on checkpoints for Rel-20 AI/ML work item</a:t>
            </a:r>
          </a:p>
        </p:txBody>
      </p:sp>
      <p:sp>
        <p:nvSpPr>
          <p:cNvPr id="6" name="Rectangle 5">
            <a:extLst>
              <a:ext uri="{FF2B5EF4-FFF2-40B4-BE49-F238E27FC236}">
                <a16:creationId xmlns:a16="http://schemas.microsoft.com/office/drawing/2014/main" id="{A6426777-58F9-4D37-94B7-E9F8744C32A8}"/>
              </a:ext>
            </a:extLst>
          </p:cNvPr>
          <p:cNvSpPr/>
          <p:nvPr/>
        </p:nvSpPr>
        <p:spPr>
          <a:xfrm>
            <a:off x="388767" y="217357"/>
            <a:ext cx="11580812" cy="923330"/>
          </a:xfrm>
          <a:prstGeom prst="rect">
            <a:avLst/>
          </a:prstGeom>
        </p:spPr>
        <p:txBody>
          <a:bodyPr wrap="square">
            <a:spAutoFit/>
          </a:bodyPr>
          <a:lstStyle/>
          <a:p>
            <a:pPr lvl="0">
              <a:defRPr/>
            </a:pPr>
            <a:r>
              <a:rPr kumimoji="0" lang="en-GB" altLang="zh-CN" sz="1800" b="1" i="0" u="none" strike="noStrike" kern="1200" cap="none" spc="0" normalizeH="0" baseline="0" noProof="0" dirty="0">
                <a:ln>
                  <a:noFill/>
                </a:ln>
                <a:solidFill>
                  <a:srgbClr val="1D1D1A"/>
                </a:solidFill>
                <a:effectLst/>
                <a:uLnTx/>
                <a:uFillTx/>
                <a:latin typeface="Arial" panose="020B0604020202020204" pitchFamily="34" charset="0"/>
                <a:ea typeface="Times New Roman" panose="02020603050405020304" pitchFamily="18" charset="0"/>
                <a:cs typeface="+mn-cs"/>
              </a:rPr>
              <a:t>3GPP TSG RAN#110			</a:t>
            </a:r>
            <a:r>
              <a:rPr kumimoji="0" lang="en-GB" altLang="zh-CN" sz="1800" b="1" i="0" u="none" strike="noStrike" kern="1200" cap="none" spc="0" normalizeH="0" baseline="0" noProof="0" dirty="0">
                <a:ln>
                  <a:noFill/>
                </a:ln>
                <a:solidFill>
                  <a:srgbClr val="1D1D1A"/>
                </a:solidFill>
                <a:effectLst/>
                <a:uLnTx/>
                <a:uFillTx/>
                <a:latin typeface="Arial" panose="020B0604020202020204" pitchFamily="34" charset="0"/>
                <a:ea typeface="MS Mincho"/>
                <a:cs typeface="+mn-cs"/>
              </a:rPr>
              <a:t>						</a:t>
            </a:r>
            <a:r>
              <a:rPr lang="en-GB" altLang="zh-CN" b="1" dirty="0">
                <a:latin typeface="Arial" panose="020B0604020202020204" pitchFamily="34" charset="0"/>
                <a:ea typeface="Times New Roman" panose="02020603050405020304" pitchFamily="18" charset="0"/>
              </a:rPr>
              <a:t>RP-2</a:t>
            </a:r>
            <a:r>
              <a:rPr lang="en-US" altLang="zh-CN" b="1" dirty="0">
                <a:latin typeface="Arial" panose="020B0604020202020204" pitchFamily="34" charset="0"/>
                <a:ea typeface="Times New Roman" panose="02020603050405020304" pitchFamily="18" charset="0"/>
              </a:rPr>
              <a:t>53497</a:t>
            </a:r>
            <a:endParaRPr lang="zh-CN" altLang="zh-CN" b="1" dirty="0">
              <a:solidFill>
                <a:srgbClr val="1D1D1A"/>
              </a:solidFill>
              <a:latin typeface="Arial" panose="020B0604020202020204" pitchFamily="34" charset="0"/>
            </a:endParaRPr>
          </a:p>
          <a:p>
            <a:r>
              <a:rPr lang="en-US" altLang="zh-CN" b="1" dirty="0"/>
              <a:t>Baltimore, USA, December 8-11, 2025</a:t>
            </a:r>
          </a:p>
          <a:p>
            <a:r>
              <a:rPr lang="en-US" altLang="zh-CN" b="1" dirty="0"/>
              <a:t>Agenda Item:	9.3.1.3</a:t>
            </a:r>
            <a:endParaRPr lang="zh-CN" altLang="en-US" b="1" dirty="0"/>
          </a:p>
        </p:txBody>
      </p:sp>
    </p:spTree>
    <p:extLst>
      <p:ext uri="{BB962C8B-B14F-4D97-AF65-F5344CB8AC3E}">
        <p14:creationId xmlns:p14="http://schemas.microsoft.com/office/powerpoint/2010/main" val="24529801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32417" y="127313"/>
            <a:ext cx="11212396" cy="408766"/>
          </a:xfrm>
          <a:prstGeom prst="rect">
            <a:avLst/>
          </a:prstGeom>
          <a:noFill/>
        </p:spPr>
        <p:txBody>
          <a:bodyPr wrap="square" lIns="0" tIns="0" rIns="0" bIns="0" rtlCol="0">
            <a:spAutoFit/>
          </a:bodyPr>
          <a:lstStyle/>
          <a:p>
            <a:pPr marL="0" marR="0" lvl="0" indent="0" algn="l" defTabSz="1187679" rtl="0" eaLnBrk="1" fontAlgn="base" latinLnBrk="0" hangingPunct="1">
              <a:lnSpc>
                <a:spcPts val="3430"/>
              </a:lnSpc>
              <a:spcBef>
                <a:spcPct val="0"/>
              </a:spcBef>
              <a:spcAft>
                <a:spcPct val="0"/>
              </a:spcAft>
              <a:buClr>
                <a:srgbClr val="CC9900"/>
              </a:buClr>
              <a:buSzTx/>
              <a:buFontTx/>
              <a:buNone/>
              <a:tabLst/>
              <a:defRPr/>
            </a:pPr>
            <a:r>
              <a:rPr kumimoji="0" lang="en-US" altLang="zh-CN" sz="2800" b="1" i="0" u="none" strike="noStrike" kern="1200" cap="none" spc="0" normalizeH="0" baseline="0" noProof="0" dirty="0">
                <a:ln>
                  <a:noFill/>
                </a:ln>
                <a:solidFill>
                  <a:srgbClr val="990000"/>
                </a:solidFill>
                <a:effectLst/>
                <a:uLnTx/>
                <a:uFillTx/>
                <a:latin typeface="Arial" panose="020B0604020202020204"/>
                <a:ea typeface="黑体" panose="02010609060101010101" pitchFamily="49" charset="-122"/>
                <a:cs typeface="Arial" pitchFamily="34" charset="0"/>
              </a:rPr>
              <a:t>Summary </a:t>
            </a:r>
          </a:p>
        </p:txBody>
      </p:sp>
      <p:sp>
        <p:nvSpPr>
          <p:cNvPr id="13" name="圆角矩形 5">
            <a:extLst>
              <a:ext uri="{FF2B5EF4-FFF2-40B4-BE49-F238E27FC236}">
                <a16:creationId xmlns:a16="http://schemas.microsoft.com/office/drawing/2014/main" id="{63B79881-CC45-45C4-B7BC-785361862926}"/>
              </a:ext>
            </a:extLst>
          </p:cNvPr>
          <p:cNvSpPr/>
          <p:nvPr/>
        </p:nvSpPr>
        <p:spPr bwMode="auto">
          <a:xfrm>
            <a:off x="99009" y="654710"/>
            <a:ext cx="11963531" cy="4205715"/>
          </a:xfrm>
          <a:prstGeom prst="roundRect">
            <a:avLst>
              <a:gd name="adj" fmla="val 1925"/>
            </a:avLst>
          </a:prstGeom>
          <a:solidFill>
            <a:schemeClr val="tx2"/>
          </a:solidFill>
          <a:ln w="19050" cap="flat" cmpd="sng" algn="ctr">
            <a:solidFill>
              <a:srgbClr val="FFFFFF">
                <a:lumMod val="85000"/>
              </a:srgbClr>
            </a:solidFill>
            <a:prstDash val="solid"/>
            <a:round/>
            <a:headEnd type="none" w="med" len="med"/>
            <a:tailEnd type="none" w="med" len="med"/>
          </a:ln>
          <a:effectLst/>
        </p:spPr>
        <p:txBody>
          <a:bodyPr rot="0" spcFirstLastPara="0" vertOverflow="overflow" horzOverflow="overflow" vert="horz" wrap="square" lIns="91356" tIns="45678" rIns="91356" bIns="45678" numCol="1" spcCol="0" rtlCol="0" fromWordArt="0" anchor="t" anchorCtr="0" forceAA="0" compatLnSpc="1">
            <a:prstTxWarp prst="textNoShape">
              <a:avLst/>
            </a:prstTxWarp>
            <a:noAutofit/>
          </a:bodyPr>
          <a:lstStyle/>
          <a:p>
            <a:pPr marL="0" marR="0" lvl="0" indent="0" algn="l" defTabSz="913943" rtl="0" eaLnBrk="1" fontAlgn="auto" latinLnBrk="0" hangingPunct="1">
              <a:lnSpc>
                <a:spcPct val="100000"/>
              </a:lnSpc>
              <a:spcBef>
                <a:spcPts val="0"/>
              </a:spcBef>
              <a:spcAft>
                <a:spcPts val="0"/>
              </a:spcAft>
              <a:buClrTx/>
              <a:buSzTx/>
              <a:buFontTx/>
              <a:buNone/>
              <a:tabLst/>
              <a:defRPr/>
            </a:pPr>
            <a:endParaRPr kumimoji="0" lang="zh-CN" altLang="en-US" sz="1798" b="0" i="0" u="none" strike="noStrike" kern="0" cap="none" spc="0" normalizeH="0" baseline="0" noProof="0" dirty="0">
              <a:ln>
                <a:noFill/>
              </a:ln>
              <a:solidFill>
                <a:srgbClr val="B2B2B2"/>
              </a:solidFill>
              <a:effectLst/>
              <a:uLnTx/>
              <a:uFillTx/>
              <a:latin typeface="Arial"/>
              <a:ea typeface="等线" panose="02010600030101010101" pitchFamily="2" charset="-122"/>
              <a:cs typeface="Arial"/>
            </a:endParaRPr>
          </a:p>
        </p:txBody>
      </p:sp>
      <p:sp>
        <p:nvSpPr>
          <p:cNvPr id="5" name="矩形 16">
            <a:extLst>
              <a:ext uri="{FF2B5EF4-FFF2-40B4-BE49-F238E27FC236}">
                <a16:creationId xmlns:a16="http://schemas.microsoft.com/office/drawing/2014/main" id="{CD70C1E1-9E3B-4999-A37A-B975D3807F17}"/>
              </a:ext>
            </a:extLst>
          </p:cNvPr>
          <p:cNvSpPr/>
          <p:nvPr/>
        </p:nvSpPr>
        <p:spPr>
          <a:xfrm>
            <a:off x="3352803" y="480282"/>
            <a:ext cx="5808131" cy="356135"/>
          </a:xfrm>
          <a:prstGeom prst="rect">
            <a:avLst/>
          </a:prstGeom>
          <a:solidFill>
            <a:schemeClr val="tx2"/>
          </a:solidFill>
          <a:ln>
            <a:solidFill>
              <a:schemeClr val="tx2"/>
            </a:solidFill>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a:r>
              <a:rPr lang="en-US" altLang="zh-CN" sz="1600" b="1" kern="0" dirty="0">
                <a:solidFill>
                  <a:srgbClr val="0070C0"/>
                </a:solidFill>
                <a:ea typeface="等线" panose="02010600030101010101" pitchFamily="2" charset="-122"/>
                <a:cs typeface="Arial"/>
              </a:rPr>
              <a:t>Observations and proposal for inter-vendor collaboration</a:t>
            </a:r>
          </a:p>
        </p:txBody>
      </p:sp>
      <p:sp>
        <p:nvSpPr>
          <p:cNvPr id="6" name="圆角矩形 5">
            <a:extLst>
              <a:ext uri="{FF2B5EF4-FFF2-40B4-BE49-F238E27FC236}">
                <a16:creationId xmlns:a16="http://schemas.microsoft.com/office/drawing/2014/main" id="{63B79881-CC45-45C4-B7BC-785361862926}"/>
              </a:ext>
            </a:extLst>
          </p:cNvPr>
          <p:cNvSpPr/>
          <p:nvPr/>
        </p:nvSpPr>
        <p:spPr bwMode="auto">
          <a:xfrm>
            <a:off x="99009" y="5109804"/>
            <a:ext cx="11963531" cy="1643909"/>
          </a:xfrm>
          <a:prstGeom prst="roundRect">
            <a:avLst>
              <a:gd name="adj" fmla="val 1925"/>
            </a:avLst>
          </a:prstGeom>
          <a:solidFill>
            <a:schemeClr val="tx2"/>
          </a:solidFill>
          <a:ln w="19050" cap="flat" cmpd="sng" algn="ctr">
            <a:solidFill>
              <a:srgbClr val="FFFFFF">
                <a:lumMod val="85000"/>
              </a:srgbClr>
            </a:solidFill>
            <a:prstDash val="solid"/>
            <a:round/>
            <a:headEnd type="none" w="med" len="med"/>
            <a:tailEnd type="none" w="med" len="med"/>
          </a:ln>
          <a:effectLst/>
        </p:spPr>
        <p:txBody>
          <a:bodyPr rot="0" spcFirstLastPara="0" vert="horz" wrap="square" lIns="91356" tIns="45678" rIns="91356" bIns="45678" numCol="1" spcCol="0" rtlCol="0" fromWordArt="0" anchor="t" anchorCtr="0" forceAA="0" compatLnSpc="1">
            <a:prstTxWarp prst="textNoShape">
              <a:avLst/>
            </a:prstTxWarp>
            <a:noAutofit/>
          </a:bodyPr>
          <a:lstStyle>
            <a:defPPr>
              <a:defRPr lang="en-US"/>
            </a:defPPr>
            <a:lvl1pPr marL="0" algn="l" defTabSz="914478" rtl="0" eaLnBrk="1" latinLnBrk="0" hangingPunct="1">
              <a:defRPr sz="1800" kern="1200">
                <a:solidFill>
                  <a:schemeClr val="tx1"/>
                </a:solidFill>
                <a:latin typeface="+mn-lt"/>
                <a:ea typeface="+mn-ea"/>
                <a:cs typeface="+mn-cs"/>
              </a:defRPr>
            </a:lvl1pPr>
            <a:lvl2pPr marL="457240" algn="l" defTabSz="914478" rtl="0" eaLnBrk="1" latinLnBrk="0" hangingPunct="1">
              <a:defRPr sz="1800" kern="1200">
                <a:solidFill>
                  <a:schemeClr val="tx1"/>
                </a:solidFill>
                <a:latin typeface="+mn-lt"/>
                <a:ea typeface="+mn-ea"/>
                <a:cs typeface="+mn-cs"/>
              </a:defRPr>
            </a:lvl2pPr>
            <a:lvl3pPr marL="914478" algn="l" defTabSz="914478" rtl="0" eaLnBrk="1" latinLnBrk="0" hangingPunct="1">
              <a:defRPr sz="1800" kern="1200">
                <a:solidFill>
                  <a:schemeClr val="tx1"/>
                </a:solidFill>
                <a:latin typeface="+mn-lt"/>
                <a:ea typeface="+mn-ea"/>
                <a:cs typeface="+mn-cs"/>
              </a:defRPr>
            </a:lvl3pPr>
            <a:lvl4pPr marL="1371718" algn="l" defTabSz="914478" rtl="0" eaLnBrk="1" latinLnBrk="0" hangingPunct="1">
              <a:defRPr sz="1800" kern="1200">
                <a:solidFill>
                  <a:schemeClr val="tx1"/>
                </a:solidFill>
                <a:latin typeface="+mn-lt"/>
                <a:ea typeface="+mn-ea"/>
                <a:cs typeface="+mn-cs"/>
              </a:defRPr>
            </a:lvl4pPr>
            <a:lvl5pPr marL="1828957" algn="l" defTabSz="914478" rtl="0" eaLnBrk="1" latinLnBrk="0" hangingPunct="1">
              <a:defRPr sz="1800" kern="1200">
                <a:solidFill>
                  <a:schemeClr val="tx1"/>
                </a:solidFill>
                <a:latin typeface="+mn-lt"/>
                <a:ea typeface="+mn-ea"/>
                <a:cs typeface="+mn-cs"/>
              </a:defRPr>
            </a:lvl5pPr>
            <a:lvl6pPr marL="2286196" algn="l" defTabSz="914478" rtl="0" eaLnBrk="1" latinLnBrk="0" hangingPunct="1">
              <a:defRPr sz="1800" kern="1200">
                <a:solidFill>
                  <a:schemeClr val="tx1"/>
                </a:solidFill>
                <a:latin typeface="+mn-lt"/>
                <a:ea typeface="+mn-ea"/>
                <a:cs typeface="+mn-cs"/>
              </a:defRPr>
            </a:lvl6pPr>
            <a:lvl7pPr marL="2743435" algn="l" defTabSz="914478" rtl="0" eaLnBrk="1" latinLnBrk="0" hangingPunct="1">
              <a:defRPr sz="1800" kern="1200">
                <a:solidFill>
                  <a:schemeClr val="tx1"/>
                </a:solidFill>
                <a:latin typeface="+mn-lt"/>
                <a:ea typeface="+mn-ea"/>
                <a:cs typeface="+mn-cs"/>
              </a:defRPr>
            </a:lvl7pPr>
            <a:lvl8pPr marL="3200675" algn="l" defTabSz="914478" rtl="0" eaLnBrk="1" latinLnBrk="0" hangingPunct="1">
              <a:defRPr sz="1800" kern="1200">
                <a:solidFill>
                  <a:schemeClr val="tx1"/>
                </a:solidFill>
                <a:latin typeface="+mn-lt"/>
                <a:ea typeface="+mn-ea"/>
                <a:cs typeface="+mn-cs"/>
              </a:defRPr>
            </a:lvl8pPr>
            <a:lvl9pPr marL="3657913" algn="l" defTabSz="914478" rtl="0" eaLnBrk="1" latinLnBrk="0" hangingPunct="1">
              <a:defRPr sz="1800" kern="1200">
                <a:solidFill>
                  <a:schemeClr val="tx1"/>
                </a:solidFill>
                <a:latin typeface="+mn-lt"/>
                <a:ea typeface="+mn-ea"/>
                <a:cs typeface="+mn-cs"/>
              </a:defRPr>
            </a:lvl9pPr>
          </a:lstStyle>
          <a:p>
            <a:pPr marL="0" marR="0" lvl="0" indent="0" algn="l" defTabSz="913943" rtl="0" eaLnBrk="1" fontAlgn="auto" latinLnBrk="0" hangingPunct="1">
              <a:lnSpc>
                <a:spcPct val="100000"/>
              </a:lnSpc>
              <a:spcBef>
                <a:spcPts val="0"/>
              </a:spcBef>
              <a:spcAft>
                <a:spcPts val="0"/>
              </a:spcAft>
              <a:buClrTx/>
              <a:buSzTx/>
              <a:buFontTx/>
              <a:buNone/>
              <a:tabLst/>
              <a:defRPr/>
            </a:pPr>
            <a:endParaRPr kumimoji="0" lang="zh-CN" altLang="en-US" sz="1798" b="0" i="0" u="none" strike="noStrike" kern="0" cap="none" spc="0" normalizeH="0" baseline="0" noProof="0" dirty="0">
              <a:ln>
                <a:noFill/>
              </a:ln>
              <a:solidFill>
                <a:srgbClr val="B2B2B2"/>
              </a:solidFill>
              <a:effectLst/>
              <a:uLnTx/>
              <a:uFillTx/>
              <a:latin typeface="Arial"/>
              <a:ea typeface="等线" panose="02010600030101010101" pitchFamily="2" charset="-122"/>
              <a:cs typeface="Arial"/>
            </a:endParaRPr>
          </a:p>
        </p:txBody>
      </p:sp>
      <p:sp>
        <p:nvSpPr>
          <p:cNvPr id="9" name="矩形 16">
            <a:extLst>
              <a:ext uri="{FF2B5EF4-FFF2-40B4-BE49-F238E27FC236}">
                <a16:creationId xmlns:a16="http://schemas.microsoft.com/office/drawing/2014/main" id="{068D71E1-B2D9-4C75-9196-FB16EA41FFB0}"/>
              </a:ext>
            </a:extLst>
          </p:cNvPr>
          <p:cNvSpPr/>
          <p:nvPr/>
        </p:nvSpPr>
        <p:spPr>
          <a:xfrm>
            <a:off x="3623733" y="4944305"/>
            <a:ext cx="5537201" cy="356135"/>
          </a:xfrm>
          <a:prstGeom prst="rect">
            <a:avLst/>
          </a:prstGeom>
          <a:solidFill>
            <a:schemeClr val="tx2"/>
          </a:solidFill>
          <a:ln>
            <a:solidFill>
              <a:schemeClr val="tx2"/>
            </a:solidFill>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a:r>
              <a:rPr lang="en-US" altLang="zh-CN" sz="1600" b="1" kern="0" dirty="0">
                <a:solidFill>
                  <a:srgbClr val="0070C0"/>
                </a:solidFill>
                <a:ea typeface="等线" panose="02010600030101010101" pitchFamily="2" charset="-122"/>
                <a:cs typeface="Arial"/>
              </a:rPr>
              <a:t>Observations and proposal for UE-side data collection</a:t>
            </a:r>
          </a:p>
        </p:txBody>
      </p:sp>
      <p:sp>
        <p:nvSpPr>
          <p:cNvPr id="10" name="矩形 7">
            <a:extLst>
              <a:ext uri="{FF2B5EF4-FFF2-40B4-BE49-F238E27FC236}">
                <a16:creationId xmlns:a16="http://schemas.microsoft.com/office/drawing/2014/main" id="{1939ECC2-A4EE-4632-B2AD-DE845E3587F4}"/>
              </a:ext>
            </a:extLst>
          </p:cNvPr>
          <p:cNvSpPr/>
          <p:nvPr/>
        </p:nvSpPr>
        <p:spPr>
          <a:xfrm>
            <a:off x="116617" y="5214830"/>
            <a:ext cx="11945923" cy="1538883"/>
          </a:xfrm>
          <a:prstGeom prst="rect">
            <a:avLst/>
          </a:prstGeom>
        </p:spPr>
        <p:txBody>
          <a:bodyPr wrap="square">
            <a:spAutoFit/>
          </a:bodyPr>
          <a:lstStyle/>
          <a:p>
            <a:r>
              <a:rPr lang="it-IT" altLang="zh-CN" sz="1400" b="1" kern="0" dirty="0">
                <a:solidFill>
                  <a:srgbClr val="0070C0"/>
                </a:solidFill>
                <a:ea typeface="Microsoft YaHei" panose="020B0503020204020204" pitchFamily="34" charset="-122"/>
                <a:cs typeface="Arial"/>
              </a:rPr>
              <a:t>Observation 6</a:t>
            </a:r>
            <a:r>
              <a:rPr lang="it-IT" altLang="zh-CN" sz="1400" kern="0" dirty="0">
                <a:solidFill>
                  <a:srgbClr val="0070C0"/>
                </a:solidFill>
                <a:ea typeface="Microsoft YaHei" panose="020B0503020204020204" pitchFamily="34" charset="-122"/>
                <a:cs typeface="Arial"/>
              </a:rPr>
              <a:t>: </a:t>
            </a:r>
            <a:r>
              <a:rPr lang="en-US" altLang="zh-CN" sz="1400" kern="0" dirty="0">
                <a:ea typeface="Microsoft YaHei" panose="020B0503020204020204" pitchFamily="34" charset="-122"/>
                <a:cs typeface="Arial"/>
              </a:rPr>
              <a:t>The study on Option 2-UP is incomplete, and commercialization challenges of such operator-managed application client in Option 2-UP have not been fully analyzed.</a:t>
            </a:r>
          </a:p>
          <a:p>
            <a:pPr>
              <a:spcBef>
                <a:spcPts val="600"/>
              </a:spcBef>
            </a:pPr>
            <a:r>
              <a:rPr lang="it-IT" altLang="zh-CN" sz="1400" b="1" kern="0" dirty="0">
                <a:solidFill>
                  <a:srgbClr val="0070C0"/>
                </a:solidFill>
                <a:ea typeface="Microsoft YaHei" panose="020B0503020204020204" pitchFamily="34" charset="-122"/>
                <a:cs typeface="Arial"/>
              </a:rPr>
              <a:t>Observation 7</a:t>
            </a:r>
            <a:r>
              <a:rPr lang="it-IT" altLang="zh-CN" sz="1400" kern="0" dirty="0">
                <a:solidFill>
                  <a:srgbClr val="0070C0"/>
                </a:solidFill>
                <a:ea typeface="Microsoft YaHei" panose="020B0503020204020204" pitchFamily="34" charset="-122"/>
                <a:cs typeface="Arial"/>
              </a:rPr>
              <a:t>: </a:t>
            </a:r>
            <a:r>
              <a:rPr lang="en-US" altLang="zh-CN" sz="1400" kern="0" dirty="0">
                <a:ea typeface="Microsoft YaHei" panose="020B0503020204020204" pitchFamily="34" charset="-122"/>
                <a:cs typeface="Arial"/>
              </a:rPr>
              <a:t>Option 3-CP has minimal spec impacts, and some aspects identified by RAN2 can be solved if Option 3-CP can re-use R19 NW-side data collection solution.</a:t>
            </a:r>
            <a:endParaRPr lang="zh-CN" altLang="en-US" sz="1400" dirty="0"/>
          </a:p>
          <a:p>
            <a:pPr marL="52537" lvl="1" defTabSz="914400">
              <a:spcBef>
                <a:spcPts val="600"/>
              </a:spcBef>
              <a:defRPr/>
            </a:pPr>
            <a:r>
              <a:rPr lang="en-US" altLang="zh-CN" sz="1400" b="1" kern="0" dirty="0">
                <a:solidFill>
                  <a:srgbClr val="0070C0"/>
                </a:solidFill>
                <a:ea typeface="Microsoft YaHei" panose="020B0503020204020204" pitchFamily="34" charset="-122"/>
                <a:cs typeface="Arial"/>
              </a:rPr>
              <a:t>Proposal 2: </a:t>
            </a:r>
            <a:r>
              <a:rPr lang="en-US" altLang="zh-CN" sz="1400" b="1" kern="0" dirty="0">
                <a:ea typeface="Microsoft YaHei" panose="020B0503020204020204" pitchFamily="34" charset="-122"/>
                <a:cs typeface="Arial"/>
              </a:rPr>
              <a:t>For UE side data collection in Rel-20, if a standardized option is required, only Option 3-CP (OAM-based) is selected; otherwise, only Option 1a (implementation-based) is supported.</a:t>
            </a:r>
          </a:p>
        </p:txBody>
      </p:sp>
      <p:sp>
        <p:nvSpPr>
          <p:cNvPr id="25" name="矩形 7">
            <a:extLst>
              <a:ext uri="{FF2B5EF4-FFF2-40B4-BE49-F238E27FC236}">
                <a16:creationId xmlns:a16="http://schemas.microsoft.com/office/drawing/2014/main" id="{EDC9F57A-C1B9-4986-AFE0-E85D3DDBC354}"/>
              </a:ext>
            </a:extLst>
          </p:cNvPr>
          <p:cNvSpPr/>
          <p:nvPr/>
        </p:nvSpPr>
        <p:spPr>
          <a:xfrm>
            <a:off x="99009" y="747057"/>
            <a:ext cx="11981137" cy="4270400"/>
          </a:xfrm>
          <a:prstGeom prst="rect">
            <a:avLst/>
          </a:prstGeom>
        </p:spPr>
        <p:txBody>
          <a:bodyPr wrap="square">
            <a:spAutoFit/>
          </a:bodyPr>
          <a:lstStyle/>
          <a:p>
            <a:pPr>
              <a:spcBef>
                <a:spcPts val="1200"/>
              </a:spcBef>
              <a:spcAft>
                <a:spcPts val="300"/>
              </a:spcAft>
            </a:pPr>
            <a:r>
              <a:rPr lang="it-IT" altLang="zh-CN" sz="1400" b="1" kern="0" dirty="0">
                <a:solidFill>
                  <a:srgbClr val="0070C0"/>
                </a:solidFill>
                <a:ea typeface="Microsoft YaHei" panose="020B0503020204020204" pitchFamily="34" charset="-122"/>
                <a:cs typeface="Arial"/>
              </a:rPr>
              <a:t>Observation 1: </a:t>
            </a:r>
            <a:r>
              <a:rPr lang="en-US" altLang="zh-CN" sz="1400" kern="0" dirty="0">
                <a:ea typeface="Microsoft YaHei" panose="020B0503020204020204" pitchFamily="34" charset="-122"/>
                <a:cs typeface="Arial"/>
              </a:rPr>
              <a:t>Only a limited set of parameters are agreed in RAN4 for model design of Direction C/Option 3a-1. Some typical configurations and assumptions of real network have not been agreed yet. E.g., </a:t>
            </a:r>
            <a:endParaRPr lang="it-IT" altLang="zh-CN" sz="1400" kern="0" dirty="0">
              <a:ea typeface="Microsoft YaHei" panose="020B0503020204020204" pitchFamily="34" charset="-122"/>
              <a:cs typeface="Arial"/>
            </a:endParaRPr>
          </a:p>
          <a:p>
            <a:pPr marL="468000" indent="-171450">
              <a:spcAft>
                <a:spcPts val="300"/>
              </a:spcAft>
              <a:buFont typeface="Arial" panose="020B0604020202020204" pitchFamily="34" charset="0"/>
              <a:buChar char="•"/>
            </a:pPr>
            <a:r>
              <a:rPr lang="it-IT" altLang="zh-CN" sz="1400" kern="0" dirty="0">
                <a:ea typeface="Microsoft YaHei" panose="020B0503020204020204" pitchFamily="34" charset="-122"/>
                <a:cs typeface="Arial"/>
              </a:rPr>
              <a:t>Tx port number of 64 ports and 128ports </a:t>
            </a:r>
          </a:p>
          <a:p>
            <a:pPr marL="468000" indent="-171450">
              <a:spcAft>
                <a:spcPts val="300"/>
              </a:spcAft>
              <a:buFont typeface="Arial" panose="020B0604020202020204" pitchFamily="34" charset="0"/>
              <a:buChar char="•"/>
            </a:pPr>
            <a:r>
              <a:rPr lang="it-IT" altLang="zh-CN" sz="1400" kern="0" dirty="0">
                <a:ea typeface="Microsoft YaHei" panose="020B0503020204020204" pitchFamily="34" charset="-122"/>
                <a:cs typeface="Arial"/>
              </a:rPr>
              <a:t>BW larger than 20MHz and its corresponding sub-bands </a:t>
            </a:r>
          </a:p>
          <a:p>
            <a:pPr marL="468000" indent="-171450">
              <a:spcAft>
                <a:spcPts val="300"/>
              </a:spcAft>
              <a:buFont typeface="Arial" panose="020B0604020202020204" pitchFamily="34" charset="0"/>
              <a:buChar char="•"/>
            </a:pPr>
            <a:r>
              <a:rPr lang="en-US" altLang="zh-CN" sz="1400" kern="0" dirty="0">
                <a:ea typeface="Microsoft YaHei" panose="020B0503020204020204" pitchFamily="34" charset="-122"/>
                <a:cs typeface="Arial"/>
              </a:rPr>
              <a:t>Rank 3 and rank 4 for dataset</a:t>
            </a:r>
          </a:p>
          <a:p>
            <a:pPr marL="468000" indent="-171450">
              <a:spcAft>
                <a:spcPts val="300"/>
              </a:spcAft>
              <a:buFont typeface="Arial" panose="020B0604020202020204" pitchFamily="34" charset="0"/>
              <a:buChar char="•"/>
            </a:pPr>
            <a:r>
              <a:rPr lang="it-IT" altLang="zh-CN" sz="1400" kern="0" dirty="0">
                <a:ea typeface="Microsoft YaHei" panose="020B0503020204020204" pitchFamily="34" charset="-122"/>
                <a:cs typeface="Arial"/>
              </a:rPr>
              <a:t>SLS based dataset (Uma, Umi, etc.)</a:t>
            </a:r>
          </a:p>
          <a:p>
            <a:pPr>
              <a:spcAft>
                <a:spcPts val="300"/>
              </a:spcAft>
            </a:pPr>
            <a:r>
              <a:rPr lang="it-IT" altLang="zh-CN" sz="1400" kern="0" dirty="0">
                <a:ea typeface="Microsoft YaHei" panose="020B0503020204020204" pitchFamily="34" charset="-122"/>
                <a:cs typeface="Arial"/>
              </a:rPr>
              <a:t>Note: If the above are not considered for model design of Dirction C/Option 3a-1, the standardized model/model structure can hardly be applicable in real network.</a:t>
            </a:r>
            <a:endParaRPr lang="it-IT" altLang="zh-CN" sz="1400" kern="0" dirty="0">
              <a:solidFill>
                <a:srgbClr val="0070C0"/>
              </a:solidFill>
              <a:ea typeface="Microsoft YaHei" panose="020B0503020204020204" pitchFamily="34" charset="-122"/>
              <a:cs typeface="Arial"/>
            </a:endParaRPr>
          </a:p>
          <a:p>
            <a:pPr>
              <a:spcBef>
                <a:spcPts val="300"/>
              </a:spcBef>
              <a:spcAft>
                <a:spcPts val="300"/>
              </a:spcAft>
            </a:pPr>
            <a:r>
              <a:rPr lang="it-IT" altLang="zh-CN" sz="1400" b="1" kern="0" dirty="0">
                <a:solidFill>
                  <a:srgbClr val="0070C0"/>
                </a:solidFill>
                <a:ea typeface="Microsoft YaHei" panose="020B0503020204020204" pitchFamily="34" charset="-122"/>
                <a:cs typeface="Arial"/>
              </a:rPr>
              <a:t>Observation 2:</a:t>
            </a:r>
            <a:r>
              <a:rPr lang="it-IT" altLang="zh-CN" sz="1400" kern="0" dirty="0">
                <a:solidFill>
                  <a:srgbClr val="0070C0"/>
                </a:solidFill>
                <a:ea typeface="Microsoft YaHei" panose="020B0503020204020204" pitchFamily="34" charset="-122"/>
                <a:cs typeface="Arial"/>
              </a:rPr>
              <a:t> </a:t>
            </a:r>
            <a:r>
              <a:rPr lang="it-IT" altLang="zh-CN" sz="1400" kern="0" dirty="0">
                <a:ea typeface="Microsoft YaHei" panose="020B0503020204020204" pitchFamily="34" charset="-122"/>
                <a:cs typeface="Arial"/>
              </a:rPr>
              <a:t>RAN4 only concluded that the </a:t>
            </a:r>
            <a:r>
              <a:rPr lang="it-IT" altLang="zh-CN" sz="1400" u="sng" kern="0" dirty="0">
                <a:ea typeface="Microsoft YaHei" panose="020B0503020204020204" pitchFamily="34" charset="-122"/>
                <a:cs typeface="Arial"/>
              </a:rPr>
              <a:t>completion</a:t>
            </a:r>
            <a:r>
              <a:rPr lang="it-IT" altLang="zh-CN" sz="1400" kern="0" dirty="0">
                <a:ea typeface="Microsoft YaHei" panose="020B0503020204020204" pitchFamily="34" charset="-122"/>
                <a:cs typeface="Arial"/>
              </a:rPr>
              <a:t> of Direction C/Option 3a-1 is feasible, but has not started the evaluations yet, and therefore cannot ensure whether the specified model can gurantee a justified performance or not.</a:t>
            </a:r>
          </a:p>
          <a:p>
            <a:pPr>
              <a:spcBef>
                <a:spcPts val="300"/>
              </a:spcBef>
              <a:spcAft>
                <a:spcPts val="300"/>
              </a:spcAft>
            </a:pPr>
            <a:r>
              <a:rPr lang="it-IT" altLang="zh-CN" sz="1400" b="1" kern="0" dirty="0">
                <a:solidFill>
                  <a:srgbClr val="0070C0"/>
                </a:solidFill>
                <a:ea typeface="Microsoft YaHei" panose="020B0503020204020204" pitchFamily="34" charset="-122"/>
                <a:cs typeface="Arial"/>
              </a:rPr>
              <a:t>Observation 3:</a:t>
            </a:r>
            <a:r>
              <a:rPr lang="it-IT" altLang="zh-CN" sz="1400" kern="0" dirty="0">
                <a:solidFill>
                  <a:srgbClr val="0070C0"/>
                </a:solidFill>
                <a:ea typeface="Microsoft YaHei" panose="020B0503020204020204" pitchFamily="34" charset="-122"/>
                <a:cs typeface="Arial"/>
              </a:rPr>
              <a:t> </a:t>
            </a:r>
            <a:r>
              <a:rPr lang="en-US" altLang="zh-CN" sz="1400" kern="0" dirty="0">
                <a:ea typeface="Microsoft YaHei" panose="020B0503020204020204" pitchFamily="34" charset="-122"/>
                <a:cs typeface="Arial"/>
              </a:rPr>
              <a:t>SA2 replies that Rel-19 SA2 specifications do not support dataset and model parameter exchange. A new WT has been set up for further study whether and how to support dataset and model parameter sharing for non-OTA scenarios in Rel-20.</a:t>
            </a:r>
          </a:p>
          <a:p>
            <a:pPr>
              <a:spcBef>
                <a:spcPts val="300"/>
              </a:spcBef>
              <a:spcAft>
                <a:spcPts val="300"/>
              </a:spcAft>
            </a:pPr>
            <a:r>
              <a:rPr lang="it-IT" altLang="zh-CN" sz="1400" b="1" kern="0" dirty="0">
                <a:solidFill>
                  <a:srgbClr val="0070C0"/>
                </a:solidFill>
                <a:ea typeface="Microsoft YaHei" panose="020B0503020204020204" pitchFamily="34" charset="-122"/>
                <a:cs typeface="Arial"/>
              </a:rPr>
              <a:t>Observation 4:</a:t>
            </a:r>
            <a:r>
              <a:rPr lang="it-IT" altLang="zh-CN" sz="1400" kern="0" dirty="0">
                <a:solidFill>
                  <a:srgbClr val="0070C0"/>
                </a:solidFill>
                <a:ea typeface="Microsoft YaHei" panose="020B0503020204020204" pitchFamily="34" charset="-122"/>
                <a:cs typeface="Arial"/>
              </a:rPr>
              <a:t> </a:t>
            </a:r>
            <a:r>
              <a:rPr lang="en-US" altLang="zh-CN" sz="1400" kern="0" dirty="0">
                <a:ea typeface="Microsoft YaHei" panose="020B0503020204020204" pitchFamily="34" charset="-122"/>
                <a:cs typeface="Arial"/>
              </a:rPr>
              <a:t>SA5 confirms that it is feasible for OAM to transfer the NW-side dataset/model parameter to UE-side training entity. A new WT has been set up for further study the solution in Rel-20.</a:t>
            </a:r>
          </a:p>
          <a:p>
            <a:pPr marL="52537" lvl="1" defTabSz="914400">
              <a:spcBef>
                <a:spcPts val="600"/>
              </a:spcBef>
              <a:defRPr/>
            </a:pPr>
            <a:r>
              <a:rPr lang="en-US" altLang="zh-CN" sz="1400" b="1" kern="0" dirty="0">
                <a:solidFill>
                  <a:srgbClr val="0070C0"/>
                </a:solidFill>
                <a:ea typeface="Microsoft YaHei" panose="020B0503020204020204" pitchFamily="34" charset="-122"/>
                <a:cs typeface="Arial"/>
              </a:rPr>
              <a:t>Proposal 1:</a:t>
            </a:r>
            <a:r>
              <a:rPr lang="en-US" altLang="zh-CN" sz="1400" kern="0" dirty="0">
                <a:solidFill>
                  <a:srgbClr val="0070C0"/>
                </a:solidFill>
                <a:ea typeface="Microsoft YaHei" panose="020B0503020204020204" pitchFamily="34" charset="-122"/>
                <a:cs typeface="Arial"/>
              </a:rPr>
              <a:t> </a:t>
            </a:r>
            <a:r>
              <a:rPr lang="en-US" altLang="zh-CN" sz="1400" b="1" kern="0" dirty="0">
                <a:ea typeface="Microsoft YaHei" panose="020B0503020204020204" pitchFamily="34" charset="-122"/>
                <a:cs typeface="Arial"/>
              </a:rPr>
              <a:t>For inter-vendor training collaboration options, support Option 4-1.</a:t>
            </a:r>
          </a:p>
          <a:p>
            <a:pPr marL="338287" lvl="1" indent="-285750" defTabSz="914400">
              <a:spcBef>
                <a:spcPts val="300"/>
              </a:spcBef>
              <a:buFont typeface="Arial" panose="020B0604020202020204" pitchFamily="34" charset="0"/>
              <a:buChar char="•"/>
              <a:defRPr/>
            </a:pPr>
            <a:r>
              <a:rPr lang="en-US" altLang="zh-CN" sz="1400" b="1" kern="0" dirty="0">
                <a:ea typeface="Microsoft YaHei" panose="020B0503020204020204" pitchFamily="34" charset="-122"/>
                <a:cs typeface="Arial"/>
              </a:rPr>
              <a:t>Further check whether the dataset sharing is achieved via OAM or CN, depending on the study outcome in Q2 2026.</a:t>
            </a:r>
            <a:endParaRPr lang="it-IT" altLang="zh-CN" sz="1400" b="1" kern="0" dirty="0">
              <a:solidFill>
                <a:srgbClr val="0070C0"/>
              </a:solidFill>
              <a:ea typeface="Microsoft YaHei" panose="020B0503020204020204" pitchFamily="34" charset="-122"/>
              <a:cs typeface="Arial"/>
            </a:endParaRPr>
          </a:p>
        </p:txBody>
      </p:sp>
    </p:spTree>
    <p:extLst>
      <p:ext uri="{BB962C8B-B14F-4D97-AF65-F5344CB8AC3E}">
        <p14:creationId xmlns:p14="http://schemas.microsoft.com/office/powerpoint/2010/main" val="25745455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副标题 1">
            <a:extLst>
              <a:ext uri="{FF2B5EF4-FFF2-40B4-BE49-F238E27FC236}">
                <a16:creationId xmlns:a16="http://schemas.microsoft.com/office/drawing/2014/main" id="{44F7BE06-D0F9-408E-839A-580F5E2D704E}"/>
              </a:ext>
            </a:extLst>
          </p:cNvPr>
          <p:cNvSpPr txBox="1">
            <a:spLocks/>
          </p:cNvSpPr>
          <p:nvPr/>
        </p:nvSpPr>
        <p:spPr>
          <a:xfrm>
            <a:off x="222919" y="144776"/>
            <a:ext cx="11825147"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400" b="1" dirty="0">
                <a:solidFill>
                  <a:srgbClr val="990000"/>
                </a:solidFill>
                <a:latin typeface="+mn-lt"/>
                <a:ea typeface="+mn-ea"/>
                <a:cs typeface="Arial" pitchFamily="34" charset="0"/>
              </a:rPr>
              <a:t>Appendix: Definition of directions/options for inter-vendor training collaboration</a:t>
            </a:r>
          </a:p>
        </p:txBody>
      </p:sp>
      <p:sp>
        <p:nvSpPr>
          <p:cNvPr id="9" name="矩形 7">
            <a:extLst>
              <a:ext uri="{FF2B5EF4-FFF2-40B4-BE49-F238E27FC236}">
                <a16:creationId xmlns:a16="http://schemas.microsoft.com/office/drawing/2014/main" id="{E97636F2-460B-4E7B-AA02-4DE56C717451}"/>
              </a:ext>
            </a:extLst>
          </p:cNvPr>
          <p:cNvSpPr/>
          <p:nvPr/>
        </p:nvSpPr>
        <p:spPr>
          <a:xfrm>
            <a:off x="56314" y="841175"/>
            <a:ext cx="12022522" cy="2916696"/>
          </a:xfrm>
          <a:prstGeom prst="rect">
            <a:avLst/>
          </a:prstGeom>
        </p:spPr>
        <p:txBody>
          <a:bodyPr wrap="square">
            <a:spAutoFit/>
          </a:bodyPr>
          <a:lstStyle/>
          <a:p>
            <a:pPr marL="0" lvl="1" defTabSz="914309" eaLnBrk="0" hangingPunct="0">
              <a:lnSpc>
                <a:spcPct val="120000"/>
              </a:lnSpc>
              <a:spcBef>
                <a:spcPts val="600"/>
              </a:spcBef>
              <a:spcAft>
                <a:spcPts val="300"/>
              </a:spcAft>
              <a:buSzPct val="100000"/>
              <a:defRPr/>
            </a:pPr>
            <a:r>
              <a:rPr lang="en-US" altLang="zh-CN" sz="1600" b="1" dirty="0">
                <a:latin typeface="Arial" panose="020B0604020202020204" pitchFamily="34" charset="0"/>
                <a:cs typeface="Arial" panose="020B0604020202020204" pitchFamily="34" charset="0"/>
              </a:rPr>
              <a:t>The key agreements on the definition of direction A/C and sub-option 3a-1/4-1 are as below:  </a:t>
            </a:r>
            <a:endParaRPr lang="en-US" altLang="zh-CN" sz="1600" dirty="0">
              <a:solidFill>
                <a:srgbClr val="1D1D1A"/>
              </a:solidFill>
              <a:cs typeface="Arial" panose="020B0604020202020204" pitchFamily="34" charset="0"/>
            </a:endParaRPr>
          </a:p>
          <a:p>
            <a:pPr marL="647935" lvl="2" indent="-285721" defTabSz="911830">
              <a:lnSpc>
                <a:spcPct val="120000"/>
              </a:lnSpc>
              <a:spcBef>
                <a:spcPts val="600"/>
              </a:spcBef>
              <a:buSzPct val="100000"/>
              <a:buFont typeface="Arial" panose="020B0604020202020204" pitchFamily="34" charset="0"/>
              <a:buChar char="–"/>
              <a:defRPr/>
            </a:pPr>
            <a:r>
              <a:rPr lang="en-GB" altLang="zh-CN" sz="1600" b="1" dirty="0">
                <a:solidFill>
                  <a:srgbClr val="1D1D1A"/>
                </a:solidFill>
                <a:cs typeface="Arial" panose="020B0604020202020204" pitchFamily="34" charset="0"/>
              </a:rPr>
              <a:t>Direction A: </a:t>
            </a:r>
            <a:r>
              <a:rPr lang="en-US" altLang="zh-CN" sz="1600" dirty="0">
                <a:solidFill>
                  <a:srgbClr val="1D1D1A"/>
                </a:solidFill>
                <a:cs typeface="Arial" panose="020B0604020202020204" pitchFamily="34" charset="0"/>
              </a:rPr>
              <a:t>Sharing parameters/dataset that enables UE-side offline engineering</a:t>
            </a:r>
            <a:endParaRPr lang="zh-CN" altLang="zh-CN" sz="1600" dirty="0">
              <a:solidFill>
                <a:srgbClr val="1D1D1A"/>
              </a:solidFill>
              <a:cs typeface="Arial" panose="020B0604020202020204" pitchFamily="34" charset="0"/>
            </a:endParaRPr>
          </a:p>
          <a:p>
            <a:pPr marL="1069240" lvl="3" indent="-285750" defTabSz="911921">
              <a:lnSpc>
                <a:spcPct val="120000"/>
              </a:lnSpc>
              <a:buSzPct val="100000"/>
              <a:buFont typeface="Arial" panose="020B0604020202020204" pitchFamily="34" charset="0"/>
              <a:buChar char="•"/>
              <a:defRPr/>
            </a:pPr>
            <a:r>
              <a:rPr lang="en-US" altLang="zh-CN" sz="1600" dirty="0">
                <a:solidFill>
                  <a:srgbClr val="1D1D1A"/>
                </a:solidFill>
                <a:latin typeface="Arial" panose="020B0604020202020204" pitchFamily="34" charset="0"/>
                <a:cs typeface="Arial" panose="020B0604020202020204" pitchFamily="34" charset="0"/>
              </a:rPr>
              <a:t>Option 3a-1: Standardized reference model structure + Parameter exchange between NW-side and UE-side. Parameters exchanged from the NW-side to UE-side is CSI generation part</a:t>
            </a:r>
          </a:p>
          <a:p>
            <a:pPr marL="1069240" lvl="3" indent="-285750" defTabSz="911921">
              <a:lnSpc>
                <a:spcPct val="120000"/>
              </a:lnSpc>
              <a:buSzPct val="100000"/>
              <a:buFont typeface="Arial" panose="020B0604020202020204" pitchFamily="34" charset="0"/>
              <a:buChar char="•"/>
              <a:defRPr/>
            </a:pPr>
            <a:r>
              <a:rPr lang="en-US" altLang="zh-CN" sz="1600" dirty="0">
                <a:solidFill>
                  <a:srgbClr val="1D1D1A"/>
                </a:solidFill>
                <a:latin typeface="Arial" panose="020B0604020202020204" pitchFamily="34" charset="0"/>
                <a:cs typeface="Arial" panose="020B0604020202020204" pitchFamily="34" charset="0"/>
              </a:rPr>
              <a:t>Option 4-1: Standardized data / dataset format + Dataset exchange between NW-side and UE-side. The dataset exchange originates from the NW-side and ends at the UE-side. Dataset exchanged from the NW-side to UE-side consists of (target CSI,  CSI feedback)</a:t>
            </a:r>
            <a:endParaRPr lang="en-GB" altLang="zh-CN" sz="1600" dirty="0">
              <a:solidFill>
                <a:srgbClr val="1D1D1A"/>
              </a:solidFill>
              <a:latin typeface="Arial" panose="020B0604020202020204" pitchFamily="34" charset="0"/>
              <a:cs typeface="Arial" panose="020B0604020202020204" pitchFamily="34" charset="0"/>
            </a:endParaRPr>
          </a:p>
          <a:p>
            <a:pPr marL="647935" lvl="2" indent="-285721" defTabSz="911830">
              <a:lnSpc>
                <a:spcPct val="120000"/>
              </a:lnSpc>
              <a:spcBef>
                <a:spcPts val="600"/>
              </a:spcBef>
              <a:buSzPct val="100000"/>
              <a:buFont typeface="Arial" panose="020B0604020202020204" pitchFamily="34" charset="0"/>
              <a:buChar char="–"/>
              <a:defRPr/>
            </a:pPr>
            <a:r>
              <a:rPr lang="en-GB" altLang="zh-CN" sz="1600" b="1" dirty="0">
                <a:solidFill>
                  <a:srgbClr val="1D1D1A"/>
                </a:solidFill>
                <a:cs typeface="Arial" panose="020B0604020202020204" pitchFamily="34" charset="0"/>
              </a:rPr>
              <a:t>Direction C:</a:t>
            </a:r>
            <a:r>
              <a:rPr lang="en-US" altLang="zh-CN" sz="1600" b="1" dirty="0">
                <a:solidFill>
                  <a:srgbClr val="1D1D1A"/>
                </a:solidFill>
                <a:cs typeface="Arial" panose="020B0604020202020204" pitchFamily="34" charset="0"/>
              </a:rPr>
              <a:t> </a:t>
            </a:r>
            <a:r>
              <a:rPr lang="en-US" altLang="zh-CN" sz="1600" dirty="0">
                <a:solidFill>
                  <a:srgbClr val="1D1D1A"/>
                </a:solidFill>
                <a:cs typeface="Arial" panose="020B0604020202020204" pitchFamily="34" charset="0"/>
              </a:rPr>
              <a:t>Fully standardized reference model(s) and parameters with specified CSI generation part and/or CSI reconstruction part</a:t>
            </a:r>
            <a:endParaRPr lang="en-GB" altLang="zh-CN" sz="1600" dirty="0">
              <a:solidFill>
                <a:srgbClr val="1D1D1A"/>
              </a:solidFill>
            </a:endParaRPr>
          </a:p>
        </p:txBody>
      </p:sp>
      <p:sp>
        <p:nvSpPr>
          <p:cNvPr id="10" name="矩形 7">
            <a:extLst>
              <a:ext uri="{FF2B5EF4-FFF2-40B4-BE49-F238E27FC236}">
                <a16:creationId xmlns:a16="http://schemas.microsoft.com/office/drawing/2014/main" id="{5F976366-2FBD-433C-A44E-DC82D1CC9A7F}"/>
              </a:ext>
            </a:extLst>
          </p:cNvPr>
          <p:cNvSpPr/>
          <p:nvPr/>
        </p:nvSpPr>
        <p:spPr>
          <a:xfrm>
            <a:off x="56314" y="3884870"/>
            <a:ext cx="12022522" cy="2402709"/>
          </a:xfrm>
          <a:prstGeom prst="rect">
            <a:avLst/>
          </a:prstGeom>
        </p:spPr>
        <p:txBody>
          <a:bodyPr wrap="square">
            <a:spAutoFit/>
          </a:bodyPr>
          <a:lstStyle/>
          <a:p>
            <a:pPr marL="0" lvl="1" defTabSz="914309" eaLnBrk="0" hangingPunct="0">
              <a:lnSpc>
                <a:spcPct val="120000"/>
              </a:lnSpc>
              <a:spcBef>
                <a:spcPts val="600"/>
              </a:spcBef>
              <a:spcAft>
                <a:spcPts val="300"/>
              </a:spcAft>
              <a:buSzPct val="100000"/>
              <a:defRPr/>
            </a:pPr>
            <a:r>
              <a:rPr lang="en-US" altLang="zh-CN" sz="1600" b="1" dirty="0">
                <a:latin typeface="Arial" panose="020B0604020202020204" pitchFamily="34" charset="0"/>
                <a:cs typeface="Arial" panose="020B0604020202020204" pitchFamily="34" charset="0"/>
              </a:rPr>
              <a:t>UE side data collection options (based on TR 38.843 v19.0.0):  </a:t>
            </a:r>
            <a:endParaRPr lang="en-US" altLang="zh-CN" sz="1600" dirty="0">
              <a:solidFill>
                <a:srgbClr val="1D1D1A"/>
              </a:solidFill>
              <a:cs typeface="Arial" panose="020B0604020202020204" pitchFamily="34" charset="0"/>
            </a:endParaRPr>
          </a:p>
          <a:p>
            <a:pPr marL="647935" lvl="2" indent="-285721" defTabSz="911830">
              <a:lnSpc>
                <a:spcPct val="120000"/>
              </a:lnSpc>
              <a:spcBef>
                <a:spcPts val="600"/>
              </a:spcBef>
              <a:buSzPct val="100000"/>
              <a:buFont typeface="Arial" panose="020B0604020202020204" pitchFamily="34" charset="0"/>
              <a:buChar char="–"/>
              <a:defRPr/>
            </a:pPr>
            <a:r>
              <a:rPr lang="en-US" altLang="zh-CN" sz="1600" b="1" dirty="0">
                <a:ea typeface="MS Mincho"/>
              </a:rPr>
              <a:t>Option </a:t>
            </a:r>
            <a:r>
              <a:rPr lang="en-GB" altLang="zh-CN" sz="1600" b="1" dirty="0">
                <a:ea typeface="MS Mincho"/>
              </a:rPr>
              <a:t>1a)</a:t>
            </a:r>
            <a:r>
              <a:rPr lang="en-GB" altLang="zh-CN" sz="1600" dirty="0">
                <a:ea typeface="MS Mincho"/>
              </a:rPr>
              <a:t>  UE collects and directly transfers training data to the data collection entity outside the MNO (e.g. Over-The-Top (OTT) server) for UE-side model training. No 3GPP specification impact is expected.</a:t>
            </a:r>
          </a:p>
          <a:p>
            <a:pPr marL="647935" lvl="2" indent="-285721" defTabSz="911830">
              <a:lnSpc>
                <a:spcPct val="120000"/>
              </a:lnSpc>
              <a:spcBef>
                <a:spcPts val="600"/>
              </a:spcBef>
              <a:buSzPct val="100000"/>
              <a:buFont typeface="Arial" panose="020B0604020202020204" pitchFamily="34" charset="0"/>
              <a:buChar char="–"/>
              <a:defRPr/>
            </a:pPr>
            <a:r>
              <a:rPr lang="en-GB" altLang="zh-CN" sz="1600" b="1" dirty="0">
                <a:ea typeface="MS Mincho"/>
              </a:rPr>
              <a:t>Option 2)  </a:t>
            </a:r>
            <a:r>
              <a:rPr lang="en-GB" altLang="zh-CN" sz="1600" dirty="0">
                <a:ea typeface="MS Mincho"/>
              </a:rPr>
              <a:t>UE collects training data and transfers it to Core Network. Core Network transfers the training data to the server for data collection for UE-side model training/OTT server</a:t>
            </a:r>
          </a:p>
          <a:p>
            <a:pPr marL="647935" lvl="2" indent="-285721" defTabSz="911830">
              <a:lnSpc>
                <a:spcPct val="120000"/>
              </a:lnSpc>
              <a:spcBef>
                <a:spcPts val="600"/>
              </a:spcBef>
              <a:buSzPct val="100000"/>
              <a:buFont typeface="Arial" panose="020B0604020202020204" pitchFamily="34" charset="0"/>
              <a:buChar char="–"/>
              <a:defRPr/>
            </a:pPr>
            <a:r>
              <a:rPr lang="en-GB" altLang="zh-CN" sz="1600" b="1" dirty="0">
                <a:ea typeface="MS Mincho"/>
              </a:rPr>
              <a:t>Option 3)  </a:t>
            </a:r>
            <a:r>
              <a:rPr lang="en-GB" altLang="zh-CN" sz="1600" dirty="0">
                <a:ea typeface="MS Mincho"/>
              </a:rPr>
              <a:t>UE collects training data and transfers it to OAM. OAM transfers the training data to the server for data collection for UE-side model training/OTT server. </a:t>
            </a:r>
            <a:endParaRPr lang="zh-CN" altLang="zh-CN" sz="1600" dirty="0">
              <a:ea typeface="MS Mincho"/>
            </a:endParaRPr>
          </a:p>
        </p:txBody>
      </p:sp>
    </p:spTree>
    <p:extLst>
      <p:ext uri="{BB962C8B-B14F-4D97-AF65-F5344CB8AC3E}">
        <p14:creationId xmlns:p14="http://schemas.microsoft.com/office/powerpoint/2010/main" val="4104310960"/>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ubtitle 1">
            <a:extLst>
              <a:ext uri="{FF2B5EF4-FFF2-40B4-BE49-F238E27FC236}">
                <a16:creationId xmlns:a16="http://schemas.microsoft.com/office/drawing/2014/main" id="{90B716ED-396A-4182-A574-A585F3CFE310}"/>
              </a:ext>
            </a:extLst>
          </p:cNvPr>
          <p:cNvSpPr>
            <a:spLocks noGrp="1"/>
          </p:cNvSpPr>
          <p:nvPr>
            <p:ph type="subTitle" idx="1"/>
          </p:nvPr>
        </p:nvSpPr>
        <p:spPr>
          <a:xfrm>
            <a:off x="718939" y="519027"/>
            <a:ext cx="10740640" cy="466975"/>
          </a:xfrm>
        </p:spPr>
        <p:txBody>
          <a:bodyPr/>
          <a:lstStyle/>
          <a:p>
            <a:r>
              <a:rPr lang="en-US" altLang="zh-CN" b="1" dirty="0">
                <a:solidFill>
                  <a:srgbClr val="C00000"/>
                </a:solidFill>
                <a:latin typeface="+mn-lt"/>
              </a:rPr>
              <a:t>Contents</a:t>
            </a:r>
            <a:endParaRPr lang="zh-CN" altLang="en-US" b="1" dirty="0">
              <a:solidFill>
                <a:srgbClr val="C00000"/>
              </a:solidFill>
              <a:latin typeface="+mn-lt"/>
            </a:endParaRPr>
          </a:p>
        </p:txBody>
      </p:sp>
      <p:sp>
        <p:nvSpPr>
          <p:cNvPr id="5" name="Content Placeholder 2">
            <a:extLst>
              <a:ext uri="{FF2B5EF4-FFF2-40B4-BE49-F238E27FC236}">
                <a16:creationId xmlns:a16="http://schemas.microsoft.com/office/drawing/2014/main" id="{69DDE997-C3F2-4D11-8C47-C826D97BDC6B}"/>
              </a:ext>
            </a:extLst>
          </p:cNvPr>
          <p:cNvSpPr>
            <a:spLocks noGrp="1"/>
          </p:cNvSpPr>
          <p:nvPr>
            <p:ph idx="12"/>
          </p:nvPr>
        </p:nvSpPr>
        <p:spPr>
          <a:xfrm>
            <a:off x="731602" y="1255185"/>
            <a:ext cx="10733557" cy="1072217"/>
          </a:xfrm>
        </p:spPr>
        <p:txBody>
          <a:bodyPr/>
          <a:lstStyle/>
          <a:p>
            <a:pPr marL="0" indent="-360000" defTabSz="914400">
              <a:lnSpc>
                <a:spcPct val="150000"/>
              </a:lnSpc>
              <a:spcBef>
                <a:spcPts val="0"/>
              </a:spcBef>
              <a:spcAft>
                <a:spcPts val="0"/>
              </a:spcAft>
              <a:buClrTx/>
              <a:buFont typeface="Wingdings" panose="05000000000000000000" pitchFamily="2" charset="2"/>
              <a:buChar char="p"/>
              <a:tabLst/>
              <a:defRPr/>
            </a:pPr>
            <a:r>
              <a:rPr lang="en-US" altLang="zh-CN" sz="1800" b="1" dirty="0">
                <a:solidFill>
                  <a:srgbClr val="1D1D1A"/>
                </a:solidFill>
                <a:latin typeface="Arial" panose="020B0604020202020204"/>
                <a:cs typeface="Arial"/>
              </a:rPr>
              <a:t>Progress and proposal on inter-vendor collaboration options</a:t>
            </a:r>
          </a:p>
          <a:p>
            <a:pPr marL="0" indent="-360000" defTabSz="914400">
              <a:lnSpc>
                <a:spcPct val="150000"/>
              </a:lnSpc>
              <a:spcBef>
                <a:spcPts val="0"/>
              </a:spcBef>
              <a:spcAft>
                <a:spcPts val="0"/>
              </a:spcAft>
              <a:buClrTx/>
              <a:buFont typeface="Wingdings" panose="05000000000000000000" pitchFamily="2" charset="2"/>
              <a:buChar char="p"/>
              <a:tabLst/>
              <a:defRPr/>
            </a:pPr>
            <a:r>
              <a:rPr lang="en-US" altLang="zh-CN" sz="1800" b="1" dirty="0">
                <a:solidFill>
                  <a:srgbClr val="1D1D1A"/>
                </a:solidFill>
                <a:latin typeface="Arial" panose="020B0604020202020204"/>
                <a:cs typeface="Arial"/>
              </a:rPr>
              <a:t>Progress and proposal on UE side data collection</a:t>
            </a:r>
          </a:p>
        </p:txBody>
      </p:sp>
      <p:sp>
        <p:nvSpPr>
          <p:cNvPr id="6" name="Rectangle 5">
            <a:extLst>
              <a:ext uri="{FF2B5EF4-FFF2-40B4-BE49-F238E27FC236}">
                <a16:creationId xmlns:a16="http://schemas.microsoft.com/office/drawing/2014/main" id="{2CB96F81-77D0-4F94-9973-128E4EE118B0}"/>
              </a:ext>
            </a:extLst>
          </p:cNvPr>
          <p:cNvSpPr/>
          <p:nvPr/>
        </p:nvSpPr>
        <p:spPr>
          <a:xfrm>
            <a:off x="4992084" y="3088276"/>
            <a:ext cx="2595582" cy="276999"/>
          </a:xfrm>
          <a:prstGeom prst="rect">
            <a:avLst/>
          </a:prstGeom>
        </p:spPr>
        <p:txBody>
          <a:bodyPr wrap="none">
            <a:spAutoFit/>
          </a:bodyPr>
          <a:lstStyle/>
          <a:p>
            <a:r>
              <a:rPr lang="en-US" altLang="zh-CN" sz="1200" b="1" kern="0" dirty="0">
                <a:ea typeface="Microsoft YaHei" panose="020B0503020204020204" pitchFamily="34" charset="-122"/>
                <a:cs typeface="Arial"/>
              </a:rPr>
              <a:t>Check points in WID (</a:t>
            </a:r>
            <a:r>
              <a:rPr lang="en-GB" altLang="zh-CN" sz="1200" b="1" kern="0" dirty="0">
                <a:ea typeface="Microsoft YaHei" panose="020B0503020204020204" pitchFamily="34" charset="-122"/>
                <a:cs typeface="Arial"/>
              </a:rPr>
              <a:t>RP-251870</a:t>
            </a:r>
            <a:r>
              <a:rPr lang="en-US" altLang="zh-CN" sz="1200" b="1" kern="0" dirty="0">
                <a:ea typeface="Microsoft YaHei" panose="020B0503020204020204" pitchFamily="34" charset="-122"/>
                <a:cs typeface="Arial"/>
              </a:rPr>
              <a:t>)</a:t>
            </a:r>
            <a:endParaRPr lang="zh-CN" altLang="en-US" sz="1200" b="1" kern="0" dirty="0">
              <a:ea typeface="Microsoft YaHei" panose="020B0503020204020204" pitchFamily="34" charset="-122"/>
              <a:cs typeface="Arial"/>
            </a:endParaRPr>
          </a:p>
        </p:txBody>
      </p:sp>
      <p:sp>
        <p:nvSpPr>
          <p:cNvPr id="7" name="TextBox 6">
            <a:extLst>
              <a:ext uri="{FF2B5EF4-FFF2-40B4-BE49-F238E27FC236}">
                <a16:creationId xmlns:a16="http://schemas.microsoft.com/office/drawing/2014/main" id="{B69BE85E-EEBF-4CBD-AF0F-4B53592AE3AD}"/>
              </a:ext>
            </a:extLst>
          </p:cNvPr>
          <p:cNvSpPr txBox="1"/>
          <p:nvPr/>
        </p:nvSpPr>
        <p:spPr>
          <a:xfrm>
            <a:off x="1285484" y="3412968"/>
            <a:ext cx="9607549" cy="2654573"/>
          </a:xfrm>
          <a:prstGeom prst="rect">
            <a:avLst/>
          </a:prstGeom>
          <a:noFill/>
        </p:spPr>
        <p:txBody>
          <a:bodyPr wrap="square">
            <a:spAutoFit/>
          </a:bodyPr>
          <a:lstStyle/>
          <a:p>
            <a:pPr hangingPunct="0">
              <a:spcAft>
                <a:spcPts val="900"/>
              </a:spcAft>
            </a:pPr>
            <a:r>
              <a:rPr lang="en-US" altLang="zh-CN" sz="1200" b="1" dirty="0">
                <a:solidFill>
                  <a:srgbClr val="0000FF"/>
                </a:solidFill>
                <a:effectLst/>
                <a:latin typeface="Times New Roman" panose="02020603050405020304" pitchFamily="18" charset="0"/>
                <a:ea typeface="等线" panose="02010600030101010101" pitchFamily="2" charset="-122"/>
              </a:rPr>
              <a:t>Inter-vendor training collaboration</a:t>
            </a:r>
            <a:r>
              <a:rPr lang="en-US" altLang="zh-CN" sz="1200" dirty="0">
                <a:solidFill>
                  <a:srgbClr val="0000FF"/>
                </a:solidFill>
                <a:effectLst/>
                <a:latin typeface="Times New Roman" panose="02020603050405020304" pitchFamily="18" charset="0"/>
                <a:ea typeface="等线" panose="02010600030101010101" pitchFamily="2" charset="-122"/>
              </a:rPr>
              <a:t> </a:t>
            </a:r>
            <a:r>
              <a:rPr lang="en-US" altLang="zh-CN" sz="1200" dirty="0">
                <a:effectLst/>
                <a:latin typeface="Times New Roman" panose="02020603050405020304" pitchFamily="18" charset="0"/>
                <a:ea typeface="等线" panose="02010600030101010101" pitchFamily="2" charset="-122"/>
              </a:rPr>
              <a:t>for two-sided AI/ML models </a:t>
            </a:r>
            <a:endParaRPr lang="zh-CN" altLang="zh-CN" sz="1200" dirty="0">
              <a:effectLst/>
              <a:latin typeface="Times New Roman" panose="02020603050405020304" pitchFamily="18" charset="0"/>
              <a:ea typeface="等线" panose="02010600030101010101" pitchFamily="2" charset="-122"/>
            </a:endParaRPr>
          </a:p>
          <a:p>
            <a:pPr marL="342900" lvl="0" indent="-342900" hangingPunct="0">
              <a:buFont typeface="Times New Roman" panose="02020603050405020304" pitchFamily="18" charset="0"/>
              <a:buChar char="-"/>
            </a:pPr>
            <a:r>
              <a:rPr lang="en-US" altLang="zh-CN" sz="1200" dirty="0">
                <a:effectLst/>
                <a:latin typeface="Times New Roman" panose="02020603050405020304" pitchFamily="18" charset="0"/>
                <a:ea typeface="Times New Roman" panose="02020603050405020304" pitchFamily="18" charset="0"/>
              </a:rPr>
              <a:t>Fully defined/specified reference model (“Direction C”) with RAN1 scalability study outcome taken into account [RAN4/RAN1] – </a:t>
            </a:r>
            <a:r>
              <a:rPr lang="en-US" altLang="zh-CN" sz="1200" b="1" dirty="0">
                <a:effectLst/>
                <a:latin typeface="Times New Roman" panose="02020603050405020304" pitchFamily="18" charset="0"/>
                <a:ea typeface="Times New Roman" panose="02020603050405020304" pitchFamily="18" charset="0"/>
              </a:rPr>
              <a:t>check-point in RAN#110 upon RAN4 feedback</a:t>
            </a:r>
            <a:endParaRPr lang="zh-CN" altLang="zh-CN" sz="1200" dirty="0">
              <a:effectLst/>
              <a:latin typeface="Times New Roman" panose="02020603050405020304" pitchFamily="18" charset="0"/>
              <a:ea typeface="Times New Roman" panose="02020603050405020304" pitchFamily="18" charset="0"/>
            </a:endParaRPr>
          </a:p>
          <a:p>
            <a:pPr marL="742950" lvl="1" indent="-285750" hangingPunct="0">
              <a:buFont typeface="Courier New" panose="02070309020205020404" pitchFamily="49" charset="0"/>
              <a:buChar char="o"/>
            </a:pPr>
            <a:r>
              <a:rPr lang="en-US" altLang="zh-CN" sz="1200" dirty="0">
                <a:effectLst/>
                <a:latin typeface="Times New Roman" panose="02020603050405020304" pitchFamily="18" charset="0"/>
                <a:ea typeface="等线" panose="02010600030101010101" pitchFamily="2" charset="-122"/>
              </a:rPr>
              <a:t>Specification of standardized encoder model structure plus parameter exchange (“Direction A, sub-option 3a-1” without target CSI sharing) leveraging defined/reference model of “Direction C” and taking RAN1 scalability study outcome into account [RAN4/RAN1/RAN2/RAN3] – </a:t>
            </a:r>
            <a:r>
              <a:rPr lang="en-US" altLang="zh-CN" sz="1200" b="1" dirty="0">
                <a:effectLst/>
                <a:latin typeface="Times New Roman" panose="02020603050405020304" pitchFamily="18" charset="0"/>
                <a:ea typeface="等线" panose="02010600030101010101" pitchFamily="2" charset="-122"/>
              </a:rPr>
              <a:t>check-point in RAN#110 upon SA WG feedback</a:t>
            </a:r>
            <a:endParaRPr lang="zh-CN" altLang="zh-CN" sz="1200" dirty="0">
              <a:effectLst/>
              <a:latin typeface="Times New Roman" panose="02020603050405020304" pitchFamily="18" charset="0"/>
              <a:ea typeface="等线" panose="02010600030101010101" pitchFamily="2" charset="-122"/>
            </a:endParaRPr>
          </a:p>
          <a:p>
            <a:pPr marL="342900" lvl="0" indent="-342900" hangingPunct="0">
              <a:spcAft>
                <a:spcPts val="900"/>
              </a:spcAft>
              <a:buFont typeface="Times New Roman" panose="02020603050405020304" pitchFamily="18" charset="0"/>
              <a:buChar char="-"/>
            </a:pPr>
            <a:r>
              <a:rPr lang="en-US" altLang="zh-CN" sz="1200" dirty="0">
                <a:effectLst/>
                <a:latin typeface="Times New Roman" panose="02020603050405020304" pitchFamily="18" charset="0"/>
                <a:ea typeface="Times New Roman" panose="02020603050405020304" pitchFamily="18" charset="0"/>
              </a:rPr>
              <a:t>Specification of standardized dataset format/content plus dataset exchange (“Direction A, sub-option 4-1”) [RAN1/RAN2/RAN3/RAN4] – </a:t>
            </a:r>
            <a:r>
              <a:rPr lang="en-US" altLang="zh-CN" sz="1200" b="1" dirty="0">
                <a:effectLst/>
                <a:latin typeface="Times New Roman" panose="02020603050405020304" pitchFamily="18" charset="0"/>
                <a:ea typeface="Times New Roman" panose="02020603050405020304" pitchFamily="18" charset="0"/>
              </a:rPr>
              <a:t>check-point in RAN#110 upon SA WG feedback</a:t>
            </a:r>
            <a:endParaRPr lang="zh-CN" altLang="zh-CN" sz="1200" dirty="0">
              <a:effectLst/>
              <a:latin typeface="Times New Roman" panose="02020603050405020304" pitchFamily="18" charset="0"/>
              <a:ea typeface="等线" panose="02010600030101010101" pitchFamily="2" charset="-122"/>
            </a:endParaRPr>
          </a:p>
          <a:p>
            <a:pPr hangingPunct="0">
              <a:spcAft>
                <a:spcPts val="900"/>
              </a:spcAft>
            </a:pPr>
            <a:r>
              <a:rPr lang="en-US" altLang="zh-CN" sz="1200" b="1" dirty="0">
                <a:solidFill>
                  <a:srgbClr val="0000FF"/>
                </a:solidFill>
                <a:effectLst/>
                <a:latin typeface="Times New Roman" panose="02020603050405020304" pitchFamily="18" charset="0"/>
                <a:ea typeface="等线" panose="02010600030101010101" pitchFamily="2" charset="-122"/>
              </a:rPr>
              <a:t>Data collection </a:t>
            </a:r>
            <a:r>
              <a:rPr lang="en-US" altLang="zh-CN" sz="1200" dirty="0">
                <a:effectLst/>
                <a:latin typeface="Times New Roman" panose="02020603050405020304" pitchFamily="18" charset="0"/>
                <a:ea typeface="等线" panose="02010600030101010101" pitchFamily="2" charset="-122"/>
              </a:rPr>
              <a:t>[RAN2]:</a:t>
            </a:r>
            <a:endParaRPr lang="zh-CN" altLang="zh-CN" sz="1200" dirty="0">
              <a:effectLst/>
              <a:latin typeface="Times New Roman" panose="02020603050405020304" pitchFamily="18" charset="0"/>
              <a:ea typeface="等线" panose="02010600030101010101" pitchFamily="2" charset="-122"/>
            </a:endParaRPr>
          </a:p>
          <a:p>
            <a:pPr marL="342900" lvl="0" indent="-342900" hangingPunct="0">
              <a:spcAft>
                <a:spcPts val="900"/>
              </a:spcAft>
              <a:buFont typeface="Times New Roman" panose="02020603050405020304" pitchFamily="18" charset="0"/>
              <a:buChar char="-"/>
            </a:pPr>
            <a:r>
              <a:rPr lang="en-US" altLang="zh-CN" sz="1200" dirty="0">
                <a:effectLst/>
                <a:latin typeface="Times New Roman" panose="02020603050405020304" pitchFamily="18" charset="0"/>
                <a:ea typeface="Times New Roman" panose="02020603050405020304" pitchFamily="18" charset="0"/>
              </a:rPr>
              <a:t>Further study and specify if deemed necessary, standards-based UE data collection at least for UE-side model training in close collaboration with SA WGs and taking into account the agreed principles during the Rel-19 study – </a:t>
            </a:r>
            <a:r>
              <a:rPr lang="en-US" altLang="zh-CN" sz="1200" b="1" dirty="0">
                <a:effectLst/>
                <a:latin typeface="Times New Roman" panose="02020603050405020304" pitchFamily="18" charset="0"/>
                <a:ea typeface="Times New Roman" panose="02020603050405020304" pitchFamily="18" charset="0"/>
              </a:rPr>
              <a:t>check-point in RAN#110 based on SA WG feedback and SA2 study on data collection</a:t>
            </a:r>
            <a:endParaRPr lang="zh-CN" altLang="zh-CN" sz="12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457404219"/>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副标题 1">
            <a:extLst>
              <a:ext uri="{FF2B5EF4-FFF2-40B4-BE49-F238E27FC236}">
                <a16:creationId xmlns:a16="http://schemas.microsoft.com/office/drawing/2014/main" id="{9B5C275F-59D6-413D-87D7-74A3838DD7B3}"/>
              </a:ext>
            </a:extLst>
          </p:cNvPr>
          <p:cNvSpPr txBox="1">
            <a:spLocks/>
          </p:cNvSpPr>
          <p:nvPr/>
        </p:nvSpPr>
        <p:spPr>
          <a:xfrm>
            <a:off x="222920" y="51639"/>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Progress and proposal on inter-vendor collaboration (1/4)</a:t>
            </a:r>
          </a:p>
        </p:txBody>
      </p:sp>
      <p:sp>
        <p:nvSpPr>
          <p:cNvPr id="5" name="矩形: 圆角 13">
            <a:extLst>
              <a:ext uri="{FF2B5EF4-FFF2-40B4-BE49-F238E27FC236}">
                <a16:creationId xmlns:a16="http://schemas.microsoft.com/office/drawing/2014/main" id="{11E1C161-CADF-4346-8C69-7E5FE79239CF}"/>
              </a:ext>
            </a:extLst>
          </p:cNvPr>
          <p:cNvSpPr/>
          <p:nvPr/>
        </p:nvSpPr>
        <p:spPr>
          <a:xfrm>
            <a:off x="112035" y="787402"/>
            <a:ext cx="11942715" cy="5902342"/>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66666"/>
              </a:solidFill>
              <a:effectLst/>
              <a:uLnTx/>
              <a:uFillTx/>
              <a:ea typeface="等线" panose="02010600030101010101" pitchFamily="2" charset="-122"/>
              <a:cs typeface="Arial"/>
            </a:endParaRPr>
          </a:p>
        </p:txBody>
      </p:sp>
      <p:sp>
        <p:nvSpPr>
          <p:cNvPr id="17" name="矩形 8">
            <a:extLst>
              <a:ext uri="{FF2B5EF4-FFF2-40B4-BE49-F238E27FC236}">
                <a16:creationId xmlns:a16="http://schemas.microsoft.com/office/drawing/2014/main" id="{4582CF3C-22E1-454D-9342-7039E11582D5}"/>
              </a:ext>
            </a:extLst>
          </p:cNvPr>
          <p:cNvSpPr/>
          <p:nvPr/>
        </p:nvSpPr>
        <p:spPr>
          <a:xfrm>
            <a:off x="3098794" y="603619"/>
            <a:ext cx="6620939" cy="369332"/>
          </a:xfrm>
          <a:prstGeom prst="rect">
            <a:avLst/>
          </a:prstGeom>
          <a:solidFill>
            <a:schemeClr val="tx2"/>
          </a:solidFill>
        </p:spPr>
        <p:txBody>
          <a:bodyPr wrap="square">
            <a:spAutoFit/>
          </a:bodyPr>
          <a:lstStyle/>
          <a:p>
            <a:pPr defTabSz="913943" fontAlgn="auto">
              <a:spcBef>
                <a:spcPts val="900"/>
              </a:spcBef>
              <a:spcAft>
                <a:spcPts val="0"/>
              </a:spcAft>
              <a:buClrTx/>
              <a:buSzPct val="80000"/>
              <a:buNone/>
              <a:defRPr/>
            </a:pPr>
            <a:r>
              <a:rPr lang="en-US" altLang="zh-CN" sz="1800" b="1" kern="0" dirty="0">
                <a:solidFill>
                  <a:srgbClr val="0070C0"/>
                </a:solidFill>
                <a:ea typeface="Microsoft YaHei" panose="020B0503020204020204" pitchFamily="34" charset="-122"/>
                <a:cs typeface="Arial"/>
              </a:rPr>
              <a:t>RAN4 </a:t>
            </a:r>
            <a:r>
              <a:rPr lang="en-US" altLang="zh-CN" b="1" kern="0" dirty="0">
                <a:solidFill>
                  <a:srgbClr val="0070C0"/>
                </a:solidFill>
                <a:ea typeface="Microsoft YaHei" panose="020B0503020204020204" pitchFamily="34" charset="-122"/>
                <a:cs typeface="Arial"/>
              </a:rPr>
              <a:t>progress on model design of Direction C/Option 3a-1</a:t>
            </a:r>
          </a:p>
        </p:txBody>
      </p:sp>
      <p:sp>
        <p:nvSpPr>
          <p:cNvPr id="22" name="TextBox 21">
            <a:extLst>
              <a:ext uri="{FF2B5EF4-FFF2-40B4-BE49-F238E27FC236}">
                <a16:creationId xmlns:a16="http://schemas.microsoft.com/office/drawing/2014/main" id="{29241FE3-99B9-4DB0-AB60-D26E7CE2465C}"/>
              </a:ext>
            </a:extLst>
          </p:cNvPr>
          <p:cNvSpPr txBox="1"/>
          <p:nvPr/>
        </p:nvSpPr>
        <p:spPr>
          <a:xfrm>
            <a:off x="120514" y="952723"/>
            <a:ext cx="11934236" cy="360612"/>
          </a:xfrm>
          <a:prstGeom prst="rect">
            <a:avLst/>
          </a:prstGeom>
          <a:noFill/>
        </p:spPr>
        <p:txBody>
          <a:bodyPr wrap="square">
            <a:spAutoFit/>
          </a:bodyPr>
          <a:lstStyle/>
          <a:p>
            <a:pPr marL="0" lvl="1" defTabSz="914309" eaLnBrk="0" hangingPunct="0">
              <a:lnSpc>
                <a:spcPct val="120000"/>
              </a:lnSpc>
              <a:spcBef>
                <a:spcPts val="600"/>
              </a:spcBef>
              <a:buSzPct val="100000"/>
              <a:defRPr/>
            </a:pPr>
            <a:r>
              <a:rPr lang="en-US" altLang="zh-CN" sz="1600" b="1" dirty="0">
                <a:latin typeface="Arial" panose="020B0604020202020204" pitchFamily="34" charset="0"/>
                <a:cs typeface="Arial" panose="020B0604020202020204" pitchFamily="34" charset="0"/>
              </a:rPr>
              <a:t>Some progress (</a:t>
            </a:r>
            <a:r>
              <a:rPr lang="en-US" altLang="zh-CN" sz="1600" b="1" kern="0" dirty="0">
                <a:solidFill>
                  <a:srgbClr val="1D1D1A"/>
                </a:solidFill>
                <a:ea typeface="Microsoft YaHei" panose="020B0503020204020204" pitchFamily="34" charset="-122"/>
                <a:cs typeface="Arial"/>
              </a:rPr>
              <a:t>R4-2522432</a:t>
            </a:r>
            <a:r>
              <a:rPr lang="en-US" altLang="zh-CN" sz="1600" b="1" dirty="0">
                <a:latin typeface="Arial" panose="020B0604020202020204" pitchFamily="34" charset="0"/>
                <a:cs typeface="Arial" panose="020B0604020202020204" pitchFamily="34" charset="0"/>
              </a:rPr>
              <a:t>) is achieved, but still with FFS on some essential aspects </a:t>
            </a:r>
          </a:p>
        </p:txBody>
      </p:sp>
      <p:sp>
        <p:nvSpPr>
          <p:cNvPr id="25" name="TextBox 24">
            <a:extLst>
              <a:ext uri="{FF2B5EF4-FFF2-40B4-BE49-F238E27FC236}">
                <a16:creationId xmlns:a16="http://schemas.microsoft.com/office/drawing/2014/main" id="{298A6DA2-E5A3-434B-9BC1-AFEEC77CE2D3}"/>
              </a:ext>
            </a:extLst>
          </p:cNvPr>
          <p:cNvSpPr txBox="1"/>
          <p:nvPr/>
        </p:nvSpPr>
        <p:spPr>
          <a:xfrm>
            <a:off x="130171" y="2626026"/>
            <a:ext cx="5779560" cy="1208023"/>
          </a:xfrm>
          <a:prstGeom prst="rect">
            <a:avLst/>
          </a:prstGeom>
          <a:noFill/>
        </p:spPr>
        <p:txBody>
          <a:bodyPr wrap="square">
            <a:spAutoFit/>
          </a:bodyPr>
          <a:lstStyle/>
          <a:p>
            <a:pPr hangingPunct="0">
              <a:spcAft>
                <a:spcPts val="300"/>
              </a:spcAft>
            </a:pPr>
            <a:r>
              <a:rPr lang="en-GB" altLang="zh-CN" sz="1000" u="sng" dirty="0">
                <a:effectLst/>
                <a:latin typeface="Times New Roman" panose="02020603050405020304" pitchFamily="18" charset="0"/>
                <a:ea typeface="Times New Roman" panose="02020603050405020304" pitchFamily="18" charset="0"/>
              </a:rPr>
              <a:t>Number of TX ports:</a:t>
            </a:r>
            <a:endParaRPr lang="zh-CN" altLang="zh-CN" sz="1000" dirty="0">
              <a:effectLst/>
              <a:latin typeface="Times New Roman" panose="02020603050405020304" pitchFamily="18" charset="0"/>
              <a:ea typeface="Times New Roman" panose="02020603050405020304" pitchFamily="18" charset="0"/>
            </a:endParaRPr>
          </a:p>
          <a:p>
            <a:pPr marL="342900" lvl="0" indent="-342900" fontAlgn="auto" hangingPunct="1">
              <a:spcAft>
                <a:spcPts val="300"/>
              </a:spcAft>
              <a:buFont typeface="Symbol" panose="05050102010706020507" pitchFamily="18" charset="2"/>
              <a:buChar char=""/>
            </a:pPr>
            <a:r>
              <a:rPr lang="en-GB" altLang="zh-CN" sz="1000" dirty="0">
                <a:effectLst/>
                <a:latin typeface="Times New Roman" panose="02020603050405020304" pitchFamily="18" charset="0"/>
                <a:ea typeface="宋体" panose="02010600030101010101" pitchFamily="2" charset="-122"/>
              </a:rPr>
              <a:t>Agreement:</a:t>
            </a:r>
            <a:endParaRPr lang="zh-CN" altLang="zh-CN" sz="1000" dirty="0">
              <a:effectLst/>
              <a:latin typeface="Times New Roman" panose="02020603050405020304" pitchFamily="18" charset="0"/>
              <a:ea typeface="Times New Roman" panose="02020603050405020304" pitchFamily="18" charset="0"/>
            </a:endParaRPr>
          </a:p>
          <a:p>
            <a:pPr marL="742950" lvl="1" indent="-285750" fontAlgn="auto" hangingPunct="1">
              <a:spcAft>
                <a:spcPts val="300"/>
              </a:spcAft>
              <a:buFont typeface="Courier New" panose="02070309020205020404" pitchFamily="49" charset="0"/>
              <a:buChar char="o"/>
            </a:pPr>
            <a:r>
              <a:rPr lang="en-GB" altLang="zh-CN" sz="1000" dirty="0">
                <a:effectLst/>
                <a:latin typeface="Times New Roman" panose="02020603050405020304" pitchFamily="18" charset="0"/>
                <a:ea typeface="宋体" panose="02010600030101010101" pitchFamily="2" charset="-122"/>
              </a:rPr>
              <a:t>It was agreed that 32 and 16 ports are considered for the final test decoder and reference encoder (and direction C model), associated with RAN4 performance requirements</a:t>
            </a:r>
            <a:endParaRPr lang="zh-CN" altLang="zh-CN" sz="1000" dirty="0">
              <a:effectLst/>
              <a:latin typeface="Times New Roman" panose="02020603050405020304" pitchFamily="18" charset="0"/>
              <a:ea typeface="Times New Roman" panose="02020603050405020304" pitchFamily="18" charset="0"/>
            </a:endParaRPr>
          </a:p>
          <a:p>
            <a:pPr marL="1143000" lvl="2" indent="-228600" fontAlgn="auto" hangingPunct="1">
              <a:spcAft>
                <a:spcPts val="300"/>
              </a:spcAft>
              <a:buFont typeface="Wingdings" panose="05000000000000000000" pitchFamily="2" charset="2"/>
              <a:buChar char=""/>
            </a:pPr>
            <a:r>
              <a:rPr lang="en-GB" altLang="zh-CN" sz="1000" dirty="0">
                <a:effectLst/>
                <a:latin typeface="Times New Roman" panose="02020603050405020304" pitchFamily="18" charset="0"/>
                <a:ea typeface="宋体" panose="02010600030101010101" pitchFamily="2" charset="-122"/>
              </a:rPr>
              <a:t>It is FFS whether to additionally consider 8 ports</a:t>
            </a:r>
            <a:endParaRPr lang="zh-CN" altLang="zh-CN" sz="1000" dirty="0">
              <a:effectLst/>
              <a:latin typeface="Times New Roman" panose="02020603050405020304" pitchFamily="18" charset="0"/>
              <a:ea typeface="Times New Roman" panose="02020603050405020304" pitchFamily="18" charset="0"/>
            </a:endParaRPr>
          </a:p>
          <a:p>
            <a:pPr marL="1143000" lvl="2" indent="-228600" fontAlgn="auto" hangingPunct="1">
              <a:spcAft>
                <a:spcPts val="300"/>
              </a:spcAft>
              <a:buFont typeface="Wingdings" panose="05000000000000000000" pitchFamily="2" charset="2"/>
              <a:buChar char=""/>
            </a:pPr>
            <a:r>
              <a:rPr lang="en-GB" altLang="zh-CN" sz="1000" dirty="0">
                <a:effectLst/>
                <a:latin typeface="Times New Roman" panose="02020603050405020304" pitchFamily="18" charset="0"/>
                <a:ea typeface="宋体" panose="02010600030101010101" pitchFamily="2" charset="-122"/>
              </a:rPr>
              <a:t>It is FFS whether to additionally consider 64 and 128 ports</a:t>
            </a:r>
            <a:endParaRPr lang="zh-CN" altLang="zh-CN" sz="1000" dirty="0">
              <a:effectLst/>
              <a:latin typeface="Times New Roman" panose="02020603050405020304" pitchFamily="18" charset="0"/>
              <a:ea typeface="Times New Roman" panose="02020603050405020304" pitchFamily="18" charset="0"/>
            </a:endParaRPr>
          </a:p>
        </p:txBody>
      </p:sp>
      <p:sp>
        <p:nvSpPr>
          <p:cNvPr id="29" name="TextBox 28">
            <a:extLst>
              <a:ext uri="{FF2B5EF4-FFF2-40B4-BE49-F238E27FC236}">
                <a16:creationId xmlns:a16="http://schemas.microsoft.com/office/drawing/2014/main" id="{FBA02EAD-02C6-485A-A4E4-2A3E3149F1B3}"/>
              </a:ext>
            </a:extLst>
          </p:cNvPr>
          <p:cNvSpPr txBox="1"/>
          <p:nvPr/>
        </p:nvSpPr>
        <p:spPr>
          <a:xfrm>
            <a:off x="159691" y="3885367"/>
            <a:ext cx="5800840" cy="784830"/>
          </a:xfrm>
          <a:prstGeom prst="rect">
            <a:avLst/>
          </a:prstGeom>
          <a:noFill/>
        </p:spPr>
        <p:txBody>
          <a:bodyPr wrap="square">
            <a:spAutoFit/>
          </a:bodyPr>
          <a:lstStyle/>
          <a:p>
            <a:pPr hangingPunct="0">
              <a:spcAft>
                <a:spcPts val="300"/>
              </a:spcAft>
            </a:pPr>
            <a:r>
              <a:rPr lang="en-GB" altLang="zh-CN" sz="1000" u="sng" dirty="0">
                <a:effectLst/>
                <a:latin typeface="Times New Roman" panose="02020603050405020304" pitchFamily="18" charset="0"/>
                <a:ea typeface="Times New Roman" panose="02020603050405020304" pitchFamily="18" charset="0"/>
              </a:rPr>
              <a:t>Token and feature dimension:</a:t>
            </a:r>
            <a:endParaRPr lang="zh-CN" altLang="zh-CN" sz="1000" dirty="0">
              <a:effectLst/>
              <a:latin typeface="Times New Roman" panose="02020603050405020304" pitchFamily="18" charset="0"/>
              <a:ea typeface="Times New Roman" panose="02020603050405020304" pitchFamily="18" charset="0"/>
            </a:endParaRPr>
          </a:p>
          <a:p>
            <a:pPr marL="342900" lvl="0" indent="-342900" hangingPunct="0">
              <a:spcAft>
                <a:spcPts val="300"/>
              </a:spcAft>
              <a:buFont typeface="Symbol" panose="05050102010706020507" pitchFamily="18" charset="2"/>
              <a:buChar char=""/>
            </a:pPr>
            <a:r>
              <a:rPr lang="en-GB" altLang="zh-CN" sz="1000" dirty="0">
                <a:effectLst/>
                <a:latin typeface="Times New Roman" panose="02020603050405020304" pitchFamily="18" charset="0"/>
                <a:ea typeface="Times New Roman" panose="02020603050405020304" pitchFamily="18" charset="0"/>
              </a:rPr>
              <a:t>Agreement:</a:t>
            </a:r>
            <a:endParaRPr lang="zh-CN" altLang="zh-CN" sz="1000" dirty="0">
              <a:effectLst/>
              <a:latin typeface="Times New Roman" panose="02020603050405020304" pitchFamily="18" charset="0"/>
              <a:ea typeface="Times New Roman" panose="02020603050405020304" pitchFamily="18" charset="0"/>
            </a:endParaRPr>
          </a:p>
          <a:p>
            <a:pPr marL="742950" lvl="1" indent="-285750" hangingPunct="0">
              <a:spcAft>
                <a:spcPts val="300"/>
              </a:spcAft>
              <a:buFont typeface="Courier New" panose="02070309020205020404" pitchFamily="49" charset="0"/>
              <a:buChar char="o"/>
            </a:pPr>
            <a:r>
              <a:rPr lang="en-GB" altLang="zh-CN" sz="1000" dirty="0">
                <a:effectLst/>
                <a:latin typeface="Times New Roman" panose="02020603050405020304" pitchFamily="18" charset="0"/>
                <a:ea typeface="Times New Roman" panose="02020603050405020304" pitchFamily="18" charset="0"/>
              </a:rPr>
              <a:t>Assuming &lt;=32 ports supported, sub-band as token dimension and TX port as feature dimension</a:t>
            </a:r>
            <a:endParaRPr lang="zh-CN" altLang="zh-CN" sz="1000" dirty="0">
              <a:effectLst/>
              <a:latin typeface="Times New Roman" panose="02020603050405020304" pitchFamily="18" charset="0"/>
              <a:ea typeface="Times New Roman" panose="02020603050405020304" pitchFamily="18" charset="0"/>
            </a:endParaRPr>
          </a:p>
        </p:txBody>
      </p:sp>
      <p:sp>
        <p:nvSpPr>
          <p:cNvPr id="30" name="TextBox 29">
            <a:extLst>
              <a:ext uri="{FF2B5EF4-FFF2-40B4-BE49-F238E27FC236}">
                <a16:creationId xmlns:a16="http://schemas.microsoft.com/office/drawing/2014/main" id="{81FFBB1E-D8FC-4C41-85A2-FF9D417D3B04}"/>
              </a:ext>
            </a:extLst>
          </p:cNvPr>
          <p:cNvSpPr txBox="1"/>
          <p:nvPr/>
        </p:nvSpPr>
        <p:spPr>
          <a:xfrm>
            <a:off x="169328" y="1341116"/>
            <a:ext cx="5105405" cy="1208023"/>
          </a:xfrm>
          <a:prstGeom prst="rect">
            <a:avLst/>
          </a:prstGeom>
          <a:noFill/>
        </p:spPr>
        <p:txBody>
          <a:bodyPr wrap="square">
            <a:spAutoFit/>
          </a:bodyPr>
          <a:lstStyle/>
          <a:p>
            <a:pPr hangingPunct="0">
              <a:spcAft>
                <a:spcPts val="300"/>
              </a:spcAft>
            </a:pPr>
            <a:r>
              <a:rPr lang="en-GB" altLang="zh-CN" sz="1000" u="sng" dirty="0">
                <a:effectLst/>
                <a:latin typeface="Times New Roman" panose="02020603050405020304" pitchFamily="18" charset="0"/>
                <a:ea typeface="Times New Roman" panose="02020603050405020304" pitchFamily="18" charset="0"/>
              </a:rPr>
              <a:t>Sub-band size:</a:t>
            </a:r>
            <a:endParaRPr lang="zh-CN" altLang="zh-CN" sz="1000" dirty="0">
              <a:effectLst/>
              <a:latin typeface="Times New Roman" panose="02020603050405020304" pitchFamily="18" charset="0"/>
              <a:ea typeface="Times New Roman" panose="02020603050405020304" pitchFamily="18" charset="0"/>
            </a:endParaRPr>
          </a:p>
          <a:p>
            <a:pPr hangingPunct="0">
              <a:spcAft>
                <a:spcPts val="300"/>
              </a:spcAft>
            </a:pPr>
            <a:r>
              <a:rPr lang="en-GB" altLang="zh-CN" sz="1000" dirty="0">
                <a:effectLst/>
                <a:latin typeface="Times New Roman" panose="02020603050405020304" pitchFamily="18" charset="0"/>
                <a:ea typeface="Times New Roman" panose="02020603050405020304" pitchFamily="18" charset="0"/>
              </a:rPr>
              <a:t>There was no agreement on sub-band size. The following options were proposed but not agreed.</a:t>
            </a:r>
            <a:endParaRPr lang="zh-CN" altLang="zh-CN" sz="1000" dirty="0">
              <a:effectLst/>
              <a:latin typeface="Times New Roman" panose="02020603050405020304" pitchFamily="18" charset="0"/>
              <a:ea typeface="Times New Roman" panose="02020603050405020304" pitchFamily="18" charset="0"/>
            </a:endParaRPr>
          </a:p>
          <a:p>
            <a:pPr marL="342900" lvl="0" indent="-342900" fontAlgn="auto" hangingPunct="1">
              <a:spcAft>
                <a:spcPts val="300"/>
              </a:spcAft>
              <a:buFont typeface="Symbol" panose="05050102010706020507" pitchFamily="18" charset="2"/>
              <a:buChar char=""/>
            </a:pPr>
            <a:r>
              <a:rPr lang="en-GB" altLang="zh-CN" sz="1000" dirty="0">
                <a:effectLst/>
                <a:latin typeface="Times New Roman" panose="02020603050405020304" pitchFamily="18" charset="0"/>
                <a:ea typeface="宋体" panose="02010600030101010101" pitchFamily="2" charset="-122"/>
              </a:rPr>
              <a:t>Option 1: 6, 12 sub-bands</a:t>
            </a:r>
            <a:endParaRPr lang="zh-CN" altLang="zh-CN" sz="1000" dirty="0">
              <a:effectLst/>
              <a:latin typeface="Times New Roman" panose="02020603050405020304" pitchFamily="18" charset="0"/>
              <a:ea typeface="Times New Roman" panose="02020603050405020304" pitchFamily="18" charset="0"/>
            </a:endParaRPr>
          </a:p>
          <a:p>
            <a:pPr marL="342900" lvl="0" indent="-342900" fontAlgn="auto" hangingPunct="1">
              <a:spcAft>
                <a:spcPts val="300"/>
              </a:spcAft>
              <a:buFont typeface="Symbol" panose="05050102010706020507" pitchFamily="18" charset="2"/>
              <a:buChar char=""/>
            </a:pPr>
            <a:r>
              <a:rPr lang="en-GB" altLang="zh-CN" sz="1000" dirty="0">
                <a:effectLst/>
                <a:latin typeface="Times New Roman" panose="02020603050405020304" pitchFamily="18" charset="0"/>
                <a:ea typeface="宋体" panose="02010600030101010101" pitchFamily="2" charset="-122"/>
              </a:rPr>
              <a:t>Option 2: 13 (10MHz), 26 (20 MHz) sub-bands</a:t>
            </a:r>
            <a:endParaRPr lang="zh-CN" altLang="zh-CN" sz="1000" dirty="0">
              <a:effectLst/>
              <a:latin typeface="Times New Roman" panose="02020603050405020304" pitchFamily="18" charset="0"/>
              <a:ea typeface="Times New Roman" panose="02020603050405020304" pitchFamily="18" charset="0"/>
            </a:endParaRPr>
          </a:p>
          <a:p>
            <a:pPr marL="342900" lvl="0" indent="-342900" fontAlgn="auto" hangingPunct="1">
              <a:spcAft>
                <a:spcPts val="300"/>
              </a:spcAft>
              <a:buFont typeface="Symbol" panose="05050102010706020507" pitchFamily="18" charset="2"/>
              <a:buChar char=""/>
            </a:pPr>
            <a:r>
              <a:rPr lang="en-GB" altLang="zh-CN" sz="1000" dirty="0">
                <a:effectLst/>
                <a:latin typeface="Times New Roman" panose="02020603050405020304" pitchFamily="18" charset="0"/>
                <a:ea typeface="宋体" panose="02010600030101010101" pitchFamily="2" charset="-122"/>
              </a:rPr>
              <a:t>Option 3: 4 (5MHz), 8 (10 MHz) and 16 (20 MHz) sub-bands</a:t>
            </a:r>
            <a:endParaRPr lang="zh-CN" altLang="zh-CN" sz="1000" dirty="0">
              <a:effectLst/>
              <a:latin typeface="Times New Roman" panose="02020603050405020304" pitchFamily="18" charset="0"/>
              <a:ea typeface="Times New Roman" panose="02020603050405020304" pitchFamily="18" charset="0"/>
            </a:endParaRPr>
          </a:p>
          <a:p>
            <a:pPr hangingPunct="0">
              <a:spcAft>
                <a:spcPts val="300"/>
              </a:spcAft>
            </a:pPr>
            <a:r>
              <a:rPr lang="en-GB" altLang="zh-CN" sz="1000" dirty="0">
                <a:effectLst/>
                <a:latin typeface="Times New Roman" panose="02020603050405020304" pitchFamily="18" charset="0"/>
                <a:ea typeface="Times New Roman" panose="02020603050405020304" pitchFamily="18" charset="0"/>
              </a:rPr>
              <a:t>(Further options not precluded for future meetings)</a:t>
            </a:r>
            <a:endParaRPr lang="zh-CN" altLang="zh-CN" sz="1000" dirty="0">
              <a:effectLst/>
              <a:latin typeface="Times New Roman" panose="02020603050405020304" pitchFamily="18" charset="0"/>
              <a:ea typeface="Times New Roman" panose="02020603050405020304" pitchFamily="18" charset="0"/>
            </a:endParaRPr>
          </a:p>
        </p:txBody>
      </p:sp>
      <p:sp>
        <p:nvSpPr>
          <p:cNvPr id="34" name="Rectangle 33">
            <a:extLst>
              <a:ext uri="{FF2B5EF4-FFF2-40B4-BE49-F238E27FC236}">
                <a16:creationId xmlns:a16="http://schemas.microsoft.com/office/drawing/2014/main" id="{FA246FB9-38FB-466B-B431-9ECAF4A71A7C}"/>
              </a:ext>
            </a:extLst>
          </p:cNvPr>
          <p:cNvSpPr/>
          <p:nvPr/>
        </p:nvSpPr>
        <p:spPr>
          <a:xfrm>
            <a:off x="499531" y="2878658"/>
            <a:ext cx="1286934" cy="70273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5" name="Rectangle 34">
            <a:extLst>
              <a:ext uri="{FF2B5EF4-FFF2-40B4-BE49-F238E27FC236}">
                <a16:creationId xmlns:a16="http://schemas.microsoft.com/office/drawing/2014/main" id="{29D1FB92-B712-4B48-9EF0-5B98003F8469}"/>
              </a:ext>
            </a:extLst>
          </p:cNvPr>
          <p:cNvSpPr/>
          <p:nvPr/>
        </p:nvSpPr>
        <p:spPr>
          <a:xfrm>
            <a:off x="172117" y="1364780"/>
            <a:ext cx="5737613" cy="1184359"/>
          </a:xfrm>
          <a:prstGeom prst="rect">
            <a:avLst/>
          </a:prstGeom>
          <a:noFill/>
          <a:ln>
            <a:solidFill>
              <a:srgbClr val="DDDDD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6" name="Rectangle 35">
            <a:extLst>
              <a:ext uri="{FF2B5EF4-FFF2-40B4-BE49-F238E27FC236}">
                <a16:creationId xmlns:a16="http://schemas.microsoft.com/office/drawing/2014/main" id="{026FA9FF-17BB-46C2-A037-A38ACB62C037}"/>
              </a:ext>
            </a:extLst>
          </p:cNvPr>
          <p:cNvSpPr/>
          <p:nvPr/>
        </p:nvSpPr>
        <p:spPr>
          <a:xfrm>
            <a:off x="172117" y="2627195"/>
            <a:ext cx="5737613" cy="1186236"/>
          </a:xfrm>
          <a:prstGeom prst="rect">
            <a:avLst/>
          </a:prstGeom>
          <a:noFill/>
          <a:ln>
            <a:solidFill>
              <a:srgbClr val="DDDDD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8" name="Rectangle 37">
            <a:extLst>
              <a:ext uri="{FF2B5EF4-FFF2-40B4-BE49-F238E27FC236}">
                <a16:creationId xmlns:a16="http://schemas.microsoft.com/office/drawing/2014/main" id="{C8BDAF41-C400-4354-9C22-91E90167245E}"/>
              </a:ext>
            </a:extLst>
          </p:cNvPr>
          <p:cNvSpPr/>
          <p:nvPr/>
        </p:nvSpPr>
        <p:spPr>
          <a:xfrm>
            <a:off x="172117" y="3885367"/>
            <a:ext cx="5737613" cy="750972"/>
          </a:xfrm>
          <a:prstGeom prst="rect">
            <a:avLst/>
          </a:prstGeom>
          <a:noFill/>
          <a:ln>
            <a:solidFill>
              <a:srgbClr val="DDDDD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3" name="TextBox 42">
            <a:extLst>
              <a:ext uri="{FF2B5EF4-FFF2-40B4-BE49-F238E27FC236}">
                <a16:creationId xmlns:a16="http://schemas.microsoft.com/office/drawing/2014/main" id="{CFC592C3-A82F-4219-908D-4CBBAD258C34}"/>
              </a:ext>
            </a:extLst>
          </p:cNvPr>
          <p:cNvSpPr txBox="1"/>
          <p:nvPr/>
        </p:nvSpPr>
        <p:spPr>
          <a:xfrm>
            <a:off x="6041389" y="3223145"/>
            <a:ext cx="4250272" cy="592470"/>
          </a:xfrm>
          <a:prstGeom prst="rect">
            <a:avLst/>
          </a:prstGeom>
          <a:noFill/>
        </p:spPr>
        <p:txBody>
          <a:bodyPr wrap="square">
            <a:spAutoFit/>
          </a:bodyPr>
          <a:lstStyle/>
          <a:p>
            <a:pPr fontAlgn="auto" hangingPunct="1">
              <a:spcAft>
                <a:spcPts val="300"/>
              </a:spcAft>
            </a:pPr>
            <a:r>
              <a:rPr lang="en-GB" altLang="zh-CN" sz="1000" u="sng" dirty="0">
                <a:effectLst/>
                <a:latin typeface="Times New Roman" panose="02020603050405020304" pitchFamily="18" charset="0"/>
                <a:ea typeface="宋体" panose="02010600030101010101" pitchFamily="2" charset="-122"/>
              </a:rPr>
              <a:t>How to generate the dataset (LLS, SLS etc.)</a:t>
            </a:r>
            <a:endParaRPr lang="zh-CN" altLang="zh-CN" sz="1000" dirty="0">
              <a:effectLst/>
              <a:latin typeface="Times New Roman" panose="02020603050405020304" pitchFamily="18" charset="0"/>
              <a:ea typeface="Times New Roman" panose="02020603050405020304" pitchFamily="18" charset="0"/>
            </a:endParaRPr>
          </a:p>
          <a:p>
            <a:pPr fontAlgn="auto" hangingPunct="1">
              <a:spcAft>
                <a:spcPts val="600"/>
              </a:spcAft>
            </a:pPr>
            <a:r>
              <a:rPr lang="en-GB" altLang="zh-CN" sz="1000" dirty="0">
                <a:effectLst/>
                <a:latin typeface="Times New Roman" panose="02020603050405020304" pitchFamily="18" charset="0"/>
                <a:ea typeface="宋体" panose="02010600030101010101" pitchFamily="2" charset="-122"/>
              </a:rPr>
              <a:t>There was a discussion on whether to include SLS (Uma, Umi etc.) and/or LLS (TDL or CDL) in the dataset, but no conclusion.</a:t>
            </a:r>
            <a:endParaRPr lang="zh-CN" altLang="zh-CN" sz="1000" dirty="0">
              <a:effectLst/>
              <a:latin typeface="Times New Roman" panose="02020603050405020304" pitchFamily="18" charset="0"/>
              <a:ea typeface="Times New Roman" panose="02020603050405020304" pitchFamily="18" charset="0"/>
            </a:endParaRPr>
          </a:p>
        </p:txBody>
      </p:sp>
      <p:sp>
        <p:nvSpPr>
          <p:cNvPr id="45" name="TextBox 44">
            <a:extLst>
              <a:ext uri="{FF2B5EF4-FFF2-40B4-BE49-F238E27FC236}">
                <a16:creationId xmlns:a16="http://schemas.microsoft.com/office/drawing/2014/main" id="{FC3C92A1-5DE6-44C8-B7FA-DA7E4F13449E}"/>
              </a:ext>
            </a:extLst>
          </p:cNvPr>
          <p:cNvSpPr txBox="1"/>
          <p:nvPr/>
        </p:nvSpPr>
        <p:spPr>
          <a:xfrm>
            <a:off x="6053661" y="1335444"/>
            <a:ext cx="5940970" cy="1938992"/>
          </a:xfrm>
          <a:prstGeom prst="rect">
            <a:avLst/>
          </a:prstGeom>
          <a:noFill/>
        </p:spPr>
        <p:txBody>
          <a:bodyPr wrap="square">
            <a:spAutoFit/>
          </a:bodyPr>
          <a:lstStyle/>
          <a:p>
            <a:pPr fontAlgn="auto" hangingPunct="1">
              <a:spcAft>
                <a:spcPts val="300"/>
              </a:spcAft>
            </a:pPr>
            <a:r>
              <a:rPr lang="en-GB" altLang="zh-CN" sz="1000" u="sng" dirty="0">
                <a:effectLst/>
                <a:latin typeface="Times New Roman" panose="02020603050405020304" pitchFamily="18" charset="0"/>
                <a:ea typeface="宋体" panose="02010600030101010101" pitchFamily="2" charset="-122"/>
              </a:rPr>
              <a:t>Dataset contents:</a:t>
            </a:r>
            <a:endParaRPr lang="zh-CN" altLang="zh-CN" sz="1000" dirty="0">
              <a:effectLst/>
              <a:latin typeface="Times New Roman" panose="02020603050405020304" pitchFamily="18" charset="0"/>
              <a:ea typeface="Times New Roman" panose="02020603050405020304" pitchFamily="18" charset="0"/>
            </a:endParaRPr>
          </a:p>
          <a:p>
            <a:pPr marL="342900" lvl="0" indent="-342900" fontAlgn="auto" hangingPunct="1">
              <a:spcAft>
                <a:spcPts val="300"/>
              </a:spcAft>
              <a:buFont typeface="Symbol" panose="05050102010706020507" pitchFamily="18" charset="2"/>
              <a:buChar char=""/>
            </a:pPr>
            <a:r>
              <a:rPr lang="en-GB" altLang="zh-CN" sz="1000" dirty="0">
                <a:effectLst/>
                <a:latin typeface="Times New Roman" panose="02020603050405020304" pitchFamily="18" charset="0"/>
                <a:ea typeface="宋体" panose="02010600030101010101" pitchFamily="2" charset="-122"/>
              </a:rPr>
              <a:t>Agreement:</a:t>
            </a:r>
            <a:endParaRPr lang="zh-CN" altLang="zh-CN" sz="1000" dirty="0">
              <a:effectLst/>
              <a:latin typeface="Times New Roman" panose="02020603050405020304" pitchFamily="18" charset="0"/>
              <a:ea typeface="Times New Roman" panose="02020603050405020304" pitchFamily="18" charset="0"/>
            </a:endParaRPr>
          </a:p>
          <a:p>
            <a:pPr marL="457200" lvl="1" fontAlgn="auto" hangingPunct="1"/>
            <a:r>
              <a:rPr lang="en-GB" altLang="zh-CN" sz="1000" dirty="0">
                <a:effectLst/>
                <a:latin typeface="Times New Roman" panose="02020603050405020304" pitchFamily="18" charset="0"/>
                <a:ea typeface="宋体" panose="02010600030101010101" pitchFamily="2" charset="-122"/>
              </a:rPr>
              <a:t>Dataset consists of Eigenvectors</a:t>
            </a:r>
            <a:endParaRPr lang="zh-CN" altLang="zh-CN" sz="1000" dirty="0">
              <a:effectLst/>
              <a:latin typeface="Times New Roman" panose="02020603050405020304" pitchFamily="18" charset="0"/>
              <a:ea typeface="Times New Roman" panose="02020603050405020304" pitchFamily="18" charset="0"/>
            </a:endParaRPr>
          </a:p>
          <a:p>
            <a:pPr marL="648000" lvl="1" indent="-285750">
              <a:spcAft>
                <a:spcPts val="300"/>
              </a:spcAft>
              <a:buFont typeface="Courier New" panose="02070309020205020404" pitchFamily="49" charset="0"/>
              <a:buChar char="o"/>
            </a:pPr>
            <a:r>
              <a:rPr lang="en-GB" altLang="zh-CN" sz="1000" dirty="0">
                <a:latin typeface="Times New Roman" panose="02020603050405020304" pitchFamily="18" charset="0"/>
                <a:ea typeface="宋体" panose="02010600030101010101" pitchFamily="2" charset="-122"/>
              </a:rPr>
              <a:t>At least Rank 2 considered</a:t>
            </a:r>
            <a:endParaRPr lang="zh-CN" altLang="zh-CN" sz="1000" dirty="0">
              <a:latin typeface="Times New Roman" panose="02020603050405020304" pitchFamily="18" charset="0"/>
              <a:ea typeface="宋体" panose="02010600030101010101" pitchFamily="2" charset="-122"/>
            </a:endParaRPr>
          </a:p>
          <a:p>
            <a:pPr marL="936000" lvl="2" indent="-228600" fontAlgn="auto" hangingPunct="0">
              <a:spcAft>
                <a:spcPts val="300"/>
              </a:spcAft>
              <a:buFont typeface="Wingdings" panose="05000000000000000000" pitchFamily="2" charset="2"/>
              <a:buChar char=""/>
            </a:pPr>
            <a:r>
              <a:rPr lang="en-GB" altLang="zh-CN" sz="1000" dirty="0">
                <a:latin typeface="Times New Roman" panose="02020603050405020304" pitchFamily="18" charset="0"/>
                <a:ea typeface="宋体" panose="02010600030101010101" pitchFamily="2" charset="-122"/>
              </a:rPr>
              <a:t>FFS for rank 3 and rank 4</a:t>
            </a:r>
            <a:endParaRPr lang="zh-CN" altLang="zh-CN" sz="1000" dirty="0">
              <a:latin typeface="Times New Roman" panose="02020603050405020304" pitchFamily="18" charset="0"/>
              <a:ea typeface="宋体" panose="02010600030101010101" pitchFamily="2" charset="-122"/>
            </a:endParaRPr>
          </a:p>
          <a:p>
            <a:pPr marL="648000" lvl="1" indent="-285750" fontAlgn="auto" hangingPunct="1">
              <a:spcAft>
                <a:spcPts val="300"/>
              </a:spcAft>
              <a:buFont typeface="Courier New" panose="02070309020205020404" pitchFamily="49" charset="0"/>
              <a:buChar char="o"/>
            </a:pPr>
            <a:r>
              <a:rPr lang="en-GB" altLang="zh-CN" sz="1000" dirty="0">
                <a:effectLst/>
                <a:latin typeface="Times New Roman" panose="02020603050405020304" pitchFamily="18" charset="0"/>
                <a:ea typeface="宋体" panose="02010600030101010101" pitchFamily="2" charset="-122"/>
              </a:rPr>
              <a:t>Common procedure to select Eigenvectors:</a:t>
            </a:r>
            <a:endParaRPr lang="zh-CN" altLang="zh-CN" sz="1000" dirty="0">
              <a:effectLst/>
              <a:latin typeface="Times New Roman" panose="02020603050405020304" pitchFamily="18" charset="0"/>
              <a:ea typeface="Times New Roman" panose="02020603050405020304" pitchFamily="18" charset="0"/>
            </a:endParaRPr>
          </a:p>
          <a:p>
            <a:pPr marL="936000" lvl="2" indent="-228600" hangingPunct="0">
              <a:spcAft>
                <a:spcPts val="300"/>
              </a:spcAft>
              <a:buFont typeface="Wingdings" panose="05000000000000000000" pitchFamily="2" charset="2"/>
              <a:buChar char=""/>
            </a:pPr>
            <a:r>
              <a:rPr lang="en-GB" altLang="zh-CN" sz="1000" dirty="0">
                <a:effectLst/>
                <a:latin typeface="Times New Roman" panose="02020603050405020304" pitchFamily="18" charset="0"/>
                <a:ea typeface="宋体" panose="02010600030101010101" pitchFamily="2" charset="-122"/>
              </a:rPr>
              <a:t>Select the right eigenvectors corresponding to the top-maximum- layer-number eigen values</a:t>
            </a:r>
            <a:endParaRPr lang="zh-CN" altLang="zh-CN" sz="1000" dirty="0">
              <a:effectLst/>
              <a:latin typeface="Times New Roman" panose="02020603050405020304" pitchFamily="18" charset="0"/>
              <a:ea typeface="Times New Roman" panose="02020603050405020304" pitchFamily="18" charset="0"/>
            </a:endParaRPr>
          </a:p>
          <a:p>
            <a:pPr marL="936000" lvl="2" indent="-228600" hangingPunct="0">
              <a:spcAft>
                <a:spcPts val="300"/>
              </a:spcAft>
              <a:buFont typeface="Wingdings" panose="05000000000000000000" pitchFamily="2" charset="2"/>
              <a:buChar char=""/>
            </a:pPr>
            <a:r>
              <a:rPr lang="en-GB" altLang="zh-CN" sz="1000" dirty="0">
                <a:latin typeface="Times New Roman" panose="02020603050405020304" pitchFamily="18" charset="0"/>
                <a:ea typeface="宋体" panose="02010600030101010101" pitchFamily="2" charset="-122"/>
              </a:rPr>
              <a:t>Perform column normalization by normalizing the L2 norm of each eigenvector in to 1</a:t>
            </a:r>
            <a:endParaRPr lang="zh-CN" altLang="zh-CN" sz="1000" dirty="0">
              <a:latin typeface="Times New Roman" panose="02020603050405020304" pitchFamily="18" charset="0"/>
              <a:ea typeface="宋体" panose="02010600030101010101" pitchFamily="2" charset="-122"/>
            </a:endParaRPr>
          </a:p>
          <a:p>
            <a:pPr marL="1143000" lvl="2" indent="-228600" fontAlgn="auto" hangingPunct="1">
              <a:spcAft>
                <a:spcPts val="300"/>
              </a:spcAft>
              <a:buFont typeface="Wingdings" panose="05000000000000000000" pitchFamily="2" charset="2"/>
              <a:buChar char=""/>
            </a:pPr>
            <a:r>
              <a:rPr lang="en-GB" altLang="zh-CN" sz="1000" dirty="0">
                <a:latin typeface="Times New Roman" panose="02020603050405020304" pitchFamily="18" charset="0"/>
                <a:ea typeface="宋体" panose="02010600030101010101" pitchFamily="2" charset="-122"/>
              </a:rPr>
              <a:t>Perform phase normalization by subtracting the angle of the first element from the angles of all the elements in each eigenvector</a:t>
            </a:r>
            <a:endParaRPr lang="zh-CN" altLang="zh-CN" sz="1000" dirty="0">
              <a:latin typeface="Times New Roman" panose="02020603050405020304" pitchFamily="18" charset="0"/>
              <a:ea typeface="宋体" panose="02010600030101010101" pitchFamily="2" charset="-122"/>
            </a:endParaRPr>
          </a:p>
        </p:txBody>
      </p:sp>
      <p:sp>
        <p:nvSpPr>
          <p:cNvPr id="46" name="Rectangle 45">
            <a:extLst>
              <a:ext uri="{FF2B5EF4-FFF2-40B4-BE49-F238E27FC236}">
                <a16:creationId xmlns:a16="http://schemas.microsoft.com/office/drawing/2014/main" id="{E9F796AB-3E45-49E6-BB4A-9F751FBD4427}"/>
              </a:ext>
            </a:extLst>
          </p:cNvPr>
          <p:cNvSpPr/>
          <p:nvPr/>
        </p:nvSpPr>
        <p:spPr>
          <a:xfrm>
            <a:off x="6045297" y="1364781"/>
            <a:ext cx="5940970" cy="1827153"/>
          </a:xfrm>
          <a:prstGeom prst="rect">
            <a:avLst/>
          </a:prstGeom>
          <a:noFill/>
          <a:ln>
            <a:solidFill>
              <a:srgbClr val="DDDDD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47" name="Rectangle 46">
            <a:extLst>
              <a:ext uri="{FF2B5EF4-FFF2-40B4-BE49-F238E27FC236}">
                <a16:creationId xmlns:a16="http://schemas.microsoft.com/office/drawing/2014/main" id="{DC430E18-4ECC-43AE-9B9D-E808889DB4E6}"/>
              </a:ext>
            </a:extLst>
          </p:cNvPr>
          <p:cNvSpPr/>
          <p:nvPr/>
        </p:nvSpPr>
        <p:spPr>
          <a:xfrm>
            <a:off x="6041389" y="3253382"/>
            <a:ext cx="5940970" cy="544248"/>
          </a:xfrm>
          <a:prstGeom prst="rect">
            <a:avLst/>
          </a:prstGeom>
          <a:noFill/>
          <a:ln>
            <a:solidFill>
              <a:srgbClr val="DDDDD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2" name="TextBox 51">
            <a:extLst>
              <a:ext uri="{FF2B5EF4-FFF2-40B4-BE49-F238E27FC236}">
                <a16:creationId xmlns:a16="http://schemas.microsoft.com/office/drawing/2014/main" id="{EE81AA1D-A6EA-49FC-A69F-BE67B4D67C0D}"/>
              </a:ext>
            </a:extLst>
          </p:cNvPr>
          <p:cNvSpPr txBox="1"/>
          <p:nvPr/>
        </p:nvSpPr>
        <p:spPr>
          <a:xfrm>
            <a:off x="78179" y="5010066"/>
            <a:ext cx="5791203" cy="1592744"/>
          </a:xfrm>
          <a:prstGeom prst="rect">
            <a:avLst/>
          </a:prstGeom>
          <a:noFill/>
        </p:spPr>
        <p:txBody>
          <a:bodyPr wrap="square">
            <a:spAutoFit/>
          </a:bodyPr>
          <a:lstStyle/>
          <a:p>
            <a:pPr marL="342900" lvl="0" indent="-342900" algn="just">
              <a:spcAft>
                <a:spcPts val="300"/>
              </a:spcAft>
              <a:buFont typeface="Symbol" panose="05050102010706020507" pitchFamily="18" charset="2"/>
              <a:buChar char=""/>
            </a:pPr>
            <a:r>
              <a:rPr lang="en-GB" altLang="zh-CN" sz="1000" dirty="0">
                <a:effectLst/>
                <a:latin typeface="Times New Roman" panose="02020603050405020304" pitchFamily="18" charset="0"/>
                <a:ea typeface="等线" panose="02010600030101010101" pitchFamily="2" charset="-122"/>
              </a:rPr>
              <a:t>Option 3 is feasible for RAN4 to complete. RAN4 will take into account the conclusions in RAN1 on scalability in order to create a scalable model.</a:t>
            </a:r>
            <a:endParaRPr lang="zh-CN" altLang="zh-CN" sz="1000" dirty="0">
              <a:effectLst/>
              <a:latin typeface="Times New Roman" panose="02020603050405020304" pitchFamily="18" charset="0"/>
              <a:ea typeface="等线" panose="02010600030101010101" pitchFamily="2" charset="-122"/>
            </a:endParaRPr>
          </a:p>
          <a:p>
            <a:pPr marL="742950" lvl="1" indent="-285750" algn="l" fontAlgn="base" hangingPunct="0">
              <a:spcAft>
                <a:spcPts val="300"/>
              </a:spcAft>
              <a:buFont typeface="Courier New" panose="02070309020205020404" pitchFamily="49" charset="0"/>
              <a:buChar char="o"/>
            </a:pPr>
            <a:r>
              <a:rPr lang="en-GB" altLang="zh-CN" sz="1000" dirty="0">
                <a:effectLst/>
                <a:latin typeface="Times New Roman" panose="02020603050405020304" pitchFamily="18" charset="0"/>
                <a:ea typeface="等线" panose="02010600030101010101" pitchFamily="2" charset="-122"/>
              </a:rPr>
              <a:t>RAN4 agrees that the test decoder of option 3 is the same as the reference decoder of direction C and the reference encoder of option 3 is the same as the reference encoder of direction C. If so, RAN4 believes that direction C should be feasible to complete too.</a:t>
            </a:r>
            <a:endParaRPr lang="zh-CN" altLang="zh-CN" sz="1000" dirty="0">
              <a:effectLst/>
              <a:latin typeface="Times New Roman" panose="02020603050405020304" pitchFamily="18" charset="0"/>
              <a:ea typeface="等线" panose="02010600030101010101" pitchFamily="2" charset="-122"/>
            </a:endParaRPr>
          </a:p>
          <a:p>
            <a:pPr marL="342900" lvl="0" indent="-342900" algn="just">
              <a:spcAft>
                <a:spcPts val="300"/>
              </a:spcAft>
              <a:buFont typeface="Symbol" panose="05050102010706020507" pitchFamily="18" charset="2"/>
              <a:buChar char=""/>
            </a:pPr>
            <a:r>
              <a:rPr lang="en-GB" altLang="zh-CN" sz="1000" dirty="0">
                <a:effectLst/>
                <a:latin typeface="Times New Roman" panose="02020603050405020304" pitchFamily="18" charset="0"/>
                <a:ea typeface="等线" panose="02010600030101010101" pitchFamily="2" charset="-122"/>
              </a:rPr>
              <a:t>Direction A 3a-1 is feasible for RAN4 to complete from reference encoder perspective. Hence, RAN1 could possibly consider the RAN4 reference encoder for the standardized encoder model structure for Direction A 3a-1. </a:t>
            </a:r>
            <a:endParaRPr lang="zh-CN" altLang="zh-CN" sz="1000" dirty="0">
              <a:effectLst/>
              <a:latin typeface="Times New Roman" panose="02020603050405020304" pitchFamily="18" charset="0"/>
              <a:ea typeface="等线" panose="02010600030101010101" pitchFamily="2" charset="-122"/>
            </a:endParaRPr>
          </a:p>
          <a:p>
            <a:pPr marL="342900" lvl="0" indent="-342900" algn="just">
              <a:spcAft>
                <a:spcPts val="600"/>
              </a:spcAft>
              <a:buFont typeface="Symbol" panose="05050102010706020507" pitchFamily="18" charset="2"/>
              <a:buChar char=""/>
            </a:pPr>
            <a:r>
              <a:rPr lang="en-GB" altLang="zh-CN" sz="1000" dirty="0">
                <a:effectLst/>
                <a:latin typeface="Times New Roman" panose="02020603050405020304" pitchFamily="18" charset="0"/>
                <a:ea typeface="等线" panose="02010600030101010101" pitchFamily="2" charset="-122"/>
              </a:rPr>
              <a:t>RAN4 agreed the detailed steps to develop the model.</a:t>
            </a:r>
            <a:endParaRPr lang="zh-CN" altLang="zh-CN" sz="1000" dirty="0">
              <a:effectLst/>
              <a:latin typeface="Times New Roman" panose="02020603050405020304" pitchFamily="18" charset="0"/>
              <a:ea typeface="等线" panose="02010600030101010101" pitchFamily="2" charset="-122"/>
            </a:endParaRPr>
          </a:p>
        </p:txBody>
      </p:sp>
      <p:sp>
        <p:nvSpPr>
          <p:cNvPr id="53" name="Rectangle 52">
            <a:extLst>
              <a:ext uri="{FF2B5EF4-FFF2-40B4-BE49-F238E27FC236}">
                <a16:creationId xmlns:a16="http://schemas.microsoft.com/office/drawing/2014/main" id="{60FDD0C3-D654-4AA0-B1A0-B847049A9308}"/>
              </a:ext>
            </a:extLst>
          </p:cNvPr>
          <p:cNvSpPr/>
          <p:nvPr/>
        </p:nvSpPr>
        <p:spPr>
          <a:xfrm>
            <a:off x="151144" y="4857669"/>
            <a:ext cx="5779560" cy="1737863"/>
          </a:xfrm>
          <a:prstGeom prst="rect">
            <a:avLst/>
          </a:prstGeom>
          <a:noFill/>
          <a:ln>
            <a:solidFill>
              <a:srgbClr val="DDDDDD"/>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5" name="TextBox 54">
            <a:extLst>
              <a:ext uri="{FF2B5EF4-FFF2-40B4-BE49-F238E27FC236}">
                <a16:creationId xmlns:a16="http://schemas.microsoft.com/office/drawing/2014/main" id="{26664EF9-1AC3-4DCF-990D-CFF2CC760D2C}"/>
              </a:ext>
            </a:extLst>
          </p:cNvPr>
          <p:cNvSpPr txBox="1"/>
          <p:nvPr/>
        </p:nvSpPr>
        <p:spPr>
          <a:xfrm>
            <a:off x="89625" y="4826088"/>
            <a:ext cx="5456040" cy="246221"/>
          </a:xfrm>
          <a:prstGeom prst="rect">
            <a:avLst/>
          </a:prstGeom>
          <a:noFill/>
        </p:spPr>
        <p:txBody>
          <a:bodyPr wrap="square">
            <a:spAutoFit/>
          </a:bodyPr>
          <a:lstStyle/>
          <a:p>
            <a:pPr hangingPunct="0">
              <a:spcAft>
                <a:spcPts val="300"/>
              </a:spcAft>
            </a:pPr>
            <a:r>
              <a:rPr lang="en-US" altLang="zh-CN" sz="1000" u="sng" dirty="0">
                <a:latin typeface="Times New Roman" panose="02020603050405020304" pitchFamily="18" charset="0"/>
              </a:rPr>
              <a:t>LS to RAN (R4-2522434)</a:t>
            </a:r>
            <a:endParaRPr lang="zh-CN" altLang="en-US" sz="1000" u="sng" dirty="0">
              <a:latin typeface="Times New Roman" panose="02020603050405020304" pitchFamily="18" charset="0"/>
            </a:endParaRPr>
          </a:p>
        </p:txBody>
      </p:sp>
      <p:sp>
        <p:nvSpPr>
          <p:cNvPr id="56" name="Rectangle 55">
            <a:extLst>
              <a:ext uri="{FF2B5EF4-FFF2-40B4-BE49-F238E27FC236}">
                <a16:creationId xmlns:a16="http://schemas.microsoft.com/office/drawing/2014/main" id="{F4E4D727-1BCA-4959-A332-E1957E35D455}"/>
              </a:ext>
            </a:extLst>
          </p:cNvPr>
          <p:cNvSpPr/>
          <p:nvPr/>
        </p:nvSpPr>
        <p:spPr>
          <a:xfrm>
            <a:off x="5973036" y="3881283"/>
            <a:ext cx="6030061" cy="2693045"/>
          </a:xfrm>
          <a:prstGeom prst="rect">
            <a:avLst/>
          </a:prstGeom>
        </p:spPr>
        <p:txBody>
          <a:bodyPr wrap="square">
            <a:spAutoFit/>
          </a:bodyPr>
          <a:lstStyle/>
          <a:p>
            <a:pPr>
              <a:spcAft>
                <a:spcPts val="300"/>
              </a:spcAft>
            </a:pPr>
            <a:r>
              <a:rPr lang="it-IT" altLang="zh-CN" sz="1200" b="1" kern="0" dirty="0">
                <a:solidFill>
                  <a:srgbClr val="0070C0"/>
                </a:solidFill>
                <a:ea typeface="Microsoft YaHei" panose="020B0503020204020204" pitchFamily="34" charset="-122"/>
                <a:cs typeface="Arial"/>
              </a:rPr>
              <a:t>Observation 1: </a:t>
            </a:r>
            <a:r>
              <a:rPr lang="en-US" altLang="zh-CN" sz="1200" b="1" kern="0" dirty="0">
                <a:ea typeface="Microsoft YaHei" panose="020B0503020204020204" pitchFamily="34" charset="-122"/>
                <a:cs typeface="Arial"/>
              </a:rPr>
              <a:t>Only a limited set of parameters are agreed in RAN4 for model design of Direction C/Option 3a-1. Some typical configurations and assumptions of real network have not been agreed yet. E.g., </a:t>
            </a:r>
            <a:endParaRPr lang="it-IT" altLang="zh-CN" sz="1200" b="1" kern="0" dirty="0">
              <a:ea typeface="Microsoft YaHei" panose="020B0503020204020204" pitchFamily="34" charset="-122"/>
              <a:cs typeface="Arial"/>
            </a:endParaRPr>
          </a:p>
          <a:p>
            <a:pPr marL="468000" indent="-171450">
              <a:spcAft>
                <a:spcPts val="300"/>
              </a:spcAft>
              <a:buFont typeface="Arial" panose="020B0604020202020204" pitchFamily="34" charset="0"/>
              <a:buChar char="•"/>
            </a:pPr>
            <a:r>
              <a:rPr lang="it-IT" altLang="zh-CN" sz="1200" b="1" kern="0" dirty="0">
                <a:ea typeface="Microsoft YaHei" panose="020B0503020204020204" pitchFamily="34" charset="-122"/>
                <a:cs typeface="Arial"/>
              </a:rPr>
              <a:t>Tx port number of 64 ports and 128ports </a:t>
            </a:r>
          </a:p>
          <a:p>
            <a:pPr marL="468000" indent="-171450">
              <a:spcAft>
                <a:spcPts val="300"/>
              </a:spcAft>
              <a:buFont typeface="Arial" panose="020B0604020202020204" pitchFamily="34" charset="0"/>
              <a:buChar char="•"/>
            </a:pPr>
            <a:r>
              <a:rPr lang="it-IT" altLang="zh-CN" sz="1200" b="1" kern="0" dirty="0">
                <a:ea typeface="Microsoft YaHei" panose="020B0503020204020204" pitchFamily="34" charset="-122"/>
                <a:cs typeface="Arial"/>
              </a:rPr>
              <a:t>BW larger than 20MHz and its corresponding sub-bands </a:t>
            </a:r>
          </a:p>
          <a:p>
            <a:pPr marL="468000" indent="-171450">
              <a:spcAft>
                <a:spcPts val="300"/>
              </a:spcAft>
              <a:buFont typeface="Arial" panose="020B0604020202020204" pitchFamily="34" charset="0"/>
              <a:buChar char="•"/>
            </a:pPr>
            <a:r>
              <a:rPr lang="en-US" altLang="zh-CN" sz="1200" b="1" kern="0" dirty="0">
                <a:ea typeface="Microsoft YaHei" panose="020B0503020204020204" pitchFamily="34" charset="-122"/>
                <a:cs typeface="Arial"/>
              </a:rPr>
              <a:t>Rank 3 and rank 4 for dataset</a:t>
            </a:r>
          </a:p>
          <a:p>
            <a:pPr marL="468000" indent="-171450">
              <a:spcAft>
                <a:spcPts val="300"/>
              </a:spcAft>
              <a:buFont typeface="Arial" panose="020B0604020202020204" pitchFamily="34" charset="0"/>
              <a:buChar char="•"/>
            </a:pPr>
            <a:r>
              <a:rPr lang="it-IT" altLang="zh-CN" sz="1200" b="1" kern="0" dirty="0">
                <a:ea typeface="Microsoft YaHei" panose="020B0503020204020204" pitchFamily="34" charset="-122"/>
                <a:cs typeface="Arial"/>
              </a:rPr>
              <a:t>SLS based dataset (Uma, Umi, etc.)</a:t>
            </a:r>
          </a:p>
          <a:p>
            <a:pPr>
              <a:spcAft>
                <a:spcPts val="300"/>
              </a:spcAft>
            </a:pPr>
            <a:r>
              <a:rPr lang="it-IT" altLang="zh-CN" sz="1200" b="1" kern="0" dirty="0">
                <a:ea typeface="Microsoft YaHei" panose="020B0503020204020204" pitchFamily="34" charset="-122"/>
                <a:cs typeface="Arial"/>
              </a:rPr>
              <a:t>Note: If the above are not considered for model design of Dirction C/Option 3a-1, the standardized model/model structure can hardly be applicable in real network.</a:t>
            </a:r>
            <a:endParaRPr lang="it-IT" altLang="zh-CN" sz="1200" b="1" kern="0" dirty="0">
              <a:solidFill>
                <a:srgbClr val="0070C0"/>
              </a:solidFill>
              <a:ea typeface="Microsoft YaHei" panose="020B0503020204020204" pitchFamily="34" charset="-122"/>
              <a:cs typeface="Arial"/>
            </a:endParaRPr>
          </a:p>
          <a:p>
            <a:pPr>
              <a:spcBef>
                <a:spcPts val="1200"/>
              </a:spcBef>
              <a:spcAft>
                <a:spcPts val="300"/>
              </a:spcAft>
            </a:pPr>
            <a:r>
              <a:rPr lang="it-IT" altLang="zh-CN" sz="1200" b="1" kern="0" dirty="0">
                <a:solidFill>
                  <a:srgbClr val="0070C0"/>
                </a:solidFill>
                <a:ea typeface="Microsoft YaHei" panose="020B0503020204020204" pitchFamily="34" charset="-122"/>
                <a:cs typeface="Arial"/>
              </a:rPr>
              <a:t>Observation 2: </a:t>
            </a:r>
            <a:r>
              <a:rPr lang="it-IT" altLang="zh-CN" sz="1200" b="1" kern="0" dirty="0">
                <a:ea typeface="Microsoft YaHei" panose="020B0503020204020204" pitchFamily="34" charset="-122"/>
                <a:cs typeface="Arial"/>
              </a:rPr>
              <a:t>RAN4 only concluded that the </a:t>
            </a:r>
            <a:r>
              <a:rPr lang="it-IT" altLang="zh-CN" sz="1200" b="1" u="sng" kern="0" dirty="0">
                <a:ea typeface="Microsoft YaHei" panose="020B0503020204020204" pitchFamily="34" charset="-122"/>
                <a:cs typeface="Arial"/>
              </a:rPr>
              <a:t>completion</a:t>
            </a:r>
            <a:r>
              <a:rPr lang="it-IT" altLang="zh-CN" sz="1200" b="1" kern="0" dirty="0">
                <a:ea typeface="Microsoft YaHei" panose="020B0503020204020204" pitchFamily="34" charset="-122"/>
                <a:cs typeface="Arial"/>
              </a:rPr>
              <a:t> of Direction C/Option 3a-1 is feasible, but has not started the evaluations yet, and therefore cannot ensure whether the specified model can gurantee a justified performance or not.</a:t>
            </a:r>
            <a:endParaRPr lang="zh-CN" altLang="en-US" sz="1200" b="1" dirty="0"/>
          </a:p>
        </p:txBody>
      </p:sp>
    </p:spTree>
    <p:extLst>
      <p:ext uri="{BB962C8B-B14F-4D97-AF65-F5344CB8AC3E}">
        <p14:creationId xmlns:p14="http://schemas.microsoft.com/office/powerpoint/2010/main" val="2641372045"/>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圆角 13">
            <a:extLst>
              <a:ext uri="{FF2B5EF4-FFF2-40B4-BE49-F238E27FC236}">
                <a16:creationId xmlns:a16="http://schemas.microsoft.com/office/drawing/2014/main" id="{B649706B-C9A2-414A-BB86-757727602C67}"/>
              </a:ext>
            </a:extLst>
          </p:cNvPr>
          <p:cNvSpPr/>
          <p:nvPr/>
        </p:nvSpPr>
        <p:spPr>
          <a:xfrm>
            <a:off x="5968999" y="1283400"/>
            <a:ext cx="6047177" cy="5286734"/>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66666"/>
              </a:solidFill>
              <a:effectLst/>
              <a:uLnTx/>
              <a:uFillTx/>
              <a:ea typeface="等线" panose="02010600030101010101" pitchFamily="2" charset="-122"/>
              <a:cs typeface="Arial"/>
            </a:endParaRPr>
          </a:p>
        </p:txBody>
      </p:sp>
      <p:sp>
        <p:nvSpPr>
          <p:cNvPr id="24" name="矩形: 圆角 13">
            <a:extLst>
              <a:ext uri="{FF2B5EF4-FFF2-40B4-BE49-F238E27FC236}">
                <a16:creationId xmlns:a16="http://schemas.microsoft.com/office/drawing/2014/main" id="{07F51132-A902-4BB0-A69B-17B5D501ADB9}"/>
              </a:ext>
            </a:extLst>
          </p:cNvPr>
          <p:cNvSpPr/>
          <p:nvPr/>
        </p:nvSpPr>
        <p:spPr>
          <a:xfrm>
            <a:off x="180587" y="1295416"/>
            <a:ext cx="5727990" cy="5274718"/>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66666"/>
              </a:solidFill>
              <a:effectLst/>
              <a:uLnTx/>
              <a:uFillTx/>
              <a:ea typeface="等线" panose="02010600030101010101" pitchFamily="2" charset="-122"/>
              <a:cs typeface="Arial"/>
            </a:endParaRPr>
          </a:p>
        </p:txBody>
      </p:sp>
      <p:sp>
        <p:nvSpPr>
          <p:cNvPr id="11" name="矩形 16">
            <a:extLst>
              <a:ext uri="{FF2B5EF4-FFF2-40B4-BE49-F238E27FC236}">
                <a16:creationId xmlns:a16="http://schemas.microsoft.com/office/drawing/2014/main" id="{86947E03-1D1B-449C-A77F-FD9C98CDB0BE}"/>
              </a:ext>
            </a:extLst>
          </p:cNvPr>
          <p:cNvSpPr/>
          <p:nvPr/>
        </p:nvSpPr>
        <p:spPr>
          <a:xfrm>
            <a:off x="2103377" y="1113787"/>
            <a:ext cx="1731399" cy="356135"/>
          </a:xfrm>
          <a:prstGeom prst="rect">
            <a:avLst/>
          </a:prstGeom>
          <a:solidFill>
            <a:schemeClr val="tx2"/>
          </a:solidFill>
          <a:ln>
            <a:solidFill>
              <a:schemeClr val="tx2"/>
            </a:solidFill>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a:r>
              <a:rPr lang="en-US" altLang="zh-CN" sz="1600" b="1" kern="0" dirty="0">
                <a:solidFill>
                  <a:srgbClr val="0070C0"/>
                </a:solidFill>
                <a:ea typeface="等线" panose="02010600030101010101" pitchFamily="2" charset="-122"/>
                <a:cs typeface="Arial"/>
              </a:rPr>
              <a:t>SA2 progress </a:t>
            </a:r>
          </a:p>
        </p:txBody>
      </p:sp>
      <p:pic>
        <p:nvPicPr>
          <p:cNvPr id="4" name="Picture 3">
            <a:extLst>
              <a:ext uri="{FF2B5EF4-FFF2-40B4-BE49-F238E27FC236}">
                <a16:creationId xmlns:a16="http://schemas.microsoft.com/office/drawing/2014/main" id="{98525037-86E1-4B0B-A999-089E46CAFD79}"/>
              </a:ext>
            </a:extLst>
          </p:cNvPr>
          <p:cNvPicPr>
            <a:picLocks noChangeAspect="1"/>
          </p:cNvPicPr>
          <p:nvPr/>
        </p:nvPicPr>
        <p:blipFill>
          <a:blip r:embed="rId3"/>
          <a:stretch>
            <a:fillRect/>
          </a:stretch>
        </p:blipFill>
        <p:spPr>
          <a:xfrm>
            <a:off x="262617" y="1806908"/>
            <a:ext cx="5327091" cy="1820955"/>
          </a:xfrm>
          <a:prstGeom prst="rect">
            <a:avLst/>
          </a:prstGeom>
          <a:ln>
            <a:solidFill>
              <a:schemeClr val="bg1">
                <a:lumMod val="20000"/>
                <a:lumOff val="80000"/>
              </a:schemeClr>
            </a:solidFill>
          </a:ln>
        </p:spPr>
      </p:pic>
      <p:sp>
        <p:nvSpPr>
          <p:cNvPr id="9" name="Rectangle 8">
            <a:extLst>
              <a:ext uri="{FF2B5EF4-FFF2-40B4-BE49-F238E27FC236}">
                <a16:creationId xmlns:a16="http://schemas.microsoft.com/office/drawing/2014/main" id="{262DF858-8D53-425F-9714-A84D81774511}"/>
              </a:ext>
            </a:extLst>
          </p:cNvPr>
          <p:cNvSpPr/>
          <p:nvPr/>
        </p:nvSpPr>
        <p:spPr>
          <a:xfrm>
            <a:off x="1785384" y="1494727"/>
            <a:ext cx="2775119" cy="307777"/>
          </a:xfrm>
          <a:prstGeom prst="rect">
            <a:avLst/>
          </a:prstGeom>
        </p:spPr>
        <p:txBody>
          <a:bodyPr wrap="none">
            <a:spAutoFit/>
          </a:bodyPr>
          <a:lstStyle/>
          <a:p>
            <a:r>
              <a:rPr lang="en-US" altLang="zh-CN" sz="1400" b="1" kern="0" dirty="0">
                <a:ea typeface="Microsoft YaHei" panose="020B0503020204020204" pitchFamily="34" charset="-122"/>
                <a:cs typeface="Arial"/>
              </a:rPr>
              <a:t>LS reply to RAN2 (</a:t>
            </a:r>
            <a:r>
              <a:rPr lang="en-GB" altLang="zh-CN" sz="1400" b="1" kern="0" dirty="0">
                <a:ea typeface="Microsoft YaHei" panose="020B0503020204020204" pitchFamily="34" charset="-122"/>
                <a:cs typeface="Arial"/>
              </a:rPr>
              <a:t>S2-2508104)</a:t>
            </a:r>
            <a:endParaRPr lang="zh-CN" altLang="en-US" sz="1400" b="1" kern="0" dirty="0">
              <a:ea typeface="Microsoft YaHei" panose="020B0503020204020204" pitchFamily="34" charset="-122"/>
              <a:cs typeface="Arial"/>
            </a:endParaRPr>
          </a:p>
        </p:txBody>
      </p:sp>
      <p:sp>
        <p:nvSpPr>
          <p:cNvPr id="14" name="Rectangle 13">
            <a:extLst>
              <a:ext uri="{FF2B5EF4-FFF2-40B4-BE49-F238E27FC236}">
                <a16:creationId xmlns:a16="http://schemas.microsoft.com/office/drawing/2014/main" id="{C378D307-6179-4D0C-AD1B-2E76DFCAE586}"/>
              </a:ext>
            </a:extLst>
          </p:cNvPr>
          <p:cNvSpPr/>
          <p:nvPr/>
        </p:nvSpPr>
        <p:spPr>
          <a:xfrm>
            <a:off x="108527" y="5534151"/>
            <a:ext cx="5727989" cy="954107"/>
          </a:xfrm>
          <a:prstGeom prst="rect">
            <a:avLst/>
          </a:prstGeom>
        </p:spPr>
        <p:txBody>
          <a:bodyPr wrap="square">
            <a:spAutoFit/>
          </a:bodyPr>
          <a:lstStyle/>
          <a:p>
            <a:r>
              <a:rPr lang="it-IT" altLang="zh-CN" sz="1400" b="1" kern="0" dirty="0">
                <a:solidFill>
                  <a:srgbClr val="0070C0"/>
                </a:solidFill>
                <a:ea typeface="Microsoft YaHei" panose="020B0503020204020204" pitchFamily="34" charset="-122"/>
                <a:cs typeface="Arial"/>
              </a:rPr>
              <a:t>Observation 3: </a:t>
            </a:r>
            <a:r>
              <a:rPr lang="en-US" altLang="zh-CN" sz="1400" b="1" kern="0" dirty="0">
                <a:ea typeface="Microsoft YaHei" panose="020B0503020204020204" pitchFamily="34" charset="-122"/>
                <a:cs typeface="Arial"/>
              </a:rPr>
              <a:t>SA2 replies that Rel-19 SA2 specifications do not support dataset and model parameter exchange. A new WT has been set up for further study whether and how to support dataset and model parameter sharing for non-OTA scenarios in Rel-20.</a:t>
            </a:r>
            <a:endParaRPr lang="zh-CN" altLang="en-US" sz="1400" b="1" dirty="0"/>
          </a:p>
        </p:txBody>
      </p:sp>
      <p:pic>
        <p:nvPicPr>
          <p:cNvPr id="15" name="Picture 14">
            <a:extLst>
              <a:ext uri="{FF2B5EF4-FFF2-40B4-BE49-F238E27FC236}">
                <a16:creationId xmlns:a16="http://schemas.microsoft.com/office/drawing/2014/main" id="{888E3484-695B-4B63-92A7-6C7BAF094A46}"/>
              </a:ext>
            </a:extLst>
          </p:cNvPr>
          <p:cNvPicPr>
            <a:picLocks noChangeAspect="1"/>
          </p:cNvPicPr>
          <p:nvPr/>
        </p:nvPicPr>
        <p:blipFill>
          <a:blip r:embed="rId4"/>
          <a:stretch>
            <a:fillRect/>
          </a:stretch>
        </p:blipFill>
        <p:spPr>
          <a:xfrm>
            <a:off x="265256" y="4181783"/>
            <a:ext cx="5324452" cy="1184598"/>
          </a:xfrm>
          <a:prstGeom prst="rect">
            <a:avLst/>
          </a:prstGeom>
          <a:ln>
            <a:solidFill>
              <a:schemeClr val="bg1">
                <a:lumMod val="20000"/>
                <a:lumOff val="80000"/>
              </a:schemeClr>
            </a:solidFill>
          </a:ln>
        </p:spPr>
      </p:pic>
      <p:sp>
        <p:nvSpPr>
          <p:cNvPr id="16" name="Rectangle 15">
            <a:extLst>
              <a:ext uri="{FF2B5EF4-FFF2-40B4-BE49-F238E27FC236}">
                <a16:creationId xmlns:a16="http://schemas.microsoft.com/office/drawing/2014/main" id="{4ED4658E-5146-48D5-B59C-F65C96E4B277}"/>
              </a:ext>
            </a:extLst>
          </p:cNvPr>
          <p:cNvSpPr/>
          <p:nvPr/>
        </p:nvSpPr>
        <p:spPr>
          <a:xfrm>
            <a:off x="1643013" y="3888356"/>
            <a:ext cx="3217547" cy="307777"/>
          </a:xfrm>
          <a:prstGeom prst="rect">
            <a:avLst/>
          </a:prstGeom>
        </p:spPr>
        <p:txBody>
          <a:bodyPr wrap="none">
            <a:spAutoFit/>
          </a:bodyPr>
          <a:lstStyle/>
          <a:p>
            <a:r>
              <a:rPr lang="en-US" altLang="zh-CN" sz="1400" b="1" kern="0" dirty="0">
                <a:ea typeface="Microsoft YaHei" panose="020B0503020204020204" pitchFamily="34" charset="-122"/>
                <a:cs typeface="Arial"/>
              </a:rPr>
              <a:t>New WT for R20 study (</a:t>
            </a:r>
            <a:r>
              <a:rPr lang="en-GB" altLang="zh-CN" sz="1400" b="1" kern="0" dirty="0">
                <a:ea typeface="Microsoft YaHei" panose="020B0503020204020204" pitchFamily="34" charset="-122"/>
                <a:cs typeface="Arial"/>
              </a:rPr>
              <a:t>S2-2511314)</a:t>
            </a:r>
            <a:endParaRPr lang="zh-CN" altLang="en-US" sz="1400" b="1" kern="0" dirty="0">
              <a:ea typeface="Microsoft YaHei" panose="020B0503020204020204" pitchFamily="34" charset="-122"/>
              <a:cs typeface="Arial"/>
            </a:endParaRPr>
          </a:p>
        </p:txBody>
      </p:sp>
      <p:sp>
        <p:nvSpPr>
          <p:cNvPr id="17" name="Rectangle 16">
            <a:extLst>
              <a:ext uri="{FF2B5EF4-FFF2-40B4-BE49-F238E27FC236}">
                <a16:creationId xmlns:a16="http://schemas.microsoft.com/office/drawing/2014/main" id="{E20A99B9-282C-4143-9FAF-2AC25EC45895}"/>
              </a:ext>
            </a:extLst>
          </p:cNvPr>
          <p:cNvSpPr/>
          <p:nvPr/>
        </p:nvSpPr>
        <p:spPr>
          <a:xfrm>
            <a:off x="6028268" y="5488784"/>
            <a:ext cx="5842000" cy="738664"/>
          </a:xfrm>
          <a:prstGeom prst="rect">
            <a:avLst/>
          </a:prstGeom>
        </p:spPr>
        <p:txBody>
          <a:bodyPr wrap="square">
            <a:spAutoFit/>
          </a:bodyPr>
          <a:lstStyle/>
          <a:p>
            <a:r>
              <a:rPr lang="it-IT" altLang="zh-CN" sz="1400" b="1" kern="0" dirty="0">
                <a:solidFill>
                  <a:srgbClr val="0070C0"/>
                </a:solidFill>
                <a:ea typeface="Microsoft YaHei" panose="020B0503020204020204" pitchFamily="34" charset="-122"/>
                <a:cs typeface="Arial"/>
              </a:rPr>
              <a:t>Observation 4: </a:t>
            </a:r>
            <a:r>
              <a:rPr lang="en-US" altLang="zh-CN" sz="1400" b="1" kern="0" dirty="0">
                <a:ea typeface="Microsoft YaHei" panose="020B0503020204020204" pitchFamily="34" charset="-122"/>
                <a:cs typeface="Arial"/>
              </a:rPr>
              <a:t>SA5 confirms that it is feasible for OAM to transfer the NW-side dataset/model parameter to UE-side training entity. A new WT has been set up for further study the solution in Rel-20.</a:t>
            </a:r>
            <a:endParaRPr lang="zh-CN" altLang="en-US" sz="1400" b="1" dirty="0"/>
          </a:p>
        </p:txBody>
      </p:sp>
      <p:pic>
        <p:nvPicPr>
          <p:cNvPr id="18" name="Picture 17">
            <a:extLst>
              <a:ext uri="{FF2B5EF4-FFF2-40B4-BE49-F238E27FC236}">
                <a16:creationId xmlns:a16="http://schemas.microsoft.com/office/drawing/2014/main" id="{7860F104-C7B8-4DE6-B06C-EF200BB0BE57}"/>
              </a:ext>
            </a:extLst>
          </p:cNvPr>
          <p:cNvPicPr>
            <a:picLocks noChangeAspect="1"/>
          </p:cNvPicPr>
          <p:nvPr/>
        </p:nvPicPr>
        <p:blipFill>
          <a:blip r:embed="rId5"/>
          <a:stretch>
            <a:fillRect/>
          </a:stretch>
        </p:blipFill>
        <p:spPr>
          <a:xfrm>
            <a:off x="6028268" y="1812100"/>
            <a:ext cx="5842000" cy="2114598"/>
          </a:xfrm>
          <a:prstGeom prst="rect">
            <a:avLst/>
          </a:prstGeom>
          <a:ln>
            <a:solidFill>
              <a:schemeClr val="bg1">
                <a:lumMod val="20000"/>
                <a:lumOff val="80000"/>
              </a:schemeClr>
            </a:solidFill>
          </a:ln>
        </p:spPr>
      </p:pic>
      <p:sp>
        <p:nvSpPr>
          <p:cNvPr id="19" name="Rectangle 18">
            <a:extLst>
              <a:ext uri="{FF2B5EF4-FFF2-40B4-BE49-F238E27FC236}">
                <a16:creationId xmlns:a16="http://schemas.microsoft.com/office/drawing/2014/main" id="{6E2C05BA-5563-48F5-8EE9-D70E08187E6B}"/>
              </a:ext>
            </a:extLst>
          </p:cNvPr>
          <p:cNvSpPr/>
          <p:nvPr/>
        </p:nvSpPr>
        <p:spPr>
          <a:xfrm>
            <a:off x="7830295" y="1477921"/>
            <a:ext cx="2691763" cy="307777"/>
          </a:xfrm>
          <a:prstGeom prst="rect">
            <a:avLst/>
          </a:prstGeom>
        </p:spPr>
        <p:txBody>
          <a:bodyPr wrap="none">
            <a:spAutoFit/>
          </a:bodyPr>
          <a:lstStyle/>
          <a:p>
            <a:r>
              <a:rPr lang="en-US" altLang="zh-CN" sz="1400" b="1" kern="0" dirty="0">
                <a:ea typeface="Microsoft YaHei" panose="020B0503020204020204" pitchFamily="34" charset="-122"/>
                <a:cs typeface="Arial"/>
              </a:rPr>
              <a:t>LS reply to RAN2 (</a:t>
            </a:r>
            <a:r>
              <a:rPr lang="en-GB" altLang="zh-CN" sz="1400" b="1" kern="0" dirty="0">
                <a:ea typeface="Microsoft YaHei" panose="020B0503020204020204" pitchFamily="34" charset="-122"/>
                <a:cs typeface="Arial"/>
              </a:rPr>
              <a:t>S5-254083)</a:t>
            </a:r>
            <a:endParaRPr lang="zh-CN" altLang="en-US" sz="1400" b="1" kern="0" dirty="0">
              <a:ea typeface="Microsoft YaHei" panose="020B0503020204020204" pitchFamily="34" charset="-122"/>
              <a:cs typeface="Arial"/>
            </a:endParaRPr>
          </a:p>
        </p:txBody>
      </p:sp>
      <p:pic>
        <p:nvPicPr>
          <p:cNvPr id="20" name="Picture 19">
            <a:extLst>
              <a:ext uri="{FF2B5EF4-FFF2-40B4-BE49-F238E27FC236}">
                <a16:creationId xmlns:a16="http://schemas.microsoft.com/office/drawing/2014/main" id="{DCE8AE06-6C14-46DE-AD29-9CAF57AD8AAE}"/>
              </a:ext>
            </a:extLst>
          </p:cNvPr>
          <p:cNvPicPr>
            <a:picLocks noChangeAspect="1"/>
          </p:cNvPicPr>
          <p:nvPr/>
        </p:nvPicPr>
        <p:blipFill>
          <a:blip r:embed="rId6"/>
          <a:stretch>
            <a:fillRect/>
          </a:stretch>
        </p:blipFill>
        <p:spPr>
          <a:xfrm>
            <a:off x="6028268" y="4500885"/>
            <a:ext cx="5842000" cy="413037"/>
          </a:xfrm>
          <a:prstGeom prst="rect">
            <a:avLst/>
          </a:prstGeom>
          <a:ln>
            <a:solidFill>
              <a:schemeClr val="bg1">
                <a:lumMod val="20000"/>
                <a:lumOff val="80000"/>
              </a:schemeClr>
            </a:solidFill>
          </a:ln>
        </p:spPr>
      </p:pic>
      <p:sp>
        <p:nvSpPr>
          <p:cNvPr id="21" name="Rectangle 20">
            <a:extLst>
              <a:ext uri="{FF2B5EF4-FFF2-40B4-BE49-F238E27FC236}">
                <a16:creationId xmlns:a16="http://schemas.microsoft.com/office/drawing/2014/main" id="{02B079E5-BD98-4792-9234-172AF7D37E81}"/>
              </a:ext>
            </a:extLst>
          </p:cNvPr>
          <p:cNvSpPr/>
          <p:nvPr/>
        </p:nvSpPr>
        <p:spPr>
          <a:xfrm>
            <a:off x="7768364" y="4153353"/>
            <a:ext cx="3110147" cy="307777"/>
          </a:xfrm>
          <a:prstGeom prst="rect">
            <a:avLst/>
          </a:prstGeom>
        </p:spPr>
        <p:txBody>
          <a:bodyPr wrap="none">
            <a:spAutoFit/>
          </a:bodyPr>
          <a:lstStyle/>
          <a:p>
            <a:r>
              <a:rPr lang="en-US" altLang="zh-CN" sz="1400" b="1" kern="0" dirty="0">
                <a:ea typeface="Microsoft YaHei" panose="020B0503020204020204" pitchFamily="34" charset="-122"/>
                <a:cs typeface="Arial"/>
              </a:rPr>
              <a:t>New WT for R20 study (</a:t>
            </a:r>
            <a:r>
              <a:rPr lang="en-GB" altLang="zh-CN" sz="1400" b="1" kern="0" dirty="0">
                <a:ea typeface="Microsoft YaHei" panose="020B0503020204020204" pitchFamily="34" charset="-122"/>
                <a:cs typeface="Arial"/>
              </a:rPr>
              <a:t>S5-255334)</a:t>
            </a:r>
            <a:endParaRPr lang="zh-CN" altLang="en-US" sz="1400" b="1" kern="0" dirty="0">
              <a:ea typeface="Microsoft YaHei" panose="020B0503020204020204" pitchFamily="34" charset="-122"/>
              <a:cs typeface="Arial"/>
            </a:endParaRPr>
          </a:p>
        </p:txBody>
      </p:sp>
      <p:sp>
        <p:nvSpPr>
          <p:cNvPr id="22" name="Rectangle 21">
            <a:extLst>
              <a:ext uri="{FF2B5EF4-FFF2-40B4-BE49-F238E27FC236}">
                <a16:creationId xmlns:a16="http://schemas.microsoft.com/office/drawing/2014/main" id="{223A0758-F542-4441-A4AB-325CE9F87D9E}"/>
              </a:ext>
            </a:extLst>
          </p:cNvPr>
          <p:cNvSpPr/>
          <p:nvPr/>
        </p:nvSpPr>
        <p:spPr>
          <a:xfrm>
            <a:off x="2445330" y="661418"/>
            <a:ext cx="6660798" cy="369332"/>
          </a:xfrm>
          <a:prstGeom prst="rect">
            <a:avLst/>
          </a:prstGeom>
        </p:spPr>
        <p:txBody>
          <a:bodyPr wrap="none">
            <a:spAutoFit/>
          </a:bodyPr>
          <a:lstStyle/>
          <a:p>
            <a:r>
              <a:rPr lang="en-US" altLang="zh-CN" b="1" dirty="0">
                <a:cs typeface="Calibri" panose="020F0502020204030204" pitchFamily="34" charset="0"/>
              </a:rPr>
              <a:t>Progress on dataset/parameter exchange of Option 3a-1/4-1</a:t>
            </a:r>
            <a:endParaRPr lang="zh-CN" altLang="en-US" dirty="0"/>
          </a:p>
        </p:txBody>
      </p:sp>
      <p:sp>
        <p:nvSpPr>
          <p:cNvPr id="23" name="副标题 1">
            <a:extLst>
              <a:ext uri="{FF2B5EF4-FFF2-40B4-BE49-F238E27FC236}">
                <a16:creationId xmlns:a16="http://schemas.microsoft.com/office/drawing/2014/main" id="{8A418C6B-E6A3-4A25-9AC8-1817A8D50AA5}"/>
              </a:ext>
            </a:extLst>
          </p:cNvPr>
          <p:cNvSpPr txBox="1">
            <a:spLocks/>
          </p:cNvSpPr>
          <p:nvPr/>
        </p:nvSpPr>
        <p:spPr>
          <a:xfrm>
            <a:off x="222920" y="51639"/>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Progress and proposal on inter-vendor collaboration (2/4)</a:t>
            </a:r>
          </a:p>
        </p:txBody>
      </p:sp>
      <p:sp>
        <p:nvSpPr>
          <p:cNvPr id="26" name="矩形 16">
            <a:extLst>
              <a:ext uri="{FF2B5EF4-FFF2-40B4-BE49-F238E27FC236}">
                <a16:creationId xmlns:a16="http://schemas.microsoft.com/office/drawing/2014/main" id="{B19AD415-909A-4A4F-B98C-34D755398823}"/>
              </a:ext>
            </a:extLst>
          </p:cNvPr>
          <p:cNvSpPr/>
          <p:nvPr/>
        </p:nvSpPr>
        <p:spPr>
          <a:xfrm>
            <a:off x="8342962" y="1113038"/>
            <a:ext cx="1605374" cy="356135"/>
          </a:xfrm>
          <a:prstGeom prst="rect">
            <a:avLst/>
          </a:prstGeom>
          <a:solidFill>
            <a:schemeClr val="tx2"/>
          </a:solidFill>
          <a:ln>
            <a:solidFill>
              <a:schemeClr val="tx2"/>
            </a:solidFill>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a:r>
              <a:rPr lang="en-US" altLang="zh-CN" sz="1600" b="1" kern="0" dirty="0">
                <a:solidFill>
                  <a:srgbClr val="0070C0"/>
                </a:solidFill>
                <a:ea typeface="等线" panose="02010600030101010101" pitchFamily="2" charset="-122"/>
                <a:cs typeface="Arial"/>
              </a:rPr>
              <a:t>SA5 progress </a:t>
            </a:r>
          </a:p>
        </p:txBody>
      </p:sp>
    </p:spTree>
    <p:extLst>
      <p:ext uri="{BB962C8B-B14F-4D97-AF65-F5344CB8AC3E}">
        <p14:creationId xmlns:p14="http://schemas.microsoft.com/office/powerpoint/2010/main" val="2735644914"/>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圆角 13">
            <a:extLst>
              <a:ext uri="{FF2B5EF4-FFF2-40B4-BE49-F238E27FC236}">
                <a16:creationId xmlns:a16="http://schemas.microsoft.com/office/drawing/2014/main" id="{EF5C03C1-979C-46E3-8A75-42C7C5734771}"/>
              </a:ext>
            </a:extLst>
          </p:cNvPr>
          <p:cNvSpPr/>
          <p:nvPr/>
        </p:nvSpPr>
        <p:spPr>
          <a:xfrm>
            <a:off x="154370" y="1295415"/>
            <a:ext cx="11876763" cy="5291652"/>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66666"/>
              </a:solidFill>
              <a:effectLst/>
              <a:uLnTx/>
              <a:uFillTx/>
              <a:ea typeface="等线" panose="02010600030101010101" pitchFamily="2" charset="-122"/>
              <a:cs typeface="Arial"/>
            </a:endParaRPr>
          </a:p>
        </p:txBody>
      </p:sp>
      <p:sp>
        <p:nvSpPr>
          <p:cNvPr id="14" name="Rectangle 13">
            <a:extLst>
              <a:ext uri="{FF2B5EF4-FFF2-40B4-BE49-F238E27FC236}">
                <a16:creationId xmlns:a16="http://schemas.microsoft.com/office/drawing/2014/main" id="{C378D307-6179-4D0C-AD1B-2E76DFCAE586}"/>
              </a:ext>
            </a:extLst>
          </p:cNvPr>
          <p:cNvSpPr/>
          <p:nvPr/>
        </p:nvSpPr>
        <p:spPr>
          <a:xfrm>
            <a:off x="442861" y="5902528"/>
            <a:ext cx="11309085" cy="523220"/>
          </a:xfrm>
          <a:prstGeom prst="rect">
            <a:avLst/>
          </a:prstGeom>
        </p:spPr>
        <p:txBody>
          <a:bodyPr wrap="square">
            <a:spAutoFit/>
          </a:bodyPr>
          <a:lstStyle/>
          <a:p>
            <a:r>
              <a:rPr lang="it-IT" altLang="zh-CN" sz="1400" b="1" kern="0" dirty="0">
                <a:solidFill>
                  <a:srgbClr val="0070C0"/>
                </a:solidFill>
                <a:ea typeface="Microsoft YaHei" panose="020B0503020204020204" pitchFamily="34" charset="-122"/>
                <a:cs typeface="Arial"/>
              </a:rPr>
              <a:t>Observation 5: </a:t>
            </a:r>
            <a:r>
              <a:rPr lang="it-IT" altLang="zh-CN" sz="1400" b="1" kern="0" dirty="0">
                <a:ea typeface="Microsoft YaHei" panose="020B0503020204020204" pitchFamily="34" charset="-122"/>
                <a:cs typeface="Arial"/>
              </a:rPr>
              <a:t>Good progress has been achieved for Option 4-1 on the content/type of Target CSI and CSI feedback, performance target, and mapping of Target CSI set and CSI feedback set</a:t>
            </a:r>
            <a:r>
              <a:rPr lang="en-US" altLang="zh-CN" sz="1400" b="1" kern="0" dirty="0">
                <a:ea typeface="Microsoft YaHei" panose="020B0503020204020204" pitchFamily="34" charset="-122"/>
                <a:cs typeface="Arial"/>
              </a:rPr>
              <a:t>.</a:t>
            </a:r>
            <a:r>
              <a:rPr lang="zh-CN" altLang="en-US" sz="1400" b="1" kern="0" dirty="0">
                <a:ea typeface="Microsoft YaHei" panose="020B0503020204020204" pitchFamily="34" charset="-122"/>
                <a:cs typeface="Arial"/>
              </a:rPr>
              <a:t> </a:t>
            </a:r>
            <a:r>
              <a:rPr lang="en-US" altLang="zh-CN" sz="1400" b="1" kern="0" dirty="0">
                <a:ea typeface="Microsoft YaHei" panose="020B0503020204020204" pitchFamily="34" charset="-122"/>
                <a:cs typeface="Arial"/>
              </a:rPr>
              <a:t>No discussion in RAN1 on the content/format of Option 3a-1.</a:t>
            </a:r>
            <a:endParaRPr lang="zh-CN" altLang="en-US" sz="1400" b="1" dirty="0"/>
          </a:p>
        </p:txBody>
      </p:sp>
      <p:pic>
        <p:nvPicPr>
          <p:cNvPr id="8" name="Picture 7">
            <a:extLst>
              <a:ext uri="{FF2B5EF4-FFF2-40B4-BE49-F238E27FC236}">
                <a16:creationId xmlns:a16="http://schemas.microsoft.com/office/drawing/2014/main" id="{65D951D8-0DFA-4315-A7AE-7467E5FE58AF}"/>
              </a:ext>
            </a:extLst>
          </p:cNvPr>
          <p:cNvPicPr>
            <a:picLocks noChangeAspect="1"/>
          </p:cNvPicPr>
          <p:nvPr/>
        </p:nvPicPr>
        <p:blipFill>
          <a:blip r:embed="rId3"/>
          <a:stretch>
            <a:fillRect/>
          </a:stretch>
        </p:blipFill>
        <p:spPr>
          <a:xfrm>
            <a:off x="6098381" y="1580745"/>
            <a:ext cx="4738579" cy="829251"/>
          </a:xfrm>
          <a:prstGeom prst="rect">
            <a:avLst/>
          </a:prstGeom>
        </p:spPr>
      </p:pic>
      <p:pic>
        <p:nvPicPr>
          <p:cNvPr id="10" name="Picture 9">
            <a:extLst>
              <a:ext uri="{FF2B5EF4-FFF2-40B4-BE49-F238E27FC236}">
                <a16:creationId xmlns:a16="http://schemas.microsoft.com/office/drawing/2014/main" id="{D1DFE9D2-8220-4E86-A72F-29ECB49F5FDA}"/>
              </a:ext>
            </a:extLst>
          </p:cNvPr>
          <p:cNvPicPr>
            <a:picLocks noChangeAspect="1"/>
          </p:cNvPicPr>
          <p:nvPr/>
        </p:nvPicPr>
        <p:blipFill>
          <a:blip r:embed="rId4"/>
          <a:stretch>
            <a:fillRect/>
          </a:stretch>
        </p:blipFill>
        <p:spPr>
          <a:xfrm>
            <a:off x="661590" y="2760785"/>
            <a:ext cx="4776834" cy="2894251"/>
          </a:xfrm>
          <a:prstGeom prst="rect">
            <a:avLst/>
          </a:prstGeom>
        </p:spPr>
      </p:pic>
      <p:pic>
        <p:nvPicPr>
          <p:cNvPr id="23" name="Picture 22">
            <a:extLst>
              <a:ext uri="{FF2B5EF4-FFF2-40B4-BE49-F238E27FC236}">
                <a16:creationId xmlns:a16="http://schemas.microsoft.com/office/drawing/2014/main" id="{4503D529-2220-4047-AD55-4C3977B81A5A}"/>
              </a:ext>
            </a:extLst>
          </p:cNvPr>
          <p:cNvPicPr>
            <a:picLocks noChangeAspect="1"/>
          </p:cNvPicPr>
          <p:nvPr/>
        </p:nvPicPr>
        <p:blipFill>
          <a:blip r:embed="rId5"/>
          <a:stretch>
            <a:fillRect/>
          </a:stretch>
        </p:blipFill>
        <p:spPr>
          <a:xfrm>
            <a:off x="661590" y="1585960"/>
            <a:ext cx="4657709" cy="994101"/>
          </a:xfrm>
          <a:prstGeom prst="rect">
            <a:avLst/>
          </a:prstGeom>
        </p:spPr>
      </p:pic>
      <p:sp>
        <p:nvSpPr>
          <p:cNvPr id="24" name="Rectangle 23">
            <a:extLst>
              <a:ext uri="{FF2B5EF4-FFF2-40B4-BE49-F238E27FC236}">
                <a16:creationId xmlns:a16="http://schemas.microsoft.com/office/drawing/2014/main" id="{01BB1C15-0A14-4C5A-81FD-955391550B79}"/>
              </a:ext>
            </a:extLst>
          </p:cNvPr>
          <p:cNvSpPr/>
          <p:nvPr/>
        </p:nvSpPr>
        <p:spPr>
          <a:xfrm>
            <a:off x="2922742" y="663128"/>
            <a:ext cx="6724918" cy="369332"/>
          </a:xfrm>
          <a:prstGeom prst="rect">
            <a:avLst/>
          </a:prstGeom>
        </p:spPr>
        <p:txBody>
          <a:bodyPr wrap="none">
            <a:spAutoFit/>
          </a:bodyPr>
          <a:lstStyle/>
          <a:p>
            <a:r>
              <a:rPr lang="en-US" altLang="zh-CN" b="1" dirty="0">
                <a:cs typeface="Calibri" panose="020F0502020204030204" pitchFamily="34" charset="0"/>
              </a:rPr>
              <a:t>Progress on dataset/parameter exchange of Option 3a-1/4-1</a:t>
            </a:r>
            <a:endParaRPr lang="zh-CN" altLang="en-US" dirty="0"/>
          </a:p>
        </p:txBody>
      </p:sp>
      <p:pic>
        <p:nvPicPr>
          <p:cNvPr id="2" name="Picture 1">
            <a:extLst>
              <a:ext uri="{FF2B5EF4-FFF2-40B4-BE49-F238E27FC236}">
                <a16:creationId xmlns:a16="http://schemas.microsoft.com/office/drawing/2014/main" id="{7A0B2395-F114-4DAC-9279-35BEEEEDCBC8}"/>
              </a:ext>
            </a:extLst>
          </p:cNvPr>
          <p:cNvPicPr>
            <a:picLocks noChangeAspect="1"/>
          </p:cNvPicPr>
          <p:nvPr/>
        </p:nvPicPr>
        <p:blipFill>
          <a:blip r:embed="rId6"/>
          <a:stretch>
            <a:fillRect/>
          </a:stretch>
        </p:blipFill>
        <p:spPr>
          <a:xfrm>
            <a:off x="5987433" y="2894330"/>
            <a:ext cx="4776835" cy="1571510"/>
          </a:xfrm>
          <a:prstGeom prst="rect">
            <a:avLst/>
          </a:prstGeom>
        </p:spPr>
      </p:pic>
      <p:sp>
        <p:nvSpPr>
          <p:cNvPr id="13" name="矩形 16">
            <a:extLst>
              <a:ext uri="{FF2B5EF4-FFF2-40B4-BE49-F238E27FC236}">
                <a16:creationId xmlns:a16="http://schemas.microsoft.com/office/drawing/2014/main" id="{CA8119C2-E117-4BC6-8BC9-3416DA234951}"/>
              </a:ext>
            </a:extLst>
          </p:cNvPr>
          <p:cNvSpPr/>
          <p:nvPr/>
        </p:nvSpPr>
        <p:spPr>
          <a:xfrm>
            <a:off x="5549311" y="1101507"/>
            <a:ext cx="1731399" cy="356135"/>
          </a:xfrm>
          <a:prstGeom prst="rect">
            <a:avLst/>
          </a:prstGeom>
          <a:solidFill>
            <a:schemeClr val="tx2"/>
          </a:solidFill>
          <a:ln>
            <a:solidFill>
              <a:schemeClr val="tx2"/>
            </a:solidFill>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a:r>
              <a:rPr lang="en-US" altLang="zh-CN" sz="1600" b="1" kern="0" dirty="0">
                <a:solidFill>
                  <a:srgbClr val="0070C0"/>
                </a:solidFill>
                <a:ea typeface="等线" panose="02010600030101010101" pitchFamily="2" charset="-122"/>
                <a:cs typeface="Arial"/>
              </a:rPr>
              <a:t>RAN1 progress </a:t>
            </a:r>
          </a:p>
        </p:txBody>
      </p:sp>
      <p:sp>
        <p:nvSpPr>
          <p:cNvPr id="15" name="副标题 1">
            <a:extLst>
              <a:ext uri="{FF2B5EF4-FFF2-40B4-BE49-F238E27FC236}">
                <a16:creationId xmlns:a16="http://schemas.microsoft.com/office/drawing/2014/main" id="{7025B039-AA94-4B68-BBBC-21A355539261}"/>
              </a:ext>
            </a:extLst>
          </p:cNvPr>
          <p:cNvSpPr txBox="1">
            <a:spLocks/>
          </p:cNvSpPr>
          <p:nvPr/>
        </p:nvSpPr>
        <p:spPr>
          <a:xfrm>
            <a:off x="222920" y="51639"/>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Progress and proposal on inter-vendor collaboration (3/4)</a:t>
            </a:r>
          </a:p>
        </p:txBody>
      </p:sp>
    </p:spTree>
    <p:extLst>
      <p:ext uri="{BB962C8B-B14F-4D97-AF65-F5344CB8AC3E}">
        <p14:creationId xmlns:p14="http://schemas.microsoft.com/office/powerpoint/2010/main" val="3592210430"/>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7">
            <a:extLst>
              <a:ext uri="{FF2B5EF4-FFF2-40B4-BE49-F238E27FC236}">
                <a16:creationId xmlns:a16="http://schemas.microsoft.com/office/drawing/2014/main" id="{655B3182-4036-4FA5-9DA2-83EE8D04F243}"/>
              </a:ext>
            </a:extLst>
          </p:cNvPr>
          <p:cNvSpPr txBox="1"/>
          <p:nvPr/>
        </p:nvSpPr>
        <p:spPr>
          <a:xfrm>
            <a:off x="234128" y="826701"/>
            <a:ext cx="11750922" cy="3340979"/>
          </a:xfrm>
          <a:prstGeom prst="rect">
            <a:avLst/>
          </a:prstGeom>
          <a:noFill/>
        </p:spPr>
        <p:txBody>
          <a:bodyPr vert="horz" wrap="square" rtlCol="0">
            <a:spAutoFit/>
          </a:bodyPr>
          <a:lstStyle/>
          <a:p>
            <a:pPr marL="0" lvl="1" defTabSz="914400">
              <a:lnSpc>
                <a:spcPct val="130000"/>
              </a:lnSpc>
              <a:defRPr/>
            </a:pPr>
            <a:r>
              <a:rPr lang="en-US" altLang="zh-CN" sz="1600" b="1" u="sng" kern="0" dirty="0">
                <a:solidFill>
                  <a:srgbClr val="1D1D1A"/>
                </a:solidFill>
                <a:ea typeface="Microsoft YaHei" panose="020B0503020204020204" pitchFamily="34" charset="-122"/>
                <a:cs typeface="Arial"/>
              </a:rPr>
              <a:t>Analysis on the study status on Direction C/Option 3a-1</a:t>
            </a:r>
            <a:endParaRPr lang="zh-CN" altLang="en-US" sz="1600" b="1" u="sng" kern="0" dirty="0">
              <a:solidFill>
                <a:srgbClr val="1D1D1A"/>
              </a:solidFill>
              <a:ea typeface="Microsoft YaHei" panose="020B0503020204020204" pitchFamily="34" charset="-122"/>
              <a:cs typeface="Arial"/>
            </a:endParaRPr>
          </a:p>
          <a:p>
            <a:pPr marL="324000" lvl="1" indent="-271463" defTabSz="914400">
              <a:lnSpc>
                <a:spcPct val="130000"/>
              </a:lnSpc>
              <a:buFont typeface="Wingdings" panose="05000000000000000000" pitchFamily="2" charset="2"/>
              <a:buChar char="Ø"/>
              <a:defRPr/>
            </a:pPr>
            <a:r>
              <a:rPr lang="en-US" altLang="zh-CN" sz="1400" kern="0" dirty="0">
                <a:solidFill>
                  <a:srgbClr val="1D1D1A"/>
                </a:solidFill>
                <a:ea typeface="Microsoft YaHei" panose="020B0503020204020204" pitchFamily="34" charset="-122"/>
                <a:cs typeface="Arial"/>
              </a:rPr>
              <a:t>RAN4 has confirmed the feasibility of completion of standardizing scalable model, and the steps for developing reference encoder are agreed. On the other hand, the discussion on the set of to-be-supported Tx port/subband/rank/dataset configurations is still ongoing, and the evaluations have not started yet. Thus, t</a:t>
            </a:r>
            <a:r>
              <a:rPr lang="en-US" altLang="zh-CN" sz="1400" dirty="0"/>
              <a:t>he</a:t>
            </a:r>
            <a:r>
              <a:rPr lang="en-US" altLang="zh-CN" sz="1400" kern="0" dirty="0">
                <a:solidFill>
                  <a:srgbClr val="1D1D1A"/>
                </a:solidFill>
                <a:ea typeface="Microsoft YaHei" panose="020B0503020204020204" pitchFamily="34" charset="-122"/>
                <a:cs typeface="Arial"/>
              </a:rPr>
              <a:t> current progress has not fully justified the performance of Direction C/Option 3a-1, and </a:t>
            </a:r>
            <a:r>
              <a:rPr lang="en-US" altLang="zh-CN" sz="1400" dirty="0"/>
              <a:t>whether achievable performance of the scalable model can be achieved needs further evaluation and justification.</a:t>
            </a:r>
            <a:endParaRPr lang="en-US" altLang="zh-CN" sz="1400" kern="0" dirty="0">
              <a:solidFill>
                <a:srgbClr val="1D1D1A"/>
              </a:solidFill>
              <a:ea typeface="Microsoft YaHei" panose="020B0503020204020204" pitchFamily="34" charset="-122"/>
              <a:cs typeface="Arial"/>
            </a:endParaRPr>
          </a:p>
          <a:p>
            <a:pPr marL="324000" lvl="1" indent="-271463" defTabSz="914400">
              <a:lnSpc>
                <a:spcPct val="130000"/>
              </a:lnSpc>
              <a:buFont typeface="Wingdings" panose="05000000000000000000" pitchFamily="2" charset="2"/>
              <a:buChar char="Ø"/>
              <a:defRPr/>
            </a:pPr>
            <a:r>
              <a:rPr lang="en-US" altLang="zh-CN" sz="1400" kern="0" dirty="0">
                <a:solidFill>
                  <a:srgbClr val="1D1D1A"/>
                </a:solidFill>
                <a:ea typeface="Microsoft YaHei" panose="020B0503020204020204" pitchFamily="34" charset="-122"/>
                <a:cs typeface="Arial"/>
              </a:rPr>
              <a:t>Option 4-1 has been widely evaluated in Rel-19, and is more flexible for supporting various configurations and datasets.</a:t>
            </a:r>
          </a:p>
          <a:p>
            <a:pPr marL="0" lvl="1" defTabSz="914400">
              <a:lnSpc>
                <a:spcPct val="130000"/>
              </a:lnSpc>
              <a:spcBef>
                <a:spcPts val="300"/>
              </a:spcBef>
              <a:defRPr/>
            </a:pPr>
            <a:endParaRPr lang="en-US" altLang="zh-CN" sz="1600" b="1" u="sng" kern="0" dirty="0">
              <a:solidFill>
                <a:srgbClr val="1D1D1A"/>
              </a:solidFill>
              <a:ea typeface="Microsoft YaHei" panose="020B0503020204020204" pitchFamily="34" charset="-122"/>
              <a:cs typeface="Arial"/>
            </a:endParaRPr>
          </a:p>
          <a:p>
            <a:pPr marL="0" lvl="1" defTabSz="914400">
              <a:lnSpc>
                <a:spcPct val="130000"/>
              </a:lnSpc>
              <a:spcBef>
                <a:spcPts val="300"/>
              </a:spcBef>
              <a:defRPr/>
            </a:pPr>
            <a:r>
              <a:rPr lang="en-US" altLang="zh-CN" sz="1600" b="1" u="sng" kern="0" dirty="0">
                <a:solidFill>
                  <a:srgbClr val="1D1D1A"/>
                </a:solidFill>
                <a:ea typeface="Microsoft YaHei" panose="020B0503020204020204" pitchFamily="34" charset="-122"/>
                <a:cs typeface="Arial"/>
              </a:rPr>
              <a:t>Analysis on the study status in SA WGs </a:t>
            </a:r>
          </a:p>
          <a:p>
            <a:pPr marL="324000" lvl="1" indent="-271463" defTabSz="914400">
              <a:lnSpc>
                <a:spcPct val="130000"/>
              </a:lnSpc>
              <a:buFont typeface="Wingdings" panose="05000000000000000000" pitchFamily="2" charset="2"/>
              <a:buChar char="Ø"/>
              <a:defRPr/>
            </a:pPr>
            <a:r>
              <a:rPr lang="en-US" altLang="zh-CN" sz="1400" kern="0" dirty="0">
                <a:solidFill>
                  <a:srgbClr val="1D1D1A"/>
                </a:solidFill>
                <a:ea typeface="Microsoft YaHei" panose="020B0503020204020204" pitchFamily="34" charset="-122"/>
                <a:cs typeface="Arial"/>
              </a:rPr>
              <a:t>Both SA2 and SA5 have replied the LS, and SA5 replied with a more positive tone. SA5 would be able to support dataset/parameter exchange with smaller standard effort than SA2.</a:t>
            </a:r>
          </a:p>
          <a:p>
            <a:pPr marL="324000" lvl="1" indent="-271463" defTabSz="914400">
              <a:lnSpc>
                <a:spcPct val="130000"/>
              </a:lnSpc>
              <a:buFont typeface="Wingdings" panose="05000000000000000000" pitchFamily="2" charset="2"/>
              <a:buChar char="Ø"/>
              <a:defRPr/>
            </a:pPr>
            <a:r>
              <a:rPr lang="en-US" altLang="zh-CN" sz="1400" kern="0" dirty="0">
                <a:solidFill>
                  <a:srgbClr val="1D1D1A"/>
                </a:solidFill>
                <a:ea typeface="Microsoft YaHei" panose="020B0503020204020204" pitchFamily="34" charset="-122"/>
                <a:cs typeface="Arial"/>
              </a:rPr>
              <a:t>Both SA2 and SA5 have introduced the WT to the Rel-20 study for the solution of dataset/parameter delivery.</a:t>
            </a:r>
          </a:p>
        </p:txBody>
      </p:sp>
      <p:sp>
        <p:nvSpPr>
          <p:cNvPr id="19" name="文本框 7">
            <a:extLst>
              <a:ext uri="{FF2B5EF4-FFF2-40B4-BE49-F238E27FC236}">
                <a16:creationId xmlns:a16="http://schemas.microsoft.com/office/drawing/2014/main" id="{4CEECCA5-0496-41E1-B473-6CD95D0BF83F}"/>
              </a:ext>
            </a:extLst>
          </p:cNvPr>
          <p:cNvSpPr txBox="1"/>
          <p:nvPr/>
        </p:nvSpPr>
        <p:spPr>
          <a:xfrm>
            <a:off x="222921" y="4927623"/>
            <a:ext cx="11773336" cy="661720"/>
          </a:xfrm>
          <a:prstGeom prst="rect">
            <a:avLst/>
          </a:prstGeom>
          <a:solidFill>
            <a:schemeClr val="tx2"/>
          </a:solidFill>
        </p:spPr>
        <p:txBody>
          <a:bodyPr vert="horz" wrap="square" rtlCol="0">
            <a:spAutoFit/>
          </a:bodyPr>
          <a:lstStyle/>
          <a:p>
            <a:pPr marL="52537" lvl="1" defTabSz="914400">
              <a:spcBef>
                <a:spcPts val="600"/>
              </a:spcBef>
              <a:defRPr/>
            </a:pPr>
            <a:r>
              <a:rPr lang="en-US" altLang="zh-CN" sz="1600" b="1" kern="0" dirty="0">
                <a:solidFill>
                  <a:srgbClr val="0070C0"/>
                </a:solidFill>
                <a:ea typeface="Microsoft YaHei" panose="020B0503020204020204" pitchFamily="34" charset="-122"/>
                <a:cs typeface="Arial"/>
              </a:rPr>
              <a:t>Proposal 1: </a:t>
            </a:r>
            <a:r>
              <a:rPr lang="en-US" altLang="zh-CN" sz="1600" b="1" kern="0" dirty="0">
                <a:ea typeface="Microsoft YaHei" panose="020B0503020204020204" pitchFamily="34" charset="-122"/>
                <a:cs typeface="Arial"/>
              </a:rPr>
              <a:t>For inter-vendor training collaboration options, support Option 4-1.</a:t>
            </a:r>
          </a:p>
          <a:p>
            <a:pPr marL="338287" lvl="1" indent="-285750" defTabSz="914400">
              <a:spcBef>
                <a:spcPts val="600"/>
              </a:spcBef>
              <a:buFont typeface="Arial" panose="020B0604020202020204" pitchFamily="34" charset="0"/>
              <a:buChar char="•"/>
              <a:defRPr/>
            </a:pPr>
            <a:r>
              <a:rPr lang="en-US" altLang="zh-CN" sz="1600" b="1" kern="0" dirty="0">
                <a:ea typeface="Microsoft YaHei" panose="020B0503020204020204" pitchFamily="34" charset="-122"/>
                <a:cs typeface="Arial"/>
              </a:rPr>
              <a:t>Further check whether the dataset sharing is achieved via OAM or CN, depending on the study outcome in Q2 2026.</a:t>
            </a:r>
          </a:p>
        </p:txBody>
      </p:sp>
      <p:sp>
        <p:nvSpPr>
          <p:cNvPr id="5" name="副标题 1">
            <a:extLst>
              <a:ext uri="{FF2B5EF4-FFF2-40B4-BE49-F238E27FC236}">
                <a16:creationId xmlns:a16="http://schemas.microsoft.com/office/drawing/2014/main" id="{0205AF9F-D524-42E4-A684-56402368F90D}"/>
              </a:ext>
            </a:extLst>
          </p:cNvPr>
          <p:cNvSpPr txBox="1">
            <a:spLocks/>
          </p:cNvSpPr>
          <p:nvPr/>
        </p:nvSpPr>
        <p:spPr>
          <a:xfrm>
            <a:off x="222920" y="102441"/>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Progress and proposal on inter-vendor collaboration (4/4)</a:t>
            </a:r>
          </a:p>
        </p:txBody>
      </p:sp>
    </p:spTree>
    <p:extLst>
      <p:ext uri="{BB962C8B-B14F-4D97-AF65-F5344CB8AC3E}">
        <p14:creationId xmlns:p14="http://schemas.microsoft.com/office/powerpoint/2010/main" val="3095611391"/>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圆角 13">
            <a:extLst>
              <a:ext uri="{FF2B5EF4-FFF2-40B4-BE49-F238E27FC236}">
                <a16:creationId xmlns:a16="http://schemas.microsoft.com/office/drawing/2014/main" id="{1B29F63E-FA75-4EE8-9CD1-FD5F0A85D4DD}"/>
              </a:ext>
            </a:extLst>
          </p:cNvPr>
          <p:cNvSpPr/>
          <p:nvPr/>
        </p:nvSpPr>
        <p:spPr>
          <a:xfrm>
            <a:off x="154370" y="1295415"/>
            <a:ext cx="11876763" cy="5190052"/>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66666"/>
              </a:solidFill>
              <a:effectLst/>
              <a:uLnTx/>
              <a:uFillTx/>
              <a:ea typeface="等线" panose="02010600030101010101" pitchFamily="2" charset="-122"/>
              <a:cs typeface="Arial"/>
            </a:endParaRPr>
          </a:p>
        </p:txBody>
      </p:sp>
      <p:sp>
        <p:nvSpPr>
          <p:cNvPr id="6" name="副标题 1">
            <a:extLst>
              <a:ext uri="{FF2B5EF4-FFF2-40B4-BE49-F238E27FC236}">
                <a16:creationId xmlns:a16="http://schemas.microsoft.com/office/drawing/2014/main" id="{9B5C275F-59D6-413D-87D7-74A3838DD7B3}"/>
              </a:ext>
            </a:extLst>
          </p:cNvPr>
          <p:cNvSpPr txBox="1">
            <a:spLocks/>
          </p:cNvSpPr>
          <p:nvPr/>
        </p:nvSpPr>
        <p:spPr>
          <a:xfrm>
            <a:off x="222920" y="119375"/>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Progress and proposal on UE side data collection (1/3)</a:t>
            </a:r>
          </a:p>
        </p:txBody>
      </p:sp>
      <p:sp>
        <p:nvSpPr>
          <p:cNvPr id="14" name="Rectangle 13">
            <a:extLst>
              <a:ext uri="{FF2B5EF4-FFF2-40B4-BE49-F238E27FC236}">
                <a16:creationId xmlns:a16="http://schemas.microsoft.com/office/drawing/2014/main" id="{C378D307-6179-4D0C-AD1B-2E76DFCAE586}"/>
              </a:ext>
            </a:extLst>
          </p:cNvPr>
          <p:cNvSpPr/>
          <p:nvPr/>
        </p:nvSpPr>
        <p:spPr>
          <a:xfrm>
            <a:off x="567959" y="5874836"/>
            <a:ext cx="10853574" cy="523220"/>
          </a:xfrm>
          <a:prstGeom prst="rect">
            <a:avLst/>
          </a:prstGeom>
        </p:spPr>
        <p:txBody>
          <a:bodyPr wrap="square">
            <a:spAutoFit/>
          </a:bodyPr>
          <a:lstStyle/>
          <a:p>
            <a:r>
              <a:rPr lang="it-IT" altLang="zh-CN" sz="1400" b="1" kern="0" dirty="0">
                <a:solidFill>
                  <a:srgbClr val="0070C0"/>
                </a:solidFill>
                <a:ea typeface="Microsoft YaHei" panose="020B0503020204020204" pitchFamily="34" charset="-122"/>
                <a:cs typeface="Arial"/>
              </a:rPr>
              <a:t>Observation 6: </a:t>
            </a:r>
            <a:r>
              <a:rPr lang="en-US" altLang="zh-CN" sz="1400" b="1" kern="0" dirty="0">
                <a:ea typeface="Microsoft YaHei" panose="020B0503020204020204" pitchFamily="34" charset="-122"/>
                <a:cs typeface="Arial"/>
              </a:rPr>
              <a:t>The study on Option 2-UP is incomplete, and commercialization challenges of such operator-managed application client in Option 2-UP have not been fully analyzed.</a:t>
            </a:r>
            <a:endParaRPr lang="zh-CN" altLang="en-US" sz="1400" b="1" dirty="0"/>
          </a:p>
        </p:txBody>
      </p:sp>
      <p:sp>
        <p:nvSpPr>
          <p:cNvPr id="24" name="Rectangle 23">
            <a:extLst>
              <a:ext uri="{FF2B5EF4-FFF2-40B4-BE49-F238E27FC236}">
                <a16:creationId xmlns:a16="http://schemas.microsoft.com/office/drawing/2014/main" id="{01BB1C15-0A14-4C5A-81FD-955391550B79}"/>
              </a:ext>
            </a:extLst>
          </p:cNvPr>
          <p:cNvSpPr/>
          <p:nvPr/>
        </p:nvSpPr>
        <p:spPr>
          <a:xfrm>
            <a:off x="2800330" y="649016"/>
            <a:ext cx="6115069" cy="369332"/>
          </a:xfrm>
          <a:prstGeom prst="rect">
            <a:avLst/>
          </a:prstGeom>
        </p:spPr>
        <p:txBody>
          <a:bodyPr wrap="square">
            <a:spAutoFit/>
          </a:bodyPr>
          <a:lstStyle/>
          <a:p>
            <a:pPr algn="ctr"/>
            <a:r>
              <a:rPr lang="en-US" altLang="zh-CN" b="1" dirty="0">
                <a:cs typeface="Calibri" panose="020F0502020204030204" pitchFamily="34" charset="0"/>
              </a:rPr>
              <a:t>Progress on Option 2-UP (CN-based)</a:t>
            </a:r>
            <a:endParaRPr lang="zh-CN" altLang="en-US" dirty="0"/>
          </a:p>
        </p:txBody>
      </p:sp>
      <p:sp>
        <p:nvSpPr>
          <p:cNvPr id="3" name="矩形 2">
            <a:extLst>
              <a:ext uri="{FF2B5EF4-FFF2-40B4-BE49-F238E27FC236}">
                <a16:creationId xmlns:a16="http://schemas.microsoft.com/office/drawing/2014/main" id="{3F1E0B7E-48CB-4CA4-8A68-11F35E1D8A3D}"/>
              </a:ext>
            </a:extLst>
          </p:cNvPr>
          <p:cNvSpPr/>
          <p:nvPr/>
        </p:nvSpPr>
        <p:spPr>
          <a:xfrm>
            <a:off x="567959" y="4930186"/>
            <a:ext cx="9152321" cy="769441"/>
          </a:xfrm>
          <a:prstGeom prst="rect">
            <a:avLst/>
          </a:prstGeom>
        </p:spPr>
        <p:txBody>
          <a:bodyPr wrap="square">
            <a:spAutoFit/>
          </a:bodyPr>
          <a:lstStyle/>
          <a:p>
            <a:r>
              <a:rPr lang="en-US" altLang="zh-CN" sz="1100" dirty="0"/>
              <a:t>References:</a:t>
            </a:r>
          </a:p>
          <a:p>
            <a:r>
              <a:rPr lang="en-US" altLang="zh-CN" sz="1100" dirty="0"/>
              <a:t>[1] S2-2510958, LS on AI/ML UE sided data collection, Source: SA2, To: RAN2, RAN, Cc: SA, SA3, SA5, RAN1</a:t>
            </a:r>
          </a:p>
          <a:p>
            <a:r>
              <a:rPr lang="en-US" altLang="zh-CN" sz="1100" dirty="0"/>
              <a:t>[2] S2-2510959_was0956_KI#1 interim conclusion update-r11</a:t>
            </a:r>
          </a:p>
          <a:p>
            <a:r>
              <a:rPr lang="en-US" altLang="zh-CN" sz="1100" dirty="0"/>
              <a:t>[3] R2-2506088, Discussion on UE-side data collection, Huawei, HiSilicon, OPPO, China Telecom, CATT, China Unicom, ZTE, NTT DoCoMo</a:t>
            </a:r>
          </a:p>
        </p:txBody>
      </p:sp>
      <p:sp>
        <p:nvSpPr>
          <p:cNvPr id="4" name="矩形 3">
            <a:extLst>
              <a:ext uri="{FF2B5EF4-FFF2-40B4-BE49-F238E27FC236}">
                <a16:creationId xmlns:a16="http://schemas.microsoft.com/office/drawing/2014/main" id="{83FB4828-2933-4A11-842A-AE9599F436FA}"/>
              </a:ext>
            </a:extLst>
          </p:cNvPr>
          <p:cNvSpPr/>
          <p:nvPr/>
        </p:nvSpPr>
        <p:spPr>
          <a:xfrm>
            <a:off x="567959" y="1445925"/>
            <a:ext cx="6372102" cy="762196"/>
          </a:xfrm>
          <a:prstGeom prst="rect">
            <a:avLst/>
          </a:prstGeom>
        </p:spPr>
        <p:txBody>
          <a:bodyPr wrap="square">
            <a:spAutoFit/>
          </a:bodyPr>
          <a:lstStyle/>
          <a:p>
            <a:pPr marL="171450" indent="-171450">
              <a:lnSpc>
                <a:spcPts val="1800"/>
              </a:lnSpc>
              <a:buFont typeface="Wingdings" panose="05000000000000000000" pitchFamily="2" charset="2"/>
              <a:buChar char="l"/>
            </a:pPr>
            <a:r>
              <a:rPr lang="en-US" altLang="zh-CN" sz="1200" kern="0" dirty="0">
                <a:solidFill>
                  <a:srgbClr val="1D1D1A"/>
                </a:solidFill>
                <a:ea typeface="Microsoft YaHei" panose="020B0503020204020204" pitchFamily="34" charset="-122"/>
                <a:cs typeface="Arial"/>
              </a:rPr>
              <a:t>SA2 has conducted a study and agreed some principles for KI#1 (i.e. Transfer of data over UP for UE data collection) according to [1][2]. However, </a:t>
            </a:r>
            <a:r>
              <a:rPr lang="en-US" altLang="zh-CN" sz="1200" kern="0" dirty="0">
                <a:solidFill>
                  <a:srgbClr val="FF0000"/>
                </a:solidFill>
                <a:ea typeface="Microsoft YaHei" panose="020B0503020204020204" pitchFamily="34" charset="-122"/>
                <a:cs typeface="Arial"/>
              </a:rPr>
              <a:t>there are still 20 open issues </a:t>
            </a:r>
            <a:r>
              <a:rPr lang="en-US" altLang="zh-CN" sz="1200" kern="0" dirty="0">
                <a:solidFill>
                  <a:srgbClr val="1D1D1A"/>
                </a:solidFill>
                <a:ea typeface="Microsoft YaHei" panose="020B0503020204020204" pitchFamily="34" charset="-122"/>
                <a:cs typeface="Arial"/>
              </a:rPr>
              <a:t>at least in SA2 (as shown on the right excerpted from [2]).</a:t>
            </a:r>
          </a:p>
        </p:txBody>
      </p:sp>
      <p:sp>
        <p:nvSpPr>
          <p:cNvPr id="16" name="矩形 15">
            <a:extLst>
              <a:ext uri="{FF2B5EF4-FFF2-40B4-BE49-F238E27FC236}">
                <a16:creationId xmlns:a16="http://schemas.microsoft.com/office/drawing/2014/main" id="{A2D946B2-C64B-4393-8D98-B3F8AFDD821E}"/>
              </a:ext>
            </a:extLst>
          </p:cNvPr>
          <p:cNvSpPr/>
          <p:nvPr/>
        </p:nvSpPr>
        <p:spPr>
          <a:xfrm>
            <a:off x="567959" y="2280873"/>
            <a:ext cx="2620718" cy="2608856"/>
          </a:xfrm>
          <a:prstGeom prst="rect">
            <a:avLst/>
          </a:prstGeom>
        </p:spPr>
        <p:txBody>
          <a:bodyPr wrap="square">
            <a:spAutoFit/>
          </a:bodyPr>
          <a:lstStyle/>
          <a:p>
            <a:pPr marL="171450" indent="-171450">
              <a:lnSpc>
                <a:spcPts val="1800"/>
              </a:lnSpc>
              <a:buFont typeface="Wingdings" panose="05000000000000000000" pitchFamily="2" charset="2"/>
              <a:buChar char="l"/>
            </a:pPr>
            <a:r>
              <a:rPr lang="en-US" altLang="zh-CN" sz="1200" kern="0" dirty="0">
                <a:solidFill>
                  <a:srgbClr val="1D1D1A"/>
                </a:solidFill>
                <a:ea typeface="Microsoft YaHei" panose="020B0503020204020204" pitchFamily="34" charset="-122"/>
                <a:cs typeface="Arial"/>
              </a:rPr>
              <a:t>Option 2-UP needs the deployment of an operator-managed APP client on the UE, which collects data from the UE's AS layers and reports it to the Data Collection entity in the CN. Even if technically feasible, this option would pose substantial commercialization challenges and has not been evaluated in SA2/RAN2.</a:t>
            </a:r>
          </a:p>
        </p:txBody>
      </p:sp>
      <p:pic>
        <p:nvPicPr>
          <p:cNvPr id="2" name="图片 1">
            <a:extLst>
              <a:ext uri="{FF2B5EF4-FFF2-40B4-BE49-F238E27FC236}">
                <a16:creationId xmlns:a16="http://schemas.microsoft.com/office/drawing/2014/main" id="{A60D1A25-5DAB-412E-B67F-85ECD994061A}"/>
              </a:ext>
            </a:extLst>
          </p:cNvPr>
          <p:cNvPicPr>
            <a:picLocks noChangeAspect="1"/>
          </p:cNvPicPr>
          <p:nvPr/>
        </p:nvPicPr>
        <p:blipFill>
          <a:blip r:embed="rId3"/>
          <a:stretch>
            <a:fillRect/>
          </a:stretch>
        </p:blipFill>
        <p:spPr>
          <a:xfrm>
            <a:off x="7678886" y="1547989"/>
            <a:ext cx="3411145" cy="3636319"/>
          </a:xfrm>
          <a:prstGeom prst="rect">
            <a:avLst/>
          </a:prstGeom>
        </p:spPr>
      </p:pic>
      <p:sp>
        <p:nvSpPr>
          <p:cNvPr id="15" name="矩形 14">
            <a:extLst>
              <a:ext uri="{FF2B5EF4-FFF2-40B4-BE49-F238E27FC236}">
                <a16:creationId xmlns:a16="http://schemas.microsoft.com/office/drawing/2014/main" id="{F91D8DF9-1C98-46B2-85FF-AAB7C79976F5}"/>
              </a:ext>
            </a:extLst>
          </p:cNvPr>
          <p:cNvSpPr/>
          <p:nvPr/>
        </p:nvSpPr>
        <p:spPr>
          <a:xfrm>
            <a:off x="3331083" y="2492380"/>
            <a:ext cx="752082" cy="416949"/>
          </a:xfrm>
          <a:prstGeom prst="rect">
            <a:avLst/>
          </a:prstGeom>
          <a:solidFill>
            <a:srgbClr val="DDDDDD"/>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800" dirty="0"/>
              <a:t>UE controlled APP client</a:t>
            </a:r>
            <a:endParaRPr lang="zh-CN" altLang="en-US" sz="800" dirty="0"/>
          </a:p>
        </p:txBody>
      </p:sp>
      <p:sp>
        <p:nvSpPr>
          <p:cNvPr id="17" name="矩形 16">
            <a:extLst>
              <a:ext uri="{FF2B5EF4-FFF2-40B4-BE49-F238E27FC236}">
                <a16:creationId xmlns:a16="http://schemas.microsoft.com/office/drawing/2014/main" id="{6FA274E7-77B5-414A-953C-09E90ACB58AF}"/>
              </a:ext>
            </a:extLst>
          </p:cNvPr>
          <p:cNvSpPr/>
          <p:nvPr/>
        </p:nvSpPr>
        <p:spPr>
          <a:xfrm>
            <a:off x="3348474" y="3882279"/>
            <a:ext cx="752082" cy="203168"/>
          </a:xfrm>
          <a:prstGeom prst="rect">
            <a:avLst/>
          </a:prstGeom>
          <a:no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200" dirty="0"/>
              <a:t>AS</a:t>
            </a:r>
            <a:endParaRPr lang="zh-CN" altLang="en-US" sz="1200" dirty="0"/>
          </a:p>
        </p:txBody>
      </p:sp>
      <p:sp>
        <p:nvSpPr>
          <p:cNvPr id="18" name="矩形 17">
            <a:extLst>
              <a:ext uri="{FF2B5EF4-FFF2-40B4-BE49-F238E27FC236}">
                <a16:creationId xmlns:a16="http://schemas.microsoft.com/office/drawing/2014/main" id="{711F835C-0118-4BDD-830D-092D201CAEFC}"/>
              </a:ext>
            </a:extLst>
          </p:cNvPr>
          <p:cNvSpPr/>
          <p:nvPr/>
        </p:nvSpPr>
        <p:spPr>
          <a:xfrm>
            <a:off x="3378907" y="4173880"/>
            <a:ext cx="676507" cy="2606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400" b="1" dirty="0">
                <a:solidFill>
                  <a:srgbClr val="C00000"/>
                </a:solidFill>
              </a:rPr>
              <a:t>UE</a:t>
            </a:r>
          </a:p>
        </p:txBody>
      </p:sp>
      <p:sp>
        <p:nvSpPr>
          <p:cNvPr id="19" name="矩形 18">
            <a:extLst>
              <a:ext uri="{FF2B5EF4-FFF2-40B4-BE49-F238E27FC236}">
                <a16:creationId xmlns:a16="http://schemas.microsoft.com/office/drawing/2014/main" id="{F7D5A34A-2E5E-4ED5-9123-E37B6F9452B0}"/>
              </a:ext>
            </a:extLst>
          </p:cNvPr>
          <p:cNvSpPr/>
          <p:nvPr/>
        </p:nvSpPr>
        <p:spPr>
          <a:xfrm>
            <a:off x="4161620" y="4158909"/>
            <a:ext cx="600382" cy="2606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200" b="1" dirty="0">
                <a:solidFill>
                  <a:srgbClr val="C00000"/>
                </a:solidFill>
              </a:rPr>
              <a:t>gNB</a:t>
            </a:r>
          </a:p>
        </p:txBody>
      </p:sp>
      <p:sp>
        <p:nvSpPr>
          <p:cNvPr id="20" name="矩形 19">
            <a:extLst>
              <a:ext uri="{FF2B5EF4-FFF2-40B4-BE49-F238E27FC236}">
                <a16:creationId xmlns:a16="http://schemas.microsoft.com/office/drawing/2014/main" id="{2FAD1C37-3430-4794-9EBE-AE707DBD8A56}"/>
              </a:ext>
            </a:extLst>
          </p:cNvPr>
          <p:cNvSpPr/>
          <p:nvPr/>
        </p:nvSpPr>
        <p:spPr>
          <a:xfrm>
            <a:off x="4797623" y="4158909"/>
            <a:ext cx="633451" cy="2606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200" b="1" dirty="0">
                <a:solidFill>
                  <a:srgbClr val="C00000"/>
                </a:solidFill>
              </a:rPr>
              <a:t>UPF</a:t>
            </a:r>
          </a:p>
        </p:txBody>
      </p:sp>
      <p:sp>
        <p:nvSpPr>
          <p:cNvPr id="21" name="矩形 20">
            <a:extLst>
              <a:ext uri="{FF2B5EF4-FFF2-40B4-BE49-F238E27FC236}">
                <a16:creationId xmlns:a16="http://schemas.microsoft.com/office/drawing/2014/main" id="{83736D45-1CB5-4202-9CAB-131AC81C598D}"/>
              </a:ext>
            </a:extLst>
          </p:cNvPr>
          <p:cNvSpPr/>
          <p:nvPr/>
        </p:nvSpPr>
        <p:spPr>
          <a:xfrm>
            <a:off x="5542534" y="4153558"/>
            <a:ext cx="802755" cy="2606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400" b="1" dirty="0">
                <a:solidFill>
                  <a:srgbClr val="C00000"/>
                </a:solidFill>
              </a:rPr>
              <a:t>CN NF</a:t>
            </a:r>
          </a:p>
        </p:txBody>
      </p:sp>
      <p:sp>
        <p:nvSpPr>
          <p:cNvPr id="22" name="矩形 21">
            <a:extLst>
              <a:ext uri="{FF2B5EF4-FFF2-40B4-BE49-F238E27FC236}">
                <a16:creationId xmlns:a16="http://schemas.microsoft.com/office/drawing/2014/main" id="{630678D4-EC0A-4313-9CA4-E2006C563AEF}"/>
              </a:ext>
            </a:extLst>
          </p:cNvPr>
          <p:cNvSpPr/>
          <p:nvPr/>
        </p:nvSpPr>
        <p:spPr>
          <a:xfrm>
            <a:off x="5556062" y="3054157"/>
            <a:ext cx="752082" cy="449275"/>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800" dirty="0"/>
              <a:t>Data collection APP server</a:t>
            </a:r>
            <a:endParaRPr lang="zh-CN" altLang="en-US" sz="800" dirty="0"/>
          </a:p>
        </p:txBody>
      </p:sp>
      <p:cxnSp>
        <p:nvCxnSpPr>
          <p:cNvPr id="23" name="直接箭头连接符 22">
            <a:extLst>
              <a:ext uri="{FF2B5EF4-FFF2-40B4-BE49-F238E27FC236}">
                <a16:creationId xmlns:a16="http://schemas.microsoft.com/office/drawing/2014/main" id="{864EFDCA-3F2F-456D-9EE6-95E4111F4E53}"/>
              </a:ext>
            </a:extLst>
          </p:cNvPr>
          <p:cNvCxnSpPr>
            <a:cxnSpLocks/>
          </p:cNvCxnSpPr>
          <p:nvPr/>
        </p:nvCxnSpPr>
        <p:spPr>
          <a:xfrm flipV="1">
            <a:off x="3720847" y="3535680"/>
            <a:ext cx="0" cy="323739"/>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25" name="矩形 24">
            <a:extLst>
              <a:ext uri="{FF2B5EF4-FFF2-40B4-BE49-F238E27FC236}">
                <a16:creationId xmlns:a16="http://schemas.microsoft.com/office/drawing/2014/main" id="{8E5EE21C-3C89-41A0-95AB-41630A30C7AB}"/>
              </a:ext>
            </a:extLst>
          </p:cNvPr>
          <p:cNvSpPr/>
          <p:nvPr/>
        </p:nvSpPr>
        <p:spPr>
          <a:xfrm>
            <a:off x="6534215" y="4150990"/>
            <a:ext cx="944482" cy="26069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1200" b="1" dirty="0">
                <a:solidFill>
                  <a:srgbClr val="C00000"/>
                </a:solidFill>
              </a:rPr>
              <a:t>UE server</a:t>
            </a:r>
          </a:p>
        </p:txBody>
      </p:sp>
      <p:sp>
        <p:nvSpPr>
          <p:cNvPr id="26" name="矩形 25">
            <a:extLst>
              <a:ext uri="{FF2B5EF4-FFF2-40B4-BE49-F238E27FC236}">
                <a16:creationId xmlns:a16="http://schemas.microsoft.com/office/drawing/2014/main" id="{93563ABE-672C-45B1-9A97-222C63F03FFA}"/>
              </a:ext>
            </a:extLst>
          </p:cNvPr>
          <p:cNvSpPr/>
          <p:nvPr/>
        </p:nvSpPr>
        <p:spPr>
          <a:xfrm>
            <a:off x="6634890" y="2498585"/>
            <a:ext cx="752082" cy="416949"/>
          </a:xfrm>
          <a:prstGeom prst="rect">
            <a:avLst/>
          </a:prstGeom>
          <a:solidFill>
            <a:srgbClr val="DDDDDD"/>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800" dirty="0"/>
              <a:t>Data collection APP server</a:t>
            </a:r>
            <a:endParaRPr lang="zh-CN" altLang="en-US" sz="800" dirty="0"/>
          </a:p>
        </p:txBody>
      </p:sp>
      <p:sp>
        <p:nvSpPr>
          <p:cNvPr id="27" name="矩形: 圆角 26">
            <a:extLst>
              <a:ext uri="{FF2B5EF4-FFF2-40B4-BE49-F238E27FC236}">
                <a16:creationId xmlns:a16="http://schemas.microsoft.com/office/drawing/2014/main" id="{81676D81-C94B-4222-AE2F-868CFB29431B}"/>
              </a:ext>
            </a:extLst>
          </p:cNvPr>
          <p:cNvSpPr/>
          <p:nvPr/>
        </p:nvSpPr>
        <p:spPr>
          <a:xfrm>
            <a:off x="3227373" y="2379304"/>
            <a:ext cx="938497" cy="2094372"/>
          </a:xfrm>
          <a:prstGeom prst="roundRect">
            <a:avLst/>
          </a:prstGeom>
          <a:noFill/>
          <a:ln>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8" name="矩形: 圆角 27">
            <a:extLst>
              <a:ext uri="{FF2B5EF4-FFF2-40B4-BE49-F238E27FC236}">
                <a16:creationId xmlns:a16="http://schemas.microsoft.com/office/drawing/2014/main" id="{152A46AA-F492-470C-9A91-C6D2527BF874}"/>
              </a:ext>
            </a:extLst>
          </p:cNvPr>
          <p:cNvSpPr/>
          <p:nvPr/>
        </p:nvSpPr>
        <p:spPr>
          <a:xfrm>
            <a:off x="4248257" y="3186094"/>
            <a:ext cx="469248" cy="1256469"/>
          </a:xfrm>
          <a:prstGeom prst="roundRect">
            <a:avLst/>
          </a:prstGeom>
          <a:noFill/>
          <a:ln>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9" name="矩形: 圆角 28">
            <a:extLst>
              <a:ext uri="{FF2B5EF4-FFF2-40B4-BE49-F238E27FC236}">
                <a16:creationId xmlns:a16="http://schemas.microsoft.com/office/drawing/2014/main" id="{6507A882-C08B-4C42-A760-DFEB4032FAB8}"/>
              </a:ext>
            </a:extLst>
          </p:cNvPr>
          <p:cNvSpPr/>
          <p:nvPr/>
        </p:nvSpPr>
        <p:spPr>
          <a:xfrm>
            <a:off x="4873046" y="3174221"/>
            <a:ext cx="469248" cy="1256469"/>
          </a:xfrm>
          <a:prstGeom prst="roundRect">
            <a:avLst/>
          </a:prstGeom>
          <a:noFill/>
          <a:ln>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0" name="矩形: 圆角 29">
            <a:extLst>
              <a:ext uri="{FF2B5EF4-FFF2-40B4-BE49-F238E27FC236}">
                <a16:creationId xmlns:a16="http://schemas.microsoft.com/office/drawing/2014/main" id="{A9552162-F48E-40D3-82DD-2CA4415A4EB5}"/>
              </a:ext>
            </a:extLst>
          </p:cNvPr>
          <p:cNvSpPr/>
          <p:nvPr/>
        </p:nvSpPr>
        <p:spPr>
          <a:xfrm>
            <a:off x="5464032" y="2445540"/>
            <a:ext cx="937075" cy="1999809"/>
          </a:xfrm>
          <a:prstGeom prst="roundRect">
            <a:avLst/>
          </a:prstGeom>
          <a:noFill/>
          <a:ln>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1" name="矩形: 圆角 30">
            <a:extLst>
              <a:ext uri="{FF2B5EF4-FFF2-40B4-BE49-F238E27FC236}">
                <a16:creationId xmlns:a16="http://schemas.microsoft.com/office/drawing/2014/main" id="{85F08427-AB98-4327-BC99-A66B1C9767EB}"/>
              </a:ext>
            </a:extLst>
          </p:cNvPr>
          <p:cNvSpPr/>
          <p:nvPr/>
        </p:nvSpPr>
        <p:spPr>
          <a:xfrm>
            <a:off x="6541622" y="2430881"/>
            <a:ext cx="937075" cy="1999809"/>
          </a:xfrm>
          <a:prstGeom prst="roundRect">
            <a:avLst/>
          </a:prstGeom>
          <a:noFill/>
          <a:ln>
            <a:solidFill>
              <a:schemeClr val="bg2"/>
            </a:solidFill>
            <a:prstDash val="dash"/>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32" name="任意多边形: 形状 31">
            <a:extLst>
              <a:ext uri="{FF2B5EF4-FFF2-40B4-BE49-F238E27FC236}">
                <a16:creationId xmlns:a16="http://schemas.microsoft.com/office/drawing/2014/main" id="{D7C8C3CF-F2F9-462B-84C0-9A80C481E5DD}"/>
              </a:ext>
            </a:extLst>
          </p:cNvPr>
          <p:cNvSpPr/>
          <p:nvPr/>
        </p:nvSpPr>
        <p:spPr>
          <a:xfrm>
            <a:off x="4165870" y="2577568"/>
            <a:ext cx="2434797" cy="0"/>
          </a:xfrm>
          <a:custGeom>
            <a:avLst/>
            <a:gdLst>
              <a:gd name="connsiteX0" fmla="*/ 0 w 2667000"/>
              <a:gd name="connsiteY0" fmla="*/ 0 h 0"/>
              <a:gd name="connsiteX1" fmla="*/ 2667000 w 2667000"/>
              <a:gd name="connsiteY1" fmla="*/ 0 h 0"/>
            </a:gdLst>
            <a:ahLst/>
            <a:cxnLst>
              <a:cxn ang="0">
                <a:pos x="connsiteX0" y="connsiteY0"/>
              </a:cxn>
              <a:cxn ang="0">
                <a:pos x="connsiteX1" y="connsiteY1"/>
              </a:cxn>
            </a:cxnLst>
            <a:rect l="l" t="t" r="r" b="b"/>
            <a:pathLst>
              <a:path w="2667000">
                <a:moveTo>
                  <a:pt x="0" y="0"/>
                </a:moveTo>
                <a:lnTo>
                  <a:pt x="2667000" y="0"/>
                </a:lnTo>
              </a:path>
            </a:pathLst>
          </a:custGeom>
          <a:noFill/>
          <a:ln w="19050">
            <a:solidFill>
              <a:srgbClr val="0000FF"/>
            </a:solidFill>
            <a:headEnd type="none" w="med" len="med"/>
            <a:tailEnd type="triangle"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3" name="直接箭头连接符 32">
            <a:extLst>
              <a:ext uri="{FF2B5EF4-FFF2-40B4-BE49-F238E27FC236}">
                <a16:creationId xmlns:a16="http://schemas.microsoft.com/office/drawing/2014/main" id="{FC23AEBF-A449-473B-9921-1F6F29BA9973}"/>
              </a:ext>
            </a:extLst>
          </p:cNvPr>
          <p:cNvCxnSpPr/>
          <p:nvPr/>
        </p:nvCxnSpPr>
        <p:spPr>
          <a:xfrm>
            <a:off x="4161619" y="3126431"/>
            <a:ext cx="1359216" cy="0"/>
          </a:xfrm>
          <a:prstGeom prst="straightConnector1">
            <a:avLst/>
          </a:prstGeom>
          <a:ln w="19050">
            <a:solidFill>
              <a:srgbClr val="92D050"/>
            </a:solidFill>
            <a:tailEnd type="triangle"/>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15B6AA69-AD40-4B07-87C4-DF2CDFD10917}"/>
              </a:ext>
            </a:extLst>
          </p:cNvPr>
          <p:cNvSpPr txBox="1"/>
          <p:nvPr/>
        </p:nvSpPr>
        <p:spPr>
          <a:xfrm>
            <a:off x="4389092" y="2328858"/>
            <a:ext cx="1028306" cy="184666"/>
          </a:xfrm>
          <a:prstGeom prst="rect">
            <a:avLst/>
          </a:prstGeom>
          <a:noFill/>
        </p:spPr>
        <p:txBody>
          <a:bodyPr wrap="square" lIns="0" tIns="0" rIns="0" bIns="0" rtlCol="0">
            <a:spAutoFit/>
          </a:bodyPr>
          <a:lstStyle/>
          <a:p>
            <a:pPr algn="ctr"/>
            <a:r>
              <a:rPr kumimoji="1" lang="en-US" altLang="zh-CN" sz="1200" dirty="0">
                <a:solidFill>
                  <a:srgbClr val="0000FF"/>
                </a:solidFill>
                <a:latin typeface="Microsoft YaHei" panose="020B0503020204020204" pitchFamily="34" charset="-122"/>
                <a:ea typeface="Microsoft YaHei" panose="020B0503020204020204" pitchFamily="34" charset="-122"/>
              </a:rPr>
              <a:t>Option 1a</a:t>
            </a:r>
            <a:endParaRPr kumimoji="1" lang="zh-CN" altLang="en-US" sz="1200" dirty="0">
              <a:solidFill>
                <a:srgbClr val="0000FF"/>
              </a:solidFill>
              <a:latin typeface="Microsoft YaHei" panose="020B0503020204020204" pitchFamily="34" charset="-122"/>
              <a:ea typeface="Microsoft YaHei" panose="020B0503020204020204" pitchFamily="34" charset="-122"/>
            </a:endParaRPr>
          </a:p>
        </p:txBody>
      </p:sp>
      <p:sp>
        <p:nvSpPr>
          <p:cNvPr id="35" name="文本框 34">
            <a:extLst>
              <a:ext uri="{FF2B5EF4-FFF2-40B4-BE49-F238E27FC236}">
                <a16:creationId xmlns:a16="http://schemas.microsoft.com/office/drawing/2014/main" id="{06EE9E40-66A8-4D3B-A130-B6DE85D09836}"/>
              </a:ext>
            </a:extLst>
          </p:cNvPr>
          <p:cNvSpPr txBox="1"/>
          <p:nvPr/>
        </p:nvSpPr>
        <p:spPr>
          <a:xfrm>
            <a:off x="4172586" y="2894594"/>
            <a:ext cx="1246076" cy="184666"/>
          </a:xfrm>
          <a:prstGeom prst="rect">
            <a:avLst/>
          </a:prstGeom>
          <a:noFill/>
        </p:spPr>
        <p:txBody>
          <a:bodyPr wrap="square" lIns="0" tIns="0" rIns="0" bIns="0" rtlCol="0">
            <a:spAutoFit/>
          </a:bodyPr>
          <a:lstStyle/>
          <a:p>
            <a:pPr algn="ctr"/>
            <a:r>
              <a:rPr kumimoji="1" lang="en-US" altLang="zh-CN" sz="1200" dirty="0">
                <a:solidFill>
                  <a:srgbClr val="92D050"/>
                </a:solidFill>
                <a:latin typeface="Microsoft YaHei" panose="020B0503020204020204" pitchFamily="34" charset="-122"/>
                <a:ea typeface="Microsoft YaHei" panose="020B0503020204020204" pitchFamily="34" charset="-122"/>
              </a:rPr>
              <a:t>Option 2-UP, 1b</a:t>
            </a:r>
            <a:endParaRPr kumimoji="1" lang="zh-CN" altLang="en-US" sz="1200" dirty="0">
              <a:solidFill>
                <a:srgbClr val="92D050"/>
              </a:solidFill>
              <a:latin typeface="Microsoft YaHei" panose="020B0503020204020204" pitchFamily="34" charset="-122"/>
              <a:ea typeface="Microsoft YaHei" panose="020B0503020204020204" pitchFamily="34" charset="-122"/>
            </a:endParaRPr>
          </a:p>
        </p:txBody>
      </p:sp>
      <p:sp>
        <p:nvSpPr>
          <p:cNvPr id="36" name="矩形 35">
            <a:extLst>
              <a:ext uri="{FF2B5EF4-FFF2-40B4-BE49-F238E27FC236}">
                <a16:creationId xmlns:a16="http://schemas.microsoft.com/office/drawing/2014/main" id="{62ABF26C-8220-4A03-988C-43607D0EC726}"/>
              </a:ext>
            </a:extLst>
          </p:cNvPr>
          <p:cNvSpPr/>
          <p:nvPr/>
        </p:nvSpPr>
        <p:spPr>
          <a:xfrm>
            <a:off x="3342798" y="3052694"/>
            <a:ext cx="752082" cy="449275"/>
          </a:xfrm>
          <a:prstGeom prst="rect">
            <a:avLst/>
          </a:prstGeom>
          <a:solidFill>
            <a:srgbClr val="FFFF0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altLang="zh-CN" sz="800" dirty="0"/>
              <a:t>Operator controlled APP client</a:t>
            </a:r>
            <a:endParaRPr lang="zh-CN" altLang="en-US" sz="800" dirty="0"/>
          </a:p>
        </p:txBody>
      </p:sp>
      <p:sp>
        <p:nvSpPr>
          <p:cNvPr id="37" name="矩形 16">
            <a:extLst>
              <a:ext uri="{FF2B5EF4-FFF2-40B4-BE49-F238E27FC236}">
                <a16:creationId xmlns:a16="http://schemas.microsoft.com/office/drawing/2014/main" id="{E9FFE169-12D2-42ED-8542-805308A203CC}"/>
              </a:ext>
            </a:extLst>
          </p:cNvPr>
          <p:cNvSpPr/>
          <p:nvPr/>
        </p:nvSpPr>
        <p:spPr>
          <a:xfrm>
            <a:off x="5275057" y="1046591"/>
            <a:ext cx="1731399" cy="356135"/>
          </a:xfrm>
          <a:prstGeom prst="rect">
            <a:avLst/>
          </a:prstGeom>
          <a:solidFill>
            <a:schemeClr val="tx2"/>
          </a:solidFill>
          <a:ln>
            <a:solidFill>
              <a:schemeClr val="tx2"/>
            </a:solidFill>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a:r>
              <a:rPr lang="en-US" altLang="zh-CN" sz="1600" b="1" kern="0" dirty="0">
                <a:solidFill>
                  <a:srgbClr val="0070C0"/>
                </a:solidFill>
                <a:ea typeface="等线" panose="02010600030101010101" pitchFamily="2" charset="-122"/>
                <a:cs typeface="Arial"/>
              </a:rPr>
              <a:t>SA2 progress </a:t>
            </a:r>
          </a:p>
        </p:txBody>
      </p:sp>
    </p:spTree>
    <p:extLst>
      <p:ext uri="{BB962C8B-B14F-4D97-AF65-F5344CB8AC3E}">
        <p14:creationId xmlns:p14="http://schemas.microsoft.com/office/powerpoint/2010/main" val="4285248589"/>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圆角 13">
            <a:extLst>
              <a:ext uri="{FF2B5EF4-FFF2-40B4-BE49-F238E27FC236}">
                <a16:creationId xmlns:a16="http://schemas.microsoft.com/office/drawing/2014/main" id="{EEFF4C8D-A91E-4297-A63D-82E340C76DEC}"/>
              </a:ext>
            </a:extLst>
          </p:cNvPr>
          <p:cNvSpPr/>
          <p:nvPr/>
        </p:nvSpPr>
        <p:spPr>
          <a:xfrm>
            <a:off x="380999" y="5346978"/>
            <a:ext cx="11434765" cy="1309531"/>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66666"/>
              </a:solidFill>
              <a:effectLst/>
              <a:uLnTx/>
              <a:uFillTx/>
              <a:ea typeface="等线" panose="02010600030101010101" pitchFamily="2" charset="-122"/>
              <a:cs typeface="Arial"/>
            </a:endParaRPr>
          </a:p>
        </p:txBody>
      </p:sp>
      <p:sp>
        <p:nvSpPr>
          <p:cNvPr id="13" name="矩形: 圆角 13">
            <a:extLst>
              <a:ext uri="{FF2B5EF4-FFF2-40B4-BE49-F238E27FC236}">
                <a16:creationId xmlns:a16="http://schemas.microsoft.com/office/drawing/2014/main" id="{34845BE1-4CA0-46CA-93E1-D084462A00F6}"/>
              </a:ext>
            </a:extLst>
          </p:cNvPr>
          <p:cNvSpPr/>
          <p:nvPr/>
        </p:nvSpPr>
        <p:spPr>
          <a:xfrm>
            <a:off x="380999" y="1295415"/>
            <a:ext cx="11434765" cy="3911585"/>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66666"/>
              </a:solidFill>
              <a:effectLst/>
              <a:uLnTx/>
              <a:uFillTx/>
              <a:ea typeface="等线" panose="02010600030101010101" pitchFamily="2" charset="-122"/>
              <a:cs typeface="Arial"/>
            </a:endParaRPr>
          </a:p>
        </p:txBody>
      </p:sp>
      <p:sp>
        <p:nvSpPr>
          <p:cNvPr id="14" name="Rectangle 13">
            <a:extLst>
              <a:ext uri="{FF2B5EF4-FFF2-40B4-BE49-F238E27FC236}">
                <a16:creationId xmlns:a16="http://schemas.microsoft.com/office/drawing/2014/main" id="{C378D307-6179-4D0C-AD1B-2E76DFCAE586}"/>
              </a:ext>
            </a:extLst>
          </p:cNvPr>
          <p:cNvSpPr/>
          <p:nvPr/>
        </p:nvSpPr>
        <p:spPr>
          <a:xfrm>
            <a:off x="626534" y="4567567"/>
            <a:ext cx="10938934" cy="523220"/>
          </a:xfrm>
          <a:prstGeom prst="rect">
            <a:avLst/>
          </a:prstGeom>
        </p:spPr>
        <p:txBody>
          <a:bodyPr wrap="square">
            <a:spAutoFit/>
          </a:bodyPr>
          <a:lstStyle/>
          <a:p>
            <a:r>
              <a:rPr lang="it-IT" altLang="zh-CN" sz="1400" b="1" kern="0" dirty="0">
                <a:solidFill>
                  <a:srgbClr val="0070C0"/>
                </a:solidFill>
                <a:ea typeface="Microsoft YaHei" panose="020B0503020204020204" pitchFamily="34" charset="-122"/>
                <a:cs typeface="Arial"/>
              </a:rPr>
              <a:t>Observation 7: </a:t>
            </a:r>
            <a:r>
              <a:rPr lang="en-US" altLang="zh-CN" sz="1400" b="1" kern="0" dirty="0">
                <a:ea typeface="Microsoft YaHei" panose="020B0503020204020204" pitchFamily="34" charset="-122"/>
                <a:cs typeface="Arial"/>
              </a:rPr>
              <a:t>Option 3-CP has minimal spec impacts, and some aspects identified by RAN2 can be solved if Option 3-CP can re-use R19 NW-side data collection solution.</a:t>
            </a:r>
            <a:endParaRPr lang="zh-CN" altLang="en-US" sz="1400" b="1" dirty="0"/>
          </a:p>
        </p:txBody>
      </p:sp>
      <p:sp>
        <p:nvSpPr>
          <p:cNvPr id="24" name="Rectangle 23">
            <a:extLst>
              <a:ext uri="{FF2B5EF4-FFF2-40B4-BE49-F238E27FC236}">
                <a16:creationId xmlns:a16="http://schemas.microsoft.com/office/drawing/2014/main" id="{01BB1C15-0A14-4C5A-81FD-955391550B79}"/>
              </a:ext>
            </a:extLst>
          </p:cNvPr>
          <p:cNvSpPr/>
          <p:nvPr/>
        </p:nvSpPr>
        <p:spPr>
          <a:xfrm>
            <a:off x="2800330" y="649016"/>
            <a:ext cx="6115069" cy="369332"/>
          </a:xfrm>
          <a:prstGeom prst="rect">
            <a:avLst/>
          </a:prstGeom>
        </p:spPr>
        <p:txBody>
          <a:bodyPr wrap="square">
            <a:spAutoFit/>
          </a:bodyPr>
          <a:lstStyle/>
          <a:p>
            <a:pPr algn="ctr"/>
            <a:r>
              <a:rPr lang="en-US" altLang="zh-CN" b="1" dirty="0">
                <a:cs typeface="Calibri" panose="020F0502020204030204" pitchFamily="34" charset="0"/>
              </a:rPr>
              <a:t>Progress on Option 3-CP (OAM-based)</a:t>
            </a:r>
            <a:endParaRPr lang="zh-CN" altLang="en-US" dirty="0"/>
          </a:p>
        </p:txBody>
      </p:sp>
      <p:sp>
        <p:nvSpPr>
          <p:cNvPr id="3" name="矩形 2">
            <a:extLst>
              <a:ext uri="{FF2B5EF4-FFF2-40B4-BE49-F238E27FC236}">
                <a16:creationId xmlns:a16="http://schemas.microsoft.com/office/drawing/2014/main" id="{3F1E0B7E-48CB-4CA4-8A68-11F35E1D8A3D}"/>
              </a:ext>
            </a:extLst>
          </p:cNvPr>
          <p:cNvSpPr/>
          <p:nvPr/>
        </p:nvSpPr>
        <p:spPr>
          <a:xfrm>
            <a:off x="884708" y="3925278"/>
            <a:ext cx="9152321" cy="600164"/>
          </a:xfrm>
          <a:prstGeom prst="rect">
            <a:avLst/>
          </a:prstGeom>
        </p:spPr>
        <p:txBody>
          <a:bodyPr wrap="square">
            <a:spAutoFit/>
          </a:bodyPr>
          <a:lstStyle/>
          <a:p>
            <a:r>
              <a:rPr lang="en-US" altLang="zh-CN" sz="1100" dirty="0"/>
              <a:t>References:</a:t>
            </a:r>
          </a:p>
          <a:p>
            <a:r>
              <a:rPr lang="en-US" altLang="zh-CN" sz="1100" dirty="0"/>
              <a:t>[1] TR 38.843 v19.0.0</a:t>
            </a:r>
          </a:p>
          <a:p>
            <a:r>
              <a:rPr lang="en-US" altLang="zh-CN" sz="1100" dirty="0"/>
              <a:t>[2] R2-2506088, Discussion on UE-side data collection, Huawei, HiSilicon, OPPO, China Telecom, CATT, China Unicom, ZTE, NTT DoCoMo</a:t>
            </a:r>
          </a:p>
        </p:txBody>
      </p:sp>
      <p:sp>
        <p:nvSpPr>
          <p:cNvPr id="4" name="矩形 3">
            <a:extLst>
              <a:ext uri="{FF2B5EF4-FFF2-40B4-BE49-F238E27FC236}">
                <a16:creationId xmlns:a16="http://schemas.microsoft.com/office/drawing/2014/main" id="{83FB4828-2933-4A11-842A-AE9599F436FA}"/>
              </a:ext>
            </a:extLst>
          </p:cNvPr>
          <p:cNvSpPr/>
          <p:nvPr/>
        </p:nvSpPr>
        <p:spPr>
          <a:xfrm>
            <a:off x="860371" y="1474651"/>
            <a:ext cx="9994985" cy="2378023"/>
          </a:xfrm>
          <a:prstGeom prst="rect">
            <a:avLst/>
          </a:prstGeom>
        </p:spPr>
        <p:txBody>
          <a:bodyPr wrap="square">
            <a:spAutoFit/>
          </a:bodyPr>
          <a:lstStyle/>
          <a:p>
            <a:pPr>
              <a:lnSpc>
                <a:spcPts val="1800"/>
              </a:lnSpc>
            </a:pPr>
            <a:r>
              <a:rPr lang="en-US" altLang="zh-CN" sz="1200" kern="0" dirty="0">
                <a:solidFill>
                  <a:srgbClr val="1D1D1A"/>
                </a:solidFill>
                <a:ea typeface="Microsoft YaHei" panose="020B0503020204020204" pitchFamily="34" charset="-122"/>
                <a:cs typeface="Arial"/>
              </a:rPr>
              <a:t>In R19, NW-side data collection has been introduced, and UE can store and report logged measurement to NW based on NW requests. There is no real difference between Option 3-CP for UE-side data collection and NW-side data collection (OAM-centric). It means that Option 3-CP can largely re-use NW-side data collection procedure and the only change could be that more measurements would be added.</a:t>
            </a:r>
          </a:p>
          <a:p>
            <a:pPr>
              <a:lnSpc>
                <a:spcPts val="1800"/>
              </a:lnSpc>
            </a:pPr>
            <a:endParaRPr lang="en-US" altLang="zh-CN" sz="1200" kern="0" dirty="0">
              <a:solidFill>
                <a:srgbClr val="1D1D1A"/>
              </a:solidFill>
              <a:ea typeface="Microsoft YaHei" panose="020B0503020204020204" pitchFamily="34" charset="-122"/>
              <a:cs typeface="Arial"/>
            </a:endParaRPr>
          </a:p>
          <a:p>
            <a:pPr>
              <a:lnSpc>
                <a:spcPts val="1800"/>
              </a:lnSpc>
            </a:pPr>
            <a:r>
              <a:rPr lang="en-US" altLang="zh-CN" sz="1200" kern="0" dirty="0">
                <a:solidFill>
                  <a:srgbClr val="1D1D1A"/>
                </a:solidFill>
                <a:ea typeface="Microsoft YaHei" panose="020B0503020204020204" pitchFamily="34" charset="-122"/>
                <a:cs typeface="Arial"/>
              </a:rPr>
              <a:t>In the TR 38.843 [1], section 7.2.1.3.2.1 captures some analysis on UE memory allocation, Segmentation for UE side data collection, and Continuity of the collected data reporting.</a:t>
            </a:r>
          </a:p>
          <a:p>
            <a:pPr>
              <a:lnSpc>
                <a:spcPts val="1800"/>
              </a:lnSpc>
            </a:pPr>
            <a:r>
              <a:rPr lang="en-US" altLang="zh-CN" sz="1200" kern="0" dirty="0">
                <a:solidFill>
                  <a:srgbClr val="1D1D1A"/>
                </a:solidFill>
                <a:ea typeface="Microsoft YaHei" panose="020B0503020204020204" pitchFamily="34" charset="-122"/>
                <a:cs typeface="Arial"/>
              </a:rPr>
              <a:t>Firstly, these analysis assumes that a large amount of data requires to be transferred from a UE, but the data volume highly depends on network configuration, i.e., the network can be implemented so that the data volume for a UE is reasonable and controllable. Further, the data to be reported by the UE does not require to be transmitted in a single RRC message, i.e. segmentation is not necessary.</a:t>
            </a:r>
          </a:p>
          <a:p>
            <a:pPr>
              <a:lnSpc>
                <a:spcPts val="1800"/>
              </a:lnSpc>
            </a:pPr>
            <a:r>
              <a:rPr lang="en-US" altLang="zh-CN" sz="1200" kern="0" dirty="0">
                <a:solidFill>
                  <a:srgbClr val="1D1D1A"/>
                </a:solidFill>
                <a:ea typeface="Microsoft YaHei" panose="020B0503020204020204" pitchFamily="34" charset="-122"/>
                <a:cs typeface="Arial"/>
              </a:rPr>
              <a:t>In addition, the three aspects can be solved if 3-CP can re-use NW-side data collection, and details can be found in [2].</a:t>
            </a:r>
          </a:p>
        </p:txBody>
      </p:sp>
      <p:sp>
        <p:nvSpPr>
          <p:cNvPr id="20" name="Rectangle 23">
            <a:extLst>
              <a:ext uri="{FF2B5EF4-FFF2-40B4-BE49-F238E27FC236}">
                <a16:creationId xmlns:a16="http://schemas.microsoft.com/office/drawing/2014/main" id="{C3C908C1-7051-4EB3-875E-0E19973687FA}"/>
              </a:ext>
            </a:extLst>
          </p:cNvPr>
          <p:cNvSpPr/>
          <p:nvPr/>
        </p:nvSpPr>
        <p:spPr>
          <a:xfrm>
            <a:off x="380999" y="5346979"/>
            <a:ext cx="11370947" cy="1169551"/>
          </a:xfrm>
          <a:prstGeom prst="rect">
            <a:avLst/>
          </a:prstGeom>
        </p:spPr>
        <p:txBody>
          <a:bodyPr wrap="square">
            <a:spAutoFit/>
          </a:bodyPr>
          <a:lstStyle/>
          <a:p>
            <a:r>
              <a:rPr lang="en-US" altLang="zh-CN" sz="1400" b="1" kern="0" dirty="0">
                <a:solidFill>
                  <a:srgbClr val="0070C0"/>
                </a:solidFill>
                <a:ea typeface="Microsoft YaHei" panose="020B0503020204020204" pitchFamily="34" charset="-122"/>
                <a:cs typeface="Arial"/>
              </a:rPr>
              <a:t>Observations on other options:</a:t>
            </a:r>
          </a:p>
          <a:p>
            <a:r>
              <a:rPr lang="en-US" altLang="zh-CN" sz="1400" b="1" kern="0" dirty="0">
                <a:ea typeface="Microsoft YaHei" panose="020B0503020204020204" pitchFamily="34" charset="-122"/>
                <a:cs typeface="Arial"/>
              </a:rPr>
              <a:t>Progress on 1a (implementation-based): </a:t>
            </a:r>
            <a:r>
              <a:rPr lang="en-US" altLang="zh-CN" sz="1400" kern="0" dirty="0">
                <a:ea typeface="Microsoft YaHei" panose="020B0503020204020204" pitchFamily="34" charset="-122"/>
                <a:cs typeface="Arial"/>
              </a:rPr>
              <a:t>No standard work needed. Already supported in R19.</a:t>
            </a:r>
          </a:p>
          <a:p>
            <a:r>
              <a:rPr lang="en-US" altLang="zh-CN" sz="1400" b="1" kern="0" dirty="0">
                <a:ea typeface="Microsoft YaHei" panose="020B0503020204020204" pitchFamily="34" charset="-122"/>
                <a:cs typeface="Arial"/>
              </a:rPr>
              <a:t>Progress on Option 2-CP (CN-based):</a:t>
            </a:r>
            <a:r>
              <a:rPr lang="zh-CN" altLang="en-US" sz="1400" b="1" kern="0" dirty="0">
                <a:ea typeface="Microsoft YaHei" panose="020B0503020204020204" pitchFamily="34" charset="-122"/>
                <a:cs typeface="Arial"/>
              </a:rPr>
              <a:t> </a:t>
            </a:r>
            <a:r>
              <a:rPr lang="en-US" altLang="zh-CN" sz="1400" kern="0" dirty="0">
                <a:ea typeface="Microsoft YaHei" panose="020B0503020204020204" pitchFamily="34" charset="-122"/>
                <a:cs typeface="Arial"/>
              </a:rPr>
              <a:t>Transparent to RAN. The feasibility has been confirmed by RAN, but SA2/CT1 has not studied details of the solutions.</a:t>
            </a:r>
          </a:p>
          <a:p>
            <a:r>
              <a:rPr lang="en-US" altLang="zh-CN" sz="1400" b="1" kern="0" dirty="0">
                <a:ea typeface="Microsoft YaHei" panose="020B0503020204020204" pitchFamily="34" charset="-122"/>
                <a:cs typeface="Arial"/>
              </a:rPr>
              <a:t>Progress on Option 3-UP (OAM-based): </a:t>
            </a:r>
            <a:r>
              <a:rPr lang="en-US" altLang="zh-CN" sz="1400" kern="0" dirty="0">
                <a:ea typeface="Microsoft YaHei" panose="020B0503020204020204" pitchFamily="34" charset="-122"/>
                <a:cs typeface="Arial"/>
              </a:rPr>
              <a:t>According to the SA5 LS S5-250828, Option 3-UP can be categorized into other options.</a:t>
            </a:r>
            <a:endParaRPr lang="zh-CN" altLang="en-US" sz="1400" kern="0" dirty="0">
              <a:ea typeface="Microsoft YaHei" panose="020B0503020204020204" pitchFamily="34" charset="-122"/>
              <a:cs typeface="Arial"/>
            </a:endParaRPr>
          </a:p>
        </p:txBody>
      </p:sp>
      <p:sp>
        <p:nvSpPr>
          <p:cNvPr id="10" name="副标题 1">
            <a:extLst>
              <a:ext uri="{FF2B5EF4-FFF2-40B4-BE49-F238E27FC236}">
                <a16:creationId xmlns:a16="http://schemas.microsoft.com/office/drawing/2014/main" id="{603ED9A4-CA9B-4CDE-B948-F4A966A51F55}"/>
              </a:ext>
            </a:extLst>
          </p:cNvPr>
          <p:cNvSpPr txBox="1">
            <a:spLocks/>
          </p:cNvSpPr>
          <p:nvPr/>
        </p:nvSpPr>
        <p:spPr>
          <a:xfrm>
            <a:off x="222920" y="119375"/>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a:spcBef>
                <a:spcPct val="0"/>
              </a:spcBef>
              <a:defRPr/>
            </a:pPr>
            <a:r>
              <a:rPr lang="en-US" altLang="zh-CN" sz="2800" b="1" dirty="0">
                <a:solidFill>
                  <a:srgbClr val="990000"/>
                </a:solidFill>
                <a:latin typeface="+mn-lt"/>
                <a:ea typeface="+mn-ea"/>
                <a:cs typeface="Arial" pitchFamily="34" charset="0"/>
              </a:rPr>
              <a:t>Progress and proposal on UE side data collection (2/3)</a:t>
            </a:r>
          </a:p>
        </p:txBody>
      </p:sp>
      <p:sp>
        <p:nvSpPr>
          <p:cNvPr id="12" name="矩形 16">
            <a:extLst>
              <a:ext uri="{FF2B5EF4-FFF2-40B4-BE49-F238E27FC236}">
                <a16:creationId xmlns:a16="http://schemas.microsoft.com/office/drawing/2014/main" id="{AB10A066-C3B0-4BF5-83BB-B975F675B0DD}"/>
              </a:ext>
            </a:extLst>
          </p:cNvPr>
          <p:cNvSpPr/>
          <p:nvPr/>
        </p:nvSpPr>
        <p:spPr>
          <a:xfrm>
            <a:off x="5275057" y="1097393"/>
            <a:ext cx="1731399" cy="356135"/>
          </a:xfrm>
          <a:prstGeom prst="rect">
            <a:avLst/>
          </a:prstGeom>
          <a:solidFill>
            <a:schemeClr val="tx2"/>
          </a:solidFill>
          <a:ln>
            <a:solidFill>
              <a:schemeClr val="tx2"/>
            </a:solidFill>
          </a:ln>
        </p:spPr>
        <p:style>
          <a:lnRef idx="1">
            <a:schemeClr val="accent6"/>
          </a:lnRef>
          <a:fillRef idx="2">
            <a:schemeClr val="accent6"/>
          </a:fillRef>
          <a:effectRef idx="1">
            <a:schemeClr val="accent6"/>
          </a:effectRef>
          <a:fontRef idx="minor">
            <a:schemeClr val="dk1"/>
          </a:fontRef>
        </p:style>
        <p:txBody>
          <a:bodyPr rtlCol="0" anchor="ctr"/>
          <a:lstStyle/>
          <a:p>
            <a:pPr algn="ctr" defTabSz="914400"/>
            <a:r>
              <a:rPr lang="en-US" altLang="zh-CN" sz="1600" b="1" kern="0" dirty="0">
                <a:solidFill>
                  <a:srgbClr val="0070C0"/>
                </a:solidFill>
                <a:ea typeface="等线" panose="02010600030101010101" pitchFamily="2" charset="-122"/>
                <a:cs typeface="Arial"/>
              </a:rPr>
              <a:t>RAN2 progress </a:t>
            </a:r>
          </a:p>
        </p:txBody>
      </p:sp>
    </p:spTree>
    <p:extLst>
      <p:ext uri="{BB962C8B-B14F-4D97-AF65-F5344CB8AC3E}">
        <p14:creationId xmlns:p14="http://schemas.microsoft.com/office/powerpoint/2010/main" val="2873680665"/>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圆角 13">
            <a:extLst>
              <a:ext uri="{FF2B5EF4-FFF2-40B4-BE49-F238E27FC236}">
                <a16:creationId xmlns:a16="http://schemas.microsoft.com/office/drawing/2014/main" id="{239E5A99-D900-4474-8DDF-97417A718000}"/>
              </a:ext>
            </a:extLst>
          </p:cNvPr>
          <p:cNvSpPr/>
          <p:nvPr/>
        </p:nvSpPr>
        <p:spPr>
          <a:xfrm>
            <a:off x="592667" y="1134546"/>
            <a:ext cx="11159279" cy="3911585"/>
          </a:xfrm>
          <a:prstGeom prst="roundRect">
            <a:avLst>
              <a:gd name="adj" fmla="val 2299"/>
            </a:avLst>
          </a:prstGeom>
          <a:solidFill>
            <a:schemeClr val="tx2"/>
          </a:solidFill>
          <a:ln w="12700" cap="flat" cmpd="sng" algn="ctr">
            <a:solidFill>
              <a:schemeClr val="bg1">
                <a:lumMod val="40000"/>
                <a:lumOff val="60000"/>
              </a:schemeClr>
            </a:solidFill>
            <a:prstDash val="solid"/>
            <a:miter lim="800000"/>
          </a:ln>
          <a:effectLst>
            <a:outerShdw blurRad="50800" dist="38100" dir="2700000" algn="tl" rotWithShape="0">
              <a:prstClr val="black">
                <a:alpha val="40000"/>
              </a:prstClr>
            </a:outerShdw>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srgbClr val="666666"/>
              </a:solidFill>
              <a:effectLst/>
              <a:uLnTx/>
              <a:uFillTx/>
              <a:latin typeface="Arial" panose="020B0604020202020204"/>
              <a:ea typeface="等线" panose="02010600030101010101" pitchFamily="2" charset="-122"/>
              <a:cs typeface="Arial"/>
            </a:endParaRPr>
          </a:p>
        </p:txBody>
      </p:sp>
      <p:sp>
        <p:nvSpPr>
          <p:cNvPr id="12" name="文本框 7">
            <a:extLst>
              <a:ext uri="{FF2B5EF4-FFF2-40B4-BE49-F238E27FC236}">
                <a16:creationId xmlns:a16="http://schemas.microsoft.com/office/drawing/2014/main" id="{BAA4B3BD-489C-4281-A4A2-961DF8A8DCC0}"/>
              </a:ext>
            </a:extLst>
          </p:cNvPr>
          <p:cNvSpPr txBox="1"/>
          <p:nvPr/>
        </p:nvSpPr>
        <p:spPr>
          <a:xfrm>
            <a:off x="423334" y="5433481"/>
            <a:ext cx="11328612" cy="584775"/>
          </a:xfrm>
          <a:prstGeom prst="rect">
            <a:avLst/>
          </a:prstGeom>
          <a:solidFill>
            <a:schemeClr val="tx2"/>
          </a:solidFill>
        </p:spPr>
        <p:txBody>
          <a:bodyPr vert="horz" wrap="square" rtlCol="0">
            <a:spAutoFit/>
          </a:bodyPr>
          <a:lstStyle/>
          <a:p>
            <a:pPr marL="52537" marR="0" lvl="1" indent="0" algn="l" defTabSz="914400" rtl="0" eaLnBrk="1" fontAlgn="auto" latinLnBrk="0" hangingPunct="1">
              <a:lnSpc>
                <a:spcPct val="100000"/>
              </a:lnSpc>
              <a:spcBef>
                <a:spcPts val="600"/>
              </a:spcBef>
              <a:spcAft>
                <a:spcPts val="0"/>
              </a:spcAft>
              <a:buClrTx/>
              <a:buSzTx/>
              <a:buFontTx/>
              <a:buNone/>
              <a:tabLst/>
              <a:defRPr/>
            </a:pPr>
            <a:r>
              <a:rPr kumimoji="0" lang="en-US" altLang="zh-CN" sz="1600" b="1" i="0" u="none" strike="noStrike" kern="0" cap="none" spc="0" normalizeH="0" baseline="0" noProof="0" dirty="0">
                <a:ln>
                  <a:noFill/>
                </a:ln>
                <a:solidFill>
                  <a:srgbClr val="0070C0"/>
                </a:solidFill>
                <a:effectLst/>
                <a:uLnTx/>
                <a:uFillTx/>
                <a:latin typeface="Arial" panose="020B0604020202020204"/>
                <a:ea typeface="Microsoft YaHei" panose="020B0503020204020204" pitchFamily="34" charset="-122"/>
                <a:cs typeface="Arial"/>
              </a:rPr>
              <a:t>Proposal 2: </a:t>
            </a:r>
            <a:r>
              <a:rPr kumimoji="0" lang="en-US" altLang="zh-CN" sz="1600" b="1" i="0" u="none" strike="noStrike" kern="0" cap="none" spc="0" normalizeH="0" baseline="0" noProof="0" dirty="0">
                <a:ln>
                  <a:noFill/>
                </a:ln>
                <a:solidFill>
                  <a:srgbClr val="1D1D1A"/>
                </a:solidFill>
                <a:effectLst/>
                <a:uLnTx/>
                <a:uFillTx/>
                <a:latin typeface="Arial" panose="020B0604020202020204"/>
                <a:ea typeface="Microsoft YaHei" panose="020B0503020204020204" pitchFamily="34" charset="-122"/>
                <a:cs typeface="Arial"/>
              </a:rPr>
              <a:t>For UE side data collection in Rel-20, if a standardized option is required, only Option 3-CP (OAM-based) is selected; otherwise, only Option 1a (implementation-based) is supported.</a:t>
            </a:r>
          </a:p>
        </p:txBody>
      </p:sp>
      <p:graphicFrame>
        <p:nvGraphicFramePr>
          <p:cNvPr id="2" name="表格 1">
            <a:extLst>
              <a:ext uri="{FF2B5EF4-FFF2-40B4-BE49-F238E27FC236}">
                <a16:creationId xmlns:a16="http://schemas.microsoft.com/office/drawing/2014/main" id="{6436BDA7-BE53-48AF-9F6B-E6F7672DC3C9}"/>
              </a:ext>
            </a:extLst>
          </p:cNvPr>
          <p:cNvGraphicFramePr>
            <a:graphicFrameLocks noGrp="1"/>
          </p:cNvGraphicFramePr>
          <p:nvPr/>
        </p:nvGraphicFramePr>
        <p:xfrm>
          <a:off x="1024467" y="1540432"/>
          <a:ext cx="10490200" cy="3116235"/>
        </p:xfrm>
        <a:graphic>
          <a:graphicData uri="http://schemas.openxmlformats.org/drawingml/2006/table">
            <a:tbl>
              <a:tblPr firstRow="1" bandRow="1">
                <a:tableStyleId>{5940675A-B579-460E-94D1-54222C63F5DA}</a:tableStyleId>
              </a:tblPr>
              <a:tblGrid>
                <a:gridCol w="3215845">
                  <a:extLst>
                    <a:ext uri="{9D8B030D-6E8A-4147-A177-3AD203B41FA5}">
                      <a16:colId xmlns:a16="http://schemas.microsoft.com/office/drawing/2014/main" val="1771086301"/>
                    </a:ext>
                  </a:extLst>
                </a:gridCol>
                <a:gridCol w="7274355">
                  <a:extLst>
                    <a:ext uri="{9D8B030D-6E8A-4147-A177-3AD203B41FA5}">
                      <a16:colId xmlns:a16="http://schemas.microsoft.com/office/drawing/2014/main" val="357571749"/>
                    </a:ext>
                  </a:extLst>
                </a:gridCol>
              </a:tblGrid>
              <a:tr h="328025">
                <a:tc>
                  <a:txBody>
                    <a:bodyPr/>
                    <a:lstStyle/>
                    <a:p>
                      <a:pPr algn="ctr"/>
                      <a:r>
                        <a:rPr lang="en-US" altLang="zh-CN" sz="1400" b="1" dirty="0"/>
                        <a:t>Candidate options</a:t>
                      </a:r>
                      <a:endParaRPr lang="zh-CN" altLang="en-US" sz="1400" b="1" dirty="0"/>
                    </a:p>
                  </a:txBody>
                  <a:tcPr/>
                </a:tc>
                <a:tc>
                  <a:txBody>
                    <a:bodyPr/>
                    <a:lstStyle/>
                    <a:p>
                      <a:pPr algn="ctr"/>
                      <a:r>
                        <a:rPr lang="en-US" altLang="zh-CN" sz="1400" b="1" dirty="0"/>
                        <a:t>Progress &amp; views</a:t>
                      </a:r>
                      <a:endParaRPr lang="zh-CN" altLang="en-US" sz="1400" b="1" dirty="0"/>
                    </a:p>
                  </a:txBody>
                  <a:tcPr/>
                </a:tc>
                <a:extLst>
                  <a:ext uri="{0D108BD9-81ED-4DB2-BD59-A6C34878D82A}">
                    <a16:rowId xmlns:a16="http://schemas.microsoft.com/office/drawing/2014/main" val="137578502"/>
                  </a:ext>
                </a:extLst>
              </a:tr>
              <a:tr h="328025">
                <a:tc>
                  <a:txBody>
                    <a:bodyPr/>
                    <a:lstStyle/>
                    <a:p>
                      <a:r>
                        <a:rPr lang="en-US" altLang="zh-CN" sz="1400" kern="0" dirty="0"/>
                        <a:t>1a (implementation-based)</a:t>
                      </a:r>
                      <a:endParaRPr lang="zh-CN" altLang="en-US" sz="1400" kern="0" dirty="0">
                        <a:solidFill>
                          <a:srgbClr val="1D1D1A"/>
                        </a:solidFill>
                        <a:latin typeface="+mn-lt"/>
                        <a:ea typeface="Microsoft YaHei" panose="020B0503020204020204" pitchFamily="34" charset="-122"/>
                        <a:cs typeface="Arial"/>
                      </a:endParaRPr>
                    </a:p>
                  </a:txBody>
                  <a:tcPr/>
                </a:tc>
                <a:tc>
                  <a:txBody>
                    <a:bodyPr/>
                    <a:lstStyle/>
                    <a:p>
                      <a:r>
                        <a:rPr lang="en-US" altLang="zh-CN" sz="1400" kern="0" dirty="0"/>
                        <a:t>No standard work needed. Already supported in R19.</a:t>
                      </a:r>
                    </a:p>
                  </a:txBody>
                  <a:tcPr/>
                </a:tc>
                <a:extLst>
                  <a:ext uri="{0D108BD9-81ED-4DB2-BD59-A6C34878D82A}">
                    <a16:rowId xmlns:a16="http://schemas.microsoft.com/office/drawing/2014/main" val="3821955738"/>
                  </a:ext>
                </a:extLst>
              </a:tr>
              <a:tr h="557642">
                <a:tc>
                  <a:txBody>
                    <a:bodyPr/>
                    <a:lstStyle/>
                    <a:p>
                      <a:r>
                        <a:rPr lang="en-US" altLang="zh-CN" sz="1400" kern="0" dirty="0"/>
                        <a:t>2-CP (CN-based)</a:t>
                      </a:r>
                      <a:endParaRPr lang="zh-CN" altLang="en-US" sz="1400" kern="0" dirty="0">
                        <a:solidFill>
                          <a:srgbClr val="1D1D1A"/>
                        </a:solidFill>
                        <a:latin typeface="+mn-lt"/>
                        <a:ea typeface="Microsoft YaHei" panose="020B0503020204020204" pitchFamily="34" charset="-122"/>
                        <a:cs typeface="Arial"/>
                      </a:endParaRPr>
                    </a:p>
                  </a:txBody>
                  <a:tcPr/>
                </a:tc>
                <a:tc>
                  <a:txBody>
                    <a:bodyPr/>
                    <a:lstStyle/>
                    <a:p>
                      <a:r>
                        <a:rPr lang="en-US" altLang="zh-CN" sz="1400" kern="0" dirty="0"/>
                        <a:t>Transparent to RAN. The feasibility has been confirmed by RAN, but SA2/CT1 has not studied details of the solutions.</a:t>
                      </a:r>
                      <a:endParaRPr lang="zh-CN" altLang="en-US" sz="1400" kern="0" dirty="0">
                        <a:solidFill>
                          <a:srgbClr val="1D1D1A"/>
                        </a:solidFill>
                        <a:latin typeface="+mn-lt"/>
                        <a:ea typeface="Microsoft YaHei" panose="020B0503020204020204" pitchFamily="34" charset="-122"/>
                        <a:cs typeface="Arial"/>
                      </a:endParaRPr>
                    </a:p>
                  </a:txBody>
                  <a:tcPr/>
                </a:tc>
                <a:extLst>
                  <a:ext uri="{0D108BD9-81ED-4DB2-BD59-A6C34878D82A}">
                    <a16:rowId xmlns:a16="http://schemas.microsoft.com/office/drawing/2014/main" val="2077455228"/>
                  </a:ext>
                </a:extLst>
              </a:tr>
              <a:tr h="787259">
                <a:tc>
                  <a:txBody>
                    <a:bodyPr/>
                    <a:lstStyle/>
                    <a:p>
                      <a:r>
                        <a:rPr lang="en-US" altLang="zh-CN" sz="1400" kern="0" dirty="0"/>
                        <a:t>2-UP (CN-based)</a:t>
                      </a:r>
                      <a:endParaRPr lang="zh-CN" altLang="en-US" sz="1400" kern="0" dirty="0">
                        <a:solidFill>
                          <a:srgbClr val="1D1D1A"/>
                        </a:solidFill>
                        <a:latin typeface="+mn-lt"/>
                        <a:ea typeface="Microsoft YaHei" panose="020B0503020204020204" pitchFamily="34" charset="-122"/>
                        <a:cs typeface="Arial"/>
                      </a:endParaRPr>
                    </a:p>
                  </a:txBody>
                  <a:tcPr/>
                </a:tc>
                <a:tc>
                  <a:txBody>
                    <a:bodyPr/>
                    <a:lstStyle/>
                    <a:p>
                      <a:r>
                        <a:rPr lang="en-US" altLang="zh-CN" sz="1400" kern="0" dirty="0">
                          <a:solidFill>
                            <a:schemeClr val="tx1"/>
                          </a:solidFill>
                        </a:rPr>
                        <a:t>The study on Option 2-UP is incomplete, and commercialization challenges of such operator-managed application client in Option 2-UP have not been fully analyzed.</a:t>
                      </a:r>
                      <a:endParaRPr lang="zh-CN" altLang="en-US" sz="1400" kern="0" dirty="0">
                        <a:solidFill>
                          <a:schemeClr val="tx1"/>
                        </a:solidFill>
                        <a:latin typeface="+mn-lt"/>
                        <a:ea typeface="Microsoft YaHei" panose="020B0503020204020204" pitchFamily="34" charset="-122"/>
                        <a:cs typeface="Arial"/>
                      </a:endParaRPr>
                    </a:p>
                  </a:txBody>
                  <a:tcPr/>
                </a:tc>
                <a:extLst>
                  <a:ext uri="{0D108BD9-81ED-4DB2-BD59-A6C34878D82A}">
                    <a16:rowId xmlns:a16="http://schemas.microsoft.com/office/drawing/2014/main" val="3570759423"/>
                  </a:ext>
                </a:extLst>
              </a:tr>
              <a:tr h="557642">
                <a:tc>
                  <a:txBody>
                    <a:bodyPr/>
                    <a:lstStyle/>
                    <a:p>
                      <a:r>
                        <a:rPr lang="en-US" altLang="zh-CN" sz="1400" kern="0" dirty="0"/>
                        <a:t>3-CP (OAM-based)</a:t>
                      </a:r>
                      <a:endParaRPr lang="zh-CN" altLang="en-US" sz="1400" kern="0" dirty="0">
                        <a:solidFill>
                          <a:srgbClr val="1D1D1A"/>
                        </a:solidFill>
                        <a:latin typeface="+mn-lt"/>
                        <a:ea typeface="Microsoft YaHei" panose="020B0503020204020204" pitchFamily="34" charset="-122"/>
                        <a:cs typeface="Arial"/>
                      </a:endParaRPr>
                    </a:p>
                  </a:txBody>
                  <a:tcPr/>
                </a:tc>
                <a:tc>
                  <a:txBody>
                    <a:bodyPr/>
                    <a:lstStyle/>
                    <a:p>
                      <a:r>
                        <a:rPr lang="en-US" altLang="zh-CN" sz="1400" kern="0" dirty="0"/>
                        <a:t>Option 3-CP has minimal spec impacts, and some aspects identified by RAN2 can be solved if Option 3-CP can re-use R19 NW-side data collection solution.</a:t>
                      </a:r>
                      <a:endParaRPr lang="zh-CN" altLang="en-US" sz="1400" kern="0" dirty="0">
                        <a:solidFill>
                          <a:srgbClr val="1D1D1A"/>
                        </a:solidFill>
                        <a:latin typeface="+mn-lt"/>
                        <a:ea typeface="Microsoft YaHei" panose="020B0503020204020204" pitchFamily="34" charset="-122"/>
                        <a:cs typeface="Arial"/>
                      </a:endParaRPr>
                    </a:p>
                  </a:txBody>
                  <a:tcPr/>
                </a:tc>
                <a:extLst>
                  <a:ext uri="{0D108BD9-81ED-4DB2-BD59-A6C34878D82A}">
                    <a16:rowId xmlns:a16="http://schemas.microsoft.com/office/drawing/2014/main" val="119327063"/>
                  </a:ext>
                </a:extLst>
              </a:tr>
              <a:tr h="557642">
                <a:tc>
                  <a:txBody>
                    <a:bodyPr/>
                    <a:lstStyle/>
                    <a:p>
                      <a:r>
                        <a:rPr lang="en-US" altLang="zh-CN" sz="1400" kern="0" dirty="0">
                          <a:solidFill>
                            <a:srgbClr val="1D1D1A"/>
                          </a:solidFill>
                          <a:latin typeface="+mn-lt"/>
                          <a:ea typeface="Microsoft YaHei" panose="020B0503020204020204" pitchFamily="34" charset="-122"/>
                          <a:cs typeface="Arial"/>
                        </a:rPr>
                        <a:t>3-UP (OAM-based)</a:t>
                      </a:r>
                      <a:endParaRPr lang="zh-CN" altLang="en-US" sz="1400" kern="0" dirty="0">
                        <a:solidFill>
                          <a:srgbClr val="1D1D1A"/>
                        </a:solidFill>
                        <a:latin typeface="+mn-lt"/>
                        <a:ea typeface="Microsoft YaHei" panose="020B0503020204020204" pitchFamily="34" charset="-122"/>
                        <a:cs typeface="Arial"/>
                      </a:endParaRPr>
                    </a:p>
                  </a:txBody>
                  <a:tcPr/>
                </a:tc>
                <a:tc>
                  <a:txBody>
                    <a:bodyPr/>
                    <a:lstStyle/>
                    <a:p>
                      <a:r>
                        <a:rPr lang="en-US" altLang="zh-CN" sz="1400" kern="0" dirty="0">
                          <a:solidFill>
                            <a:srgbClr val="1D1D1A"/>
                          </a:solidFill>
                          <a:latin typeface="+mn-lt"/>
                          <a:ea typeface="Microsoft YaHei" panose="020B0503020204020204" pitchFamily="34" charset="-122"/>
                          <a:cs typeface="Arial"/>
                        </a:rPr>
                        <a:t>According to the SA5 LS S5-250828, Option 3-UP can be categorized into other options.</a:t>
                      </a:r>
                      <a:endParaRPr lang="zh-CN" altLang="en-US" sz="1400" kern="0" dirty="0">
                        <a:solidFill>
                          <a:srgbClr val="1D1D1A"/>
                        </a:solidFill>
                        <a:latin typeface="+mn-lt"/>
                        <a:ea typeface="Microsoft YaHei" panose="020B0503020204020204" pitchFamily="34" charset="-122"/>
                        <a:cs typeface="Arial"/>
                      </a:endParaRPr>
                    </a:p>
                  </a:txBody>
                  <a:tcPr/>
                </a:tc>
                <a:extLst>
                  <a:ext uri="{0D108BD9-81ED-4DB2-BD59-A6C34878D82A}">
                    <a16:rowId xmlns:a16="http://schemas.microsoft.com/office/drawing/2014/main" val="1417517541"/>
                  </a:ext>
                </a:extLst>
              </a:tr>
            </a:tbl>
          </a:graphicData>
        </a:graphic>
      </p:graphicFrame>
      <p:sp>
        <p:nvSpPr>
          <p:cNvPr id="8" name="矩形 16">
            <a:extLst>
              <a:ext uri="{FF2B5EF4-FFF2-40B4-BE49-F238E27FC236}">
                <a16:creationId xmlns:a16="http://schemas.microsoft.com/office/drawing/2014/main" id="{0FD02A7F-F0D0-4579-82DB-29C51B0A55B5}"/>
              </a:ext>
            </a:extLst>
          </p:cNvPr>
          <p:cNvSpPr/>
          <p:nvPr/>
        </p:nvSpPr>
        <p:spPr>
          <a:xfrm>
            <a:off x="3547532" y="949652"/>
            <a:ext cx="5359400" cy="356135"/>
          </a:xfrm>
          <a:prstGeom prst="rect">
            <a:avLst/>
          </a:prstGeom>
          <a:solidFill>
            <a:schemeClr val="tx2"/>
          </a:solidFill>
          <a:ln>
            <a:solidFill>
              <a:schemeClr val="tx2"/>
            </a:solidFill>
          </a:ln>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600" b="1" i="0" u="none" strike="noStrike" kern="0" cap="none" spc="0" normalizeH="0" baseline="0" noProof="0" dirty="0">
                <a:ln>
                  <a:noFill/>
                </a:ln>
                <a:solidFill>
                  <a:srgbClr val="0070C0"/>
                </a:solidFill>
                <a:effectLst/>
                <a:uLnTx/>
                <a:uFillTx/>
                <a:latin typeface="Arial" panose="020B0604020202020204"/>
                <a:ea typeface="等线" panose="02010600030101010101" pitchFamily="2" charset="-122"/>
                <a:cs typeface="Arial"/>
              </a:rPr>
              <a:t>Summary of progress &amp; views on candidate options</a:t>
            </a:r>
          </a:p>
        </p:txBody>
      </p:sp>
      <p:sp>
        <p:nvSpPr>
          <p:cNvPr id="13" name="副标题 1">
            <a:extLst>
              <a:ext uri="{FF2B5EF4-FFF2-40B4-BE49-F238E27FC236}">
                <a16:creationId xmlns:a16="http://schemas.microsoft.com/office/drawing/2014/main" id="{44F7BE06-D0F9-408E-839A-580F5E2D704E}"/>
              </a:ext>
            </a:extLst>
          </p:cNvPr>
          <p:cNvSpPr txBox="1">
            <a:spLocks/>
          </p:cNvSpPr>
          <p:nvPr/>
        </p:nvSpPr>
        <p:spPr>
          <a:xfrm>
            <a:off x="222920" y="119375"/>
            <a:ext cx="11529026" cy="576236"/>
          </a:xfrm>
          <a:prstGeom prst="rect">
            <a:avLst/>
          </a:prstGeom>
        </p:spPr>
        <p:txBody>
          <a:bodyPr vert="horz" lIns="0" tIns="0" rIns="0" bIns="0" rtlCol="0" anchor="ctr" anchorCtr="0">
            <a:noAutofit/>
          </a:bodyPr>
          <a:lstStyle>
            <a:lvl1pPr marL="0" indent="0" algn="l" defTabSz="914400" rtl="0" eaLnBrk="1" latinLnBrk="0" hangingPunct="1">
              <a:lnSpc>
                <a:spcPts val="3429"/>
              </a:lnSpc>
              <a:spcBef>
                <a:spcPts val="0"/>
              </a:spcBef>
              <a:buFont typeface="Arial" panose="020B0604020202020204" pitchFamily="34" charset="0"/>
              <a:buNone/>
              <a:defRPr sz="3199" kern="1200" baseline="0">
                <a:solidFill>
                  <a:schemeClr val="tx1"/>
                </a:solidFill>
                <a:latin typeface="Microsoft YaHei" panose="020B0503020204020204" pitchFamily="34" charset="-122"/>
                <a:ea typeface="Microsoft YaHei" panose="020B0503020204020204" pitchFamily="34" charset="-122"/>
                <a:cs typeface="+mn-cs"/>
              </a:defRPr>
            </a:lvl1pPr>
            <a:lvl2pPr marL="593662" indent="0" algn="ctr" defTabSz="914400" rtl="0" eaLnBrk="1" latinLnBrk="0" hangingPunct="1">
              <a:lnSpc>
                <a:spcPct val="90000"/>
              </a:lnSpc>
              <a:spcBef>
                <a:spcPts val="500"/>
              </a:spcBef>
              <a:buFont typeface="Arial" panose="020B0604020202020204" pitchFamily="34" charset="0"/>
              <a:buNone/>
              <a:defRPr sz="2597" kern="1200">
                <a:solidFill>
                  <a:schemeClr val="tx1"/>
                </a:solidFill>
                <a:latin typeface="+mn-lt"/>
                <a:ea typeface="+mn-ea"/>
                <a:cs typeface="+mn-cs"/>
              </a:defRPr>
            </a:lvl2pPr>
            <a:lvl3pPr marL="1187323" indent="0" algn="ctr" defTabSz="914400" rtl="0" eaLnBrk="1" latinLnBrk="0" hangingPunct="1">
              <a:lnSpc>
                <a:spcPct val="90000"/>
              </a:lnSpc>
              <a:spcBef>
                <a:spcPts val="500"/>
              </a:spcBef>
              <a:buFont typeface="Arial" panose="020B0604020202020204" pitchFamily="34" charset="0"/>
              <a:buNone/>
              <a:defRPr sz="2337" kern="1200">
                <a:solidFill>
                  <a:schemeClr val="tx1"/>
                </a:solidFill>
                <a:latin typeface="+mn-lt"/>
                <a:ea typeface="+mn-ea"/>
                <a:cs typeface="+mn-cs"/>
              </a:defRPr>
            </a:lvl3pPr>
            <a:lvl4pPr marL="1780986"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4pPr>
            <a:lvl5pPr marL="2374648"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5pPr>
            <a:lvl6pPr marL="2968309"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6pPr>
            <a:lvl7pPr marL="3561971"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7pPr>
            <a:lvl8pPr marL="4155634"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8pPr>
            <a:lvl9pPr marL="4749295" indent="0" algn="ctr" defTabSz="914400" rtl="0" eaLnBrk="1" latinLnBrk="0" hangingPunct="1">
              <a:lnSpc>
                <a:spcPct val="90000"/>
              </a:lnSpc>
              <a:spcBef>
                <a:spcPts val="500"/>
              </a:spcBef>
              <a:buFont typeface="Arial" panose="020B0604020202020204" pitchFamily="34" charset="0"/>
              <a:buNone/>
              <a:defRPr sz="2078" kern="1200">
                <a:solidFill>
                  <a:schemeClr val="tx1"/>
                </a:solidFill>
                <a:latin typeface="+mn-lt"/>
                <a:ea typeface="+mn-ea"/>
                <a:cs typeface="+mn-cs"/>
              </a:defRPr>
            </a:lvl9pPr>
          </a:lstStyle>
          <a:p>
            <a:pPr marL="0" marR="0" lvl="0" indent="0" algn="l" defTabSz="914400" rtl="0" eaLnBrk="1" fontAlgn="auto" latinLnBrk="0" hangingPunct="1">
              <a:lnSpc>
                <a:spcPts val="3429"/>
              </a:lnSpc>
              <a:spcBef>
                <a:spcPct val="0"/>
              </a:spcBef>
              <a:spcAft>
                <a:spcPts val="0"/>
              </a:spcAft>
              <a:buClrTx/>
              <a:buSzTx/>
              <a:buFont typeface="Arial" panose="020B0604020202020204" pitchFamily="34" charset="0"/>
              <a:buNone/>
              <a:tabLst/>
              <a:defRPr/>
            </a:pPr>
            <a:r>
              <a:rPr kumimoji="0" lang="en-US" altLang="zh-CN" sz="2800" b="1" i="0" u="none" strike="noStrike" kern="1200" cap="none" spc="0" normalizeH="0" baseline="0" noProof="0" dirty="0">
                <a:ln>
                  <a:noFill/>
                </a:ln>
                <a:solidFill>
                  <a:srgbClr val="990000"/>
                </a:solidFill>
                <a:effectLst/>
                <a:uLnTx/>
                <a:uFillTx/>
                <a:latin typeface="Arial" panose="020B0604020202020204"/>
                <a:ea typeface="黑体" panose="02010609060101010101" pitchFamily="49" charset="-122"/>
                <a:cs typeface="Arial" pitchFamily="34" charset="0"/>
              </a:rPr>
              <a:t>Progress and proposal on UE side data collection (3/3)</a:t>
            </a:r>
          </a:p>
        </p:txBody>
      </p:sp>
    </p:spTree>
    <p:extLst>
      <p:ext uri="{BB962C8B-B14F-4D97-AF65-F5344CB8AC3E}">
        <p14:creationId xmlns:p14="http://schemas.microsoft.com/office/powerpoint/2010/main" val="803593937"/>
      </p:ext>
    </p:extLst>
  </p:cSld>
  <p:clrMapOvr>
    <a:masterClrMapping/>
  </p:clrMapOvr>
  <p:transition/>
</p:sld>
</file>

<file path=ppt/theme/theme1.xml><?xml version="1.0" encoding="utf-8"?>
<a:theme xmlns:a="http://schemas.openxmlformats.org/drawingml/2006/main" name="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2.xml><?xml version="1.0" encoding="utf-8"?>
<a:theme xmlns:a="http://schemas.openxmlformats.org/drawingml/2006/main" name="章节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C34AD67-7538-4717-9A73-50191031DBF3}"/>
    </a:ext>
  </a:extLst>
</a:theme>
</file>

<file path=ppt/theme/theme3.xml><?xml version="1.0" encoding="utf-8"?>
<a:theme xmlns:a="http://schemas.openxmlformats.org/drawingml/2006/main" name="结束页">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CE9DE895-046C-40AC-AD8E-ED7DD660489B}"/>
    </a:ext>
  </a:extLst>
</a:theme>
</file>

<file path=ppt/theme/theme4.xml><?xml version="1.0" encoding="utf-8"?>
<a:theme xmlns:a="http://schemas.openxmlformats.org/drawingml/2006/main" name="1_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5.xml><?xml version="1.0" encoding="utf-8"?>
<a:theme xmlns:a="http://schemas.openxmlformats.org/drawingml/2006/main" name="2_封面页_图片版 ">
  <a:themeElements>
    <a:clrScheme name="HuaWei colour 3">
      <a:dk1>
        <a:srgbClr val="1D1D1A"/>
      </a:dk1>
      <a:lt1>
        <a:srgbClr val="666666"/>
      </a:lt1>
      <a:dk2>
        <a:srgbClr val="FFFFFF"/>
      </a:dk2>
      <a:lt2>
        <a:srgbClr val="DDDDDD"/>
      </a:lt2>
      <a:accent1>
        <a:srgbClr val="E9002F"/>
      </a:accent1>
      <a:accent2>
        <a:srgbClr val="7F0000"/>
      </a:accent2>
      <a:accent3>
        <a:srgbClr val="ED6D00"/>
      </a:accent3>
      <a:accent4>
        <a:srgbClr val="FCC800"/>
      </a:accent4>
      <a:accent5>
        <a:srgbClr val="61B230"/>
      </a:accent5>
      <a:accent6>
        <a:srgbClr val="30B5C5"/>
      </a:accent6>
      <a:hlink>
        <a:srgbClr val="C7000B"/>
      </a:hlink>
      <a:folHlink>
        <a:srgbClr val="666666"/>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noFill/>
        <a:ln>
          <a:noFill/>
        </a:ln>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l">
          <a:defRPr kumimoji="1" sz="3200" dirty="0" smtClean="0">
            <a:solidFill>
              <a:srgbClr val="000000"/>
            </a:solidFill>
            <a:latin typeface="Microsoft YaHei" panose="020B0503020204020204" pitchFamily="34" charset="-122"/>
            <a:ea typeface="Microsoft YaHei" panose="020B0503020204020204" pitchFamily="34" charset="-122"/>
          </a:defRPr>
        </a:defPPr>
      </a:lstStyle>
    </a:txDef>
  </a:objectDefaults>
  <a:extraClrSchemeLst/>
  <a:extLst>
    <a:ext uri="{05A4C25C-085E-4340-85A3-A5531E510DB2}">
      <thm15:themeFamily xmlns:thm15="http://schemas.microsoft.com/office/thememl/2012/main" name="PPT 模板" id="{9BBB633E-5E45-41C7-B61B-A7FDDADD335C}" vid="{F4E5724B-7154-473D-A508-2B054E8EE854}"/>
    </a:ext>
  </a:ext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31189</TotalTime>
  <Words>2732</Words>
  <Application>Microsoft Office PowerPoint</Application>
  <PresentationFormat>Custom</PresentationFormat>
  <Paragraphs>168</Paragraphs>
  <Slides>11</Slides>
  <Notes>9</Notes>
  <HiddenSlides>0</HiddenSlides>
  <MMClips>0</MMClips>
  <ScaleCrop>false</ScaleCrop>
  <HeadingPairs>
    <vt:vector size="6" baseType="variant">
      <vt:variant>
        <vt:lpstr>Fonts Used</vt:lpstr>
      </vt:variant>
      <vt:variant>
        <vt:i4>10</vt:i4>
      </vt:variant>
      <vt:variant>
        <vt:lpstr>Theme</vt:lpstr>
      </vt:variant>
      <vt:variant>
        <vt:i4>5</vt:i4>
      </vt:variant>
      <vt:variant>
        <vt:lpstr>Slide Titles</vt:lpstr>
      </vt:variant>
      <vt:variant>
        <vt:i4>11</vt:i4>
      </vt:variant>
    </vt:vector>
  </HeadingPairs>
  <TitlesOfParts>
    <vt:vector size="26" baseType="lpstr">
      <vt:lpstr>.AppleSystemUIFont</vt:lpstr>
      <vt:lpstr>MS Mincho</vt:lpstr>
      <vt:lpstr>等线</vt:lpstr>
      <vt:lpstr>Microsoft YaHei</vt:lpstr>
      <vt:lpstr>Arial</vt:lpstr>
      <vt:lpstr>Calibri</vt:lpstr>
      <vt:lpstr>Courier New</vt:lpstr>
      <vt:lpstr>Symbol</vt:lpstr>
      <vt:lpstr>Times New Roman</vt:lpstr>
      <vt:lpstr>Wingdings</vt:lpstr>
      <vt:lpstr>封面页_图片版 </vt:lpstr>
      <vt:lpstr>章节页</vt:lpstr>
      <vt:lpstr>结束页</vt:lpstr>
      <vt:lpstr>1_封面页_图片版 </vt:lpstr>
      <vt:lpstr>2_封面页_图片版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sunyan (O)</dc:creator>
  <cp:lastModifiedBy>Chengyan</cp:lastModifiedBy>
  <cp:revision>2618</cp:revision>
  <dcterms:created xsi:type="dcterms:W3CDTF">2020-08-28T08:44:19Z</dcterms:created>
  <dcterms:modified xsi:type="dcterms:W3CDTF">2025-12-01T13:54:10Z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(3)yxYaXBEZ7pSJXkfbUSBnlLGw9WON+wZW5lfc56qZk8tp+K9JswyUBB+lRlUpPDUJLdCJovOI
GUtmRmbbe1h8MkMWJnUJaf0QcGTP0i1qrCK2P7oY5ZadTIUlfqcpOj3Xl/q+WaJ1Bk6ASwD7
afapmS89wOJCPiaSgMaTMQnV/DryLFv0Adv+ikIcweGs/EoZdtFHSjHX8EUg57l8Tt2Xcic3
aB5ECZ2jzSW0cx2VlW</vt:lpwstr>
  </property>
  <property fmtid="{D5CDD505-2E9C-101B-9397-08002B2CF9AE}" pid="3" name="_2015_ms_pID_7253431">
    <vt:lpwstr>K39xtCmZuN+R9oIXg3AXT9VHQhOZ0ctjlDhWvrC4ot/K4Vr2aPR/kP
YoNyU4V0nl61WcaS4hbEK13h8WJqQXUKlmP9/JjPfilWw0syvngw1M+i6jZEFInEbj6R5NbQ
EAcgWx44oNYsij6azyDah6c3OYNu6KfXVR6WbbIIM7D1cpS6eeTouZY/8W1vW7p6ABMqKul9
Q3ZnRXyzgtPzoTkkmk8zln+8oRh4igxJucHR</vt:lpwstr>
  </property>
  <property fmtid="{D5CDD505-2E9C-101B-9397-08002B2CF9AE}" pid="4" name="_2015_ms_pID_7253432">
    <vt:lpwstr>Tw==</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1764557417</vt:lpwstr>
  </property>
</Properties>
</file>