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3"/>
  </p:notesMasterIdLst>
  <p:sldIdLst>
    <p:sldId id="256" r:id="rId5"/>
    <p:sldId id="290" r:id="rId6"/>
    <p:sldId id="292" r:id="rId7"/>
    <p:sldId id="293" r:id="rId8"/>
    <p:sldId id="294" r:id="rId9"/>
    <p:sldId id="297" r:id="rId10"/>
    <p:sldId id="296" r:id="rId11"/>
    <p:sldId id="295" r:id="rId12"/>
  </p:sldIdLst>
  <p:sldSz cx="9144000" cy="6858000" type="screen4x3"/>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8D4CCAA-44B8-43EF-A534-1EFE9A4E01BB}" v="47" dt="2025-09-04T18:04:22.417"/>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480" autoAdjust="0"/>
    <p:restoredTop sz="86437" autoAdjust="0"/>
  </p:normalViewPr>
  <p:slideViewPr>
    <p:cSldViewPr>
      <p:cViewPr varScale="1">
        <p:scale>
          <a:sx n="247" d="100"/>
          <a:sy n="247" d="100"/>
        </p:scale>
        <p:origin x="3036" y="414"/>
      </p:cViewPr>
      <p:guideLst>
        <p:guide orient="horz" pos="2160"/>
        <p:guide pos="2880"/>
      </p:guideLst>
    </p:cSldViewPr>
  </p:slideViewPr>
  <p:outlineViewPr>
    <p:cViewPr>
      <p:scale>
        <a:sx n="33" d="100"/>
        <a:sy n="33" d="100"/>
      </p:scale>
      <p:origin x="0" y="432"/>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 Hongchao" userId="702c55d0-d836-477d-97ea-f9322ee19a3a" providerId="ADAL" clId="{5B72334F-B7BF-4ACB-B1CB-6696D6E6C1FE}"/>
    <pc:docChg chg="custSel modSld">
      <pc:chgData name="Li, Hongchao" userId="702c55d0-d836-477d-97ea-f9322ee19a3a" providerId="ADAL" clId="{5B72334F-B7BF-4ACB-B1CB-6696D6E6C1FE}" dt="2025-02-07T08:47:26.251" v="0" actId="313"/>
      <pc:docMkLst>
        <pc:docMk/>
      </pc:docMkLst>
      <pc:sldChg chg="modSp mod">
        <pc:chgData name="Li, Hongchao" userId="702c55d0-d836-477d-97ea-f9322ee19a3a" providerId="ADAL" clId="{5B72334F-B7BF-4ACB-B1CB-6696D6E6C1FE}" dt="2025-02-07T08:47:26.251" v="0" actId="313"/>
        <pc:sldMkLst>
          <pc:docMk/>
          <pc:sldMk cId="2794631716" sldId="292"/>
        </pc:sldMkLst>
      </pc:sldChg>
    </pc:docChg>
  </pc:docChgLst>
  <pc:docChgLst>
    <pc:chgData name="Suzuki Hidetoshi (鈴木 秀俊)" userId="2d5c9a77-1855-4cfe-886f-35d8c7c5ad06" providerId="ADAL" clId="{B0E996C1-DBF3-47A5-9443-649BB043408D}"/>
    <pc:docChg chg="undo custSel modSld">
      <pc:chgData name="Suzuki Hidetoshi (鈴木 秀俊)" userId="2d5c9a77-1855-4cfe-886f-35d8c7c5ad06" providerId="ADAL" clId="{B0E996C1-DBF3-47A5-9443-649BB043408D}" dt="2025-02-07T08:40:51.055" v="14" actId="207"/>
      <pc:docMkLst>
        <pc:docMk/>
      </pc:docMkLst>
      <pc:sldChg chg="modSp mod">
        <pc:chgData name="Suzuki Hidetoshi (鈴木 秀俊)" userId="2d5c9a77-1855-4cfe-886f-35d8c7c5ad06" providerId="ADAL" clId="{B0E996C1-DBF3-47A5-9443-649BB043408D}" dt="2025-02-07T08:40:51.055" v="14" actId="207"/>
        <pc:sldMkLst>
          <pc:docMk/>
          <pc:sldMk cId="2794631716" sldId="292"/>
        </pc:sldMkLst>
      </pc:sldChg>
      <pc:sldChg chg="modSp mod">
        <pc:chgData name="Suzuki Hidetoshi (鈴木 秀俊)" userId="2d5c9a77-1855-4cfe-886f-35d8c7c5ad06" providerId="ADAL" clId="{B0E996C1-DBF3-47A5-9443-649BB043408D}" dt="2025-02-07T08:40:08.150" v="1" actId="207"/>
        <pc:sldMkLst>
          <pc:docMk/>
          <pc:sldMk cId="3260933716" sldId="300"/>
        </pc:sldMkLst>
      </pc:sldChg>
    </pc:docChg>
  </pc:docChgLst>
  <pc:docChgLst>
    <pc:chgData name="Shariatmadari, Hamidreza" userId="S::hamidreza.shariatmadari_eu.panasonic.com#ext#@jppanasonic.onmicrosoft.com::ada9daca-0a08-4af5-966d-6226e0858462" providerId="AD" clId="Web-{28D4CCAA-44B8-43EF-A534-1EFE9A4E01BB}"/>
    <pc:docChg chg="modSld">
      <pc:chgData name="Shariatmadari, Hamidreza" userId="S::hamidreza.shariatmadari_eu.panasonic.com#ext#@jppanasonic.onmicrosoft.com::ada9daca-0a08-4af5-966d-6226e0858462" providerId="AD" clId="Web-{28D4CCAA-44B8-43EF-A534-1EFE9A4E01BB}" dt="2025-09-04T18:04:22.417" v="44" actId="20577"/>
      <pc:docMkLst>
        <pc:docMk/>
      </pc:docMkLst>
      <pc:sldChg chg="modSp">
        <pc:chgData name="Shariatmadari, Hamidreza" userId="S::hamidreza.shariatmadari_eu.panasonic.com#ext#@jppanasonic.onmicrosoft.com::ada9daca-0a08-4af5-966d-6226e0858462" providerId="AD" clId="Web-{28D4CCAA-44B8-43EF-A534-1EFE9A4E01BB}" dt="2025-09-04T18:04:22.417" v="44" actId="20577"/>
        <pc:sldMkLst>
          <pc:docMk/>
          <pc:sldMk cId="2488023439" sldId="307"/>
        </pc:sldMkLst>
        <pc:spChg chg="mod">
          <ac:chgData name="Shariatmadari, Hamidreza" userId="S::hamidreza.shariatmadari_eu.panasonic.com#ext#@jppanasonic.onmicrosoft.com::ada9daca-0a08-4af5-966d-6226e0858462" providerId="AD" clId="Web-{28D4CCAA-44B8-43EF-A534-1EFE9A4E01BB}" dt="2025-09-04T18:04:22.417" v="44" actId="20577"/>
          <ac:spMkLst>
            <pc:docMk/>
            <pc:sldMk cId="2488023439" sldId="307"/>
            <ac:spMk id="3" creationId="{74A2CE90-F09C-3444-2CBF-A93BCF78962E}"/>
          </ac:spMkLst>
        </pc:spChg>
      </pc:sldChg>
      <pc:sldChg chg="modSp">
        <pc:chgData name="Shariatmadari, Hamidreza" userId="S::hamidreza.shariatmadari_eu.panasonic.com#ext#@jppanasonic.onmicrosoft.com::ada9daca-0a08-4af5-966d-6226e0858462" providerId="AD" clId="Web-{28D4CCAA-44B8-43EF-A534-1EFE9A4E01BB}" dt="2025-09-04T18:03:55.198" v="41" actId="20577"/>
        <pc:sldMkLst>
          <pc:docMk/>
          <pc:sldMk cId="1674046154" sldId="309"/>
        </pc:sldMkLst>
        <pc:spChg chg="mod">
          <ac:chgData name="Shariatmadari, Hamidreza" userId="S::hamidreza.shariatmadari_eu.panasonic.com#ext#@jppanasonic.onmicrosoft.com::ada9daca-0a08-4af5-966d-6226e0858462" providerId="AD" clId="Web-{28D4CCAA-44B8-43EF-A534-1EFE9A4E01BB}" dt="2025-09-04T18:03:55.198" v="41" actId="20577"/>
          <ac:spMkLst>
            <pc:docMk/>
            <pc:sldMk cId="1674046154" sldId="309"/>
            <ac:spMk id="3" creationId="{960E492D-B5BE-6708-0B79-6926B222F6B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49787" cy="496967"/>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55838" y="0"/>
            <a:ext cx="2949787" cy="496967"/>
          </a:xfrm>
          <a:prstGeom prst="rect">
            <a:avLst/>
          </a:prstGeom>
        </p:spPr>
        <p:txBody>
          <a:bodyPr vert="horz" lIns="91440" tIns="45720" rIns="91440" bIns="45720" rtlCol="0"/>
          <a:lstStyle>
            <a:lvl1pPr algn="r">
              <a:defRPr sz="1200"/>
            </a:lvl1pPr>
          </a:lstStyle>
          <a:p>
            <a:fld id="{F17A88C6-2ED6-47C2-876E-741A260D848E}" type="datetimeFigureOut">
              <a:rPr kumimoji="1" lang="ja-JP" altLang="en-US" smtClean="0"/>
              <a:pPr/>
              <a:t>2025/12/1</a:t>
            </a:fld>
            <a:endParaRPr kumimoji="1" lang="ja-JP" altLang="en-US"/>
          </a:p>
        </p:txBody>
      </p:sp>
      <p:sp>
        <p:nvSpPr>
          <p:cNvPr id="4" name="スライド イメージ プレースホルダ 3"/>
          <p:cNvSpPr>
            <a:spLocks noGrp="1" noRot="1" noChangeAspect="1"/>
          </p:cNvSpPr>
          <p:nvPr>
            <p:ph type="sldImg" idx="2"/>
          </p:nvPr>
        </p:nvSpPr>
        <p:spPr>
          <a:xfrm>
            <a:off x="920750" y="746125"/>
            <a:ext cx="4965700" cy="372586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0720" y="4721186"/>
            <a:ext cx="5445760" cy="4472702"/>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9440646"/>
            <a:ext cx="2949787" cy="49696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55838" y="9440646"/>
            <a:ext cx="2949787" cy="496967"/>
          </a:xfrm>
          <a:prstGeom prst="rect">
            <a:avLst/>
          </a:prstGeom>
        </p:spPr>
        <p:txBody>
          <a:bodyPr vert="horz" lIns="91440" tIns="45720" rIns="91440" bIns="45720" rtlCol="0" anchor="b"/>
          <a:lstStyle>
            <a:lvl1pPr algn="r">
              <a:defRPr sz="1200"/>
            </a:lvl1pPr>
          </a:lstStyle>
          <a:p>
            <a:fld id="{4A54ABB3-B6AD-4545-87F2-16FBB8EDDA05}" type="slidenum">
              <a:rPr kumimoji="1" lang="ja-JP" altLang="en-US" smtClean="0"/>
              <a:pPr/>
              <a:t>‹#›</a:t>
            </a:fld>
            <a:endParaRPr kumimoji="1" lang="ja-JP" altLang="en-US"/>
          </a:p>
        </p:txBody>
      </p:sp>
    </p:spTree>
    <p:extLst>
      <p:ext uri="{BB962C8B-B14F-4D97-AF65-F5344CB8AC3E}">
        <p14:creationId xmlns:p14="http://schemas.microsoft.com/office/powerpoint/2010/main" val="153511934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2025/12/1</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2025/12/1</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2025/12/1</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lvl1pPr>
              <a:defRPr sz="2000">
                <a:latin typeface="+mj-lt"/>
              </a:defRPr>
            </a:lvl1pPr>
            <a:lvl2pPr>
              <a:defRPr sz="1800"/>
            </a:lvl2pPr>
            <a:lvl3pPr>
              <a:defRPr sz="1800"/>
            </a:lvl3pPr>
            <a:lvl4pPr>
              <a:defRPr sz="1600"/>
            </a:lvl4pPr>
          </a:lstStyle>
          <a:p>
            <a:pPr lvl="0"/>
            <a:r>
              <a:rPr kumimoji="1" lang="ja-JP" altLang="en-US" dirty="0"/>
              <a:t>マスタ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2025/12/1</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2025/12/1</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2025/12/1</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pPr/>
              <a:t>2025/12/1</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pPr/>
              <a:t>2025/12/1</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pPr/>
              <a:t>2025/12/1</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2025/12/1</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2025/12/1</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dirty="0"/>
              <a:t>マスタ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endParaRPr kumimoji="1" lang="en-US" altLang="ja-JP" dirty="0"/>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pPr/>
              <a:t>2025/12/1</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pPr/>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36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2000" kern="1200">
          <a:solidFill>
            <a:schemeClr val="tx1"/>
          </a:solidFill>
          <a:latin typeface="+mj-lt"/>
          <a:ea typeface="+mn-ea"/>
          <a:cs typeface="+mn-cs"/>
        </a:defRPr>
      </a:lvl1pPr>
      <a:lvl2pPr marL="742950" indent="-285750" algn="l" defTabSz="914400" rtl="0" eaLnBrk="1" latinLnBrk="0" hangingPunct="1">
        <a:spcBef>
          <a:spcPct val="20000"/>
        </a:spcBef>
        <a:buFont typeface="Arial" pitchFamily="34" charset="0"/>
        <a:buChar char="–"/>
        <a:defRPr kumimoji="1" sz="2000" kern="1200">
          <a:solidFill>
            <a:schemeClr val="tx1"/>
          </a:solidFill>
          <a:latin typeface="+mj-lt"/>
          <a:ea typeface="+mn-ea"/>
          <a:cs typeface="+mn-cs"/>
        </a:defRPr>
      </a:lvl2pPr>
      <a:lvl3pPr marL="1143000" indent="-228600" algn="l" defTabSz="914400" rtl="0" eaLnBrk="1" latinLnBrk="0" hangingPunct="1">
        <a:spcBef>
          <a:spcPct val="20000"/>
        </a:spcBef>
        <a:buFont typeface="Arial" pitchFamily="34" charset="0"/>
        <a:buChar char="•"/>
        <a:defRPr kumimoji="1" sz="18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1600" kern="1200">
          <a:solidFill>
            <a:schemeClr val="tx1"/>
          </a:solidFill>
          <a:latin typeface="+mn-lt"/>
          <a:ea typeface="+mn-ea"/>
          <a:cs typeface="+mn-cs"/>
        </a:defRPr>
      </a:lvl5pPr>
      <a:lvl6pPr marL="2286000" marR="0" indent="0" algn="l" defTabSz="914400" rtl="0" eaLnBrk="1" fontAlgn="auto" latinLnBrk="0" hangingPunct="1">
        <a:lnSpc>
          <a:spcPct val="100000"/>
        </a:lnSpc>
        <a:spcBef>
          <a:spcPct val="20000"/>
        </a:spcBef>
        <a:spcAft>
          <a:spcPts val="0"/>
        </a:spcAft>
        <a:buClrTx/>
        <a:buSzTx/>
        <a:buFont typeface="Arial" pitchFamily="34" charset="0"/>
        <a:buNone/>
        <a:tabLst/>
        <a:defRPr kumimoji="1" sz="16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619672" y="2693987"/>
            <a:ext cx="6840759" cy="1470025"/>
          </a:xfrm>
        </p:spPr>
        <p:txBody>
          <a:bodyPr anchor="t">
            <a:normAutofit fontScale="90000"/>
          </a:bodyPr>
          <a:lstStyle/>
          <a:p>
            <a:pPr algn="l"/>
            <a:r>
              <a:rPr kumimoji="1" lang="en-US" altLang="ja-JP" sz="2800"/>
              <a:t>Discussion on 6G Radio</a:t>
            </a:r>
            <a:br>
              <a:rPr kumimoji="1" lang="en-US" altLang="ja-JP" sz="2800"/>
            </a:br>
            <a:r>
              <a:rPr lang="en-US" altLang="ja-JP" sz="2000"/>
              <a:t>- Coverage design target methodology</a:t>
            </a:r>
            <a:br>
              <a:rPr lang="en-US" altLang="ja-JP" sz="2000"/>
            </a:br>
            <a:r>
              <a:rPr kumimoji="1" lang="en-US" altLang="ja-JP" sz="2000"/>
              <a:t>- Time domain resource utilization</a:t>
            </a:r>
            <a:br>
              <a:rPr lang="en-US" altLang="ja-JP" sz="2000"/>
            </a:br>
            <a:r>
              <a:rPr lang="en-US" altLang="ja-JP" sz="2000"/>
              <a:t>- Design from tailor-made to ready-made</a:t>
            </a:r>
            <a:br>
              <a:rPr lang="en-US" altLang="ja-JP" sz="2000"/>
            </a:br>
            <a:r>
              <a:rPr lang="en-US" altLang="ja-JP" sz="2000"/>
              <a:t>- Design of device types</a:t>
            </a:r>
            <a:br>
              <a:rPr lang="en-US" altLang="ja-JP" sz="2000"/>
            </a:br>
            <a:r>
              <a:rPr lang="en-US" altLang="ja-JP" sz="2000"/>
              <a:t>- How to share the agreements among WGs</a:t>
            </a:r>
            <a:br>
              <a:rPr lang="en-US" altLang="ja-JP" sz="2000"/>
            </a:br>
            <a:br>
              <a:rPr lang="en-US" altLang="ja-JP" sz="2200"/>
            </a:br>
            <a:br>
              <a:rPr lang="en-US" altLang="ja-JP" sz="2800"/>
            </a:br>
            <a:endParaRPr kumimoji="1" lang="ja-JP" altLang="en-US" sz="2800" dirty="0"/>
          </a:p>
        </p:txBody>
      </p:sp>
      <p:sp>
        <p:nvSpPr>
          <p:cNvPr id="4" name="Sous-titre 2">
            <a:extLst>
              <a:ext uri="{FF2B5EF4-FFF2-40B4-BE49-F238E27FC236}">
                <a16:creationId xmlns:a16="http://schemas.microsoft.com/office/drawing/2014/main" id="{C8F046B9-25CE-49CB-D199-FDE4E871916C}"/>
              </a:ext>
            </a:extLst>
          </p:cNvPr>
          <p:cNvSpPr txBox="1">
            <a:spLocks/>
          </p:cNvSpPr>
          <p:nvPr/>
        </p:nvSpPr>
        <p:spPr>
          <a:xfrm>
            <a:off x="755576" y="5805264"/>
            <a:ext cx="7775575" cy="648072"/>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kumimoji="1" sz="2000" kern="1200">
                <a:solidFill>
                  <a:schemeClr val="tx1">
                    <a:tint val="75000"/>
                  </a:schemeClr>
                </a:solidFill>
                <a:latin typeface="+mj-lt"/>
                <a:ea typeface="+mn-ea"/>
                <a:cs typeface="+mn-cs"/>
              </a:defRPr>
            </a:lvl1pPr>
            <a:lvl2pPr marL="457200" indent="0" algn="ctr" defTabSz="914400" rtl="0" eaLnBrk="1" latinLnBrk="0" hangingPunct="1">
              <a:spcBef>
                <a:spcPct val="20000"/>
              </a:spcBef>
              <a:buFont typeface="Arial" pitchFamily="34" charset="0"/>
              <a:buNone/>
              <a:defRPr kumimoji="1" sz="2000" kern="1200">
                <a:solidFill>
                  <a:schemeClr val="tx1">
                    <a:tint val="75000"/>
                  </a:schemeClr>
                </a:solidFill>
                <a:latin typeface="+mj-lt"/>
                <a:ea typeface="+mn-ea"/>
                <a:cs typeface="+mn-cs"/>
              </a:defRPr>
            </a:lvl2pPr>
            <a:lvl3pPr marL="914400" indent="0" algn="ctr" defTabSz="914400" rtl="0" eaLnBrk="1" latinLnBrk="0" hangingPunct="1">
              <a:spcBef>
                <a:spcPct val="20000"/>
              </a:spcBef>
              <a:buFont typeface="Arial" pitchFamily="34" charset="0"/>
              <a:buNone/>
              <a:defRPr kumimoji="1" sz="18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1600" kern="1200">
                <a:solidFill>
                  <a:schemeClr val="tx1">
                    <a:tint val="75000"/>
                  </a:schemeClr>
                </a:solidFill>
                <a:latin typeface="+mn-lt"/>
                <a:ea typeface="+mn-ea"/>
                <a:cs typeface="+mn-cs"/>
              </a:defRPr>
            </a:lvl5pPr>
            <a:lvl6pPr marL="2286000" marR="0" indent="0" algn="ctr" defTabSz="914400" rtl="0" eaLnBrk="1" fontAlgn="auto" latinLnBrk="0" hangingPunct="1">
              <a:lnSpc>
                <a:spcPct val="100000"/>
              </a:lnSpc>
              <a:spcBef>
                <a:spcPct val="20000"/>
              </a:spcBef>
              <a:spcAft>
                <a:spcPts val="0"/>
              </a:spcAft>
              <a:buClrTx/>
              <a:buSzTx/>
              <a:buFont typeface="Arial" pitchFamily="34" charset="0"/>
              <a:buNone/>
              <a:tabLst/>
              <a:defRPr kumimoji="1" sz="16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algn="l"/>
            <a:r>
              <a:rPr lang="fr-FR" altLang="fr-FR" dirty="0">
                <a:solidFill>
                  <a:schemeClr val="tx1"/>
                </a:solidFill>
              </a:rPr>
              <a:t>Sources: Panasonic</a:t>
            </a:r>
          </a:p>
        </p:txBody>
      </p:sp>
      <p:sp>
        <p:nvSpPr>
          <p:cNvPr id="7" name="ZoneTexte 4">
            <a:extLst>
              <a:ext uri="{FF2B5EF4-FFF2-40B4-BE49-F238E27FC236}">
                <a16:creationId xmlns:a16="http://schemas.microsoft.com/office/drawing/2014/main" id="{98CAE049-6B83-80E6-BA30-C272F639EF4A}"/>
              </a:ext>
            </a:extLst>
          </p:cNvPr>
          <p:cNvSpPr txBox="1">
            <a:spLocks noChangeArrowheads="1"/>
          </p:cNvSpPr>
          <p:nvPr/>
        </p:nvSpPr>
        <p:spPr bwMode="auto">
          <a:xfrm>
            <a:off x="684213" y="549275"/>
            <a:ext cx="2945871"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fr-FR" sz="1400" dirty="0"/>
              <a:t>3GPP TSG RAN Meeting </a:t>
            </a:r>
            <a:r>
              <a:rPr lang="en-US" altLang="fr-FR" sz="1400"/>
              <a:t>#110</a:t>
            </a:r>
            <a:endParaRPr lang="en-US" altLang="fr-FR" sz="1400" dirty="0"/>
          </a:p>
          <a:p>
            <a:pPr eaLnBrk="1" hangingPunct="1">
              <a:spcBef>
                <a:spcPct val="0"/>
              </a:spcBef>
              <a:buFontTx/>
              <a:buNone/>
            </a:pPr>
            <a:r>
              <a:rPr lang="it-IT" altLang="fr-FR" sz="1400"/>
              <a:t>Baltimore, USA, December 8-11, 2025</a:t>
            </a:r>
            <a:endParaRPr lang="en-US" altLang="fr-FR" sz="1400" dirty="0"/>
          </a:p>
          <a:p>
            <a:pPr eaLnBrk="1" hangingPunct="1">
              <a:spcBef>
                <a:spcPct val="0"/>
              </a:spcBef>
              <a:buFontTx/>
              <a:buNone/>
            </a:pPr>
            <a:r>
              <a:rPr lang="en-US" altLang="fr-FR" sz="1400" dirty="0"/>
              <a:t>Agenda:	8.2.2 Study on 6G Radio</a:t>
            </a:r>
          </a:p>
          <a:p>
            <a:pPr eaLnBrk="1" hangingPunct="1">
              <a:spcBef>
                <a:spcPct val="0"/>
              </a:spcBef>
              <a:buFontTx/>
              <a:buNone/>
            </a:pPr>
            <a:r>
              <a:rPr lang="en-US" altLang="fr-FR" sz="1400" dirty="0"/>
              <a:t>TDOC:</a:t>
            </a:r>
            <a:r>
              <a:rPr lang="en-US" altLang="fr-FR" sz="1400"/>
              <a:t>	RP-253410</a:t>
            </a:r>
          </a:p>
          <a:p>
            <a:pPr eaLnBrk="1" hangingPunct="1">
              <a:spcBef>
                <a:spcPct val="0"/>
              </a:spcBef>
              <a:buFontTx/>
              <a:buNone/>
            </a:pPr>
            <a:r>
              <a:rPr lang="en-US" altLang="fr-FR" sz="1400"/>
              <a:t>For</a:t>
            </a:r>
            <a:r>
              <a:rPr lang="en-US" altLang="fr-FR" sz="1400" dirty="0"/>
              <a:t>:</a:t>
            </a:r>
            <a:r>
              <a:rPr lang="en-US" altLang="fr-FR" sz="1400"/>
              <a:t>	Discussion</a:t>
            </a:r>
            <a:endParaRPr lang="en-US" altLang="fr-FR" sz="1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en-US" altLang="ja-JP"/>
              <a:t>Coverage design target </a:t>
            </a:r>
            <a:r>
              <a:rPr lang="cs-CZ" altLang="ja-JP"/>
              <a:t>methodology</a:t>
            </a:r>
            <a:endParaRPr kumimoji="1" lang="ja-JP" altLang="en-US" dirty="0"/>
          </a:p>
        </p:txBody>
      </p:sp>
      <p:sp>
        <p:nvSpPr>
          <p:cNvPr id="3" name="コンテンツ プレースホルダー 2"/>
          <p:cNvSpPr>
            <a:spLocks noGrp="1"/>
          </p:cNvSpPr>
          <p:nvPr>
            <p:ph idx="1"/>
          </p:nvPr>
        </p:nvSpPr>
        <p:spPr>
          <a:xfrm>
            <a:off x="457200" y="1484784"/>
            <a:ext cx="8229600" cy="4525963"/>
          </a:xfrm>
        </p:spPr>
        <p:txBody>
          <a:bodyPr>
            <a:noAutofit/>
          </a:bodyPr>
          <a:lstStyle/>
          <a:p>
            <a:pPr lvl="0"/>
            <a:r>
              <a:rPr lang="en-US" altLang="ja-JP" sz="1600"/>
              <a:t>MPL represents the coverage requirement in the specific deployment scenarios and conditions including layout, BS/UE antenna gain, BS/UE transmission power, BS/UE receiver sensitivities, Tx/Rx losses, occupied channel bandwidth, penetration loss, shadow fading, data rate.</a:t>
            </a:r>
          </a:p>
          <a:p>
            <a:pPr lvl="1"/>
            <a:r>
              <a:rPr lang="en-US" altLang="ja-JP" sz="1400"/>
              <a:t>In order to obtain the calculation of "re-use of existing 5G mid-band (~3.5GHz) site grid for 6G deployments in at least around 7 GHz and targeting comparable coverage to 5G mid-band", MPL is required. </a:t>
            </a:r>
          </a:p>
          <a:p>
            <a:pPr lvl="0"/>
            <a:r>
              <a:rPr lang="en-US" altLang="ja-JP" sz="1600"/>
              <a:t>When Tx power is predetermined, MaxCL represents the coverage requirement of the baseband. It means several of specific deployment scenarios and conditions are at the time of the deployment decisions including the possibility of the usage of the repetition. MCL is similar to MaxCL if receiver gain is fixed assumption. </a:t>
            </a:r>
          </a:p>
          <a:p>
            <a:pPr lvl="0"/>
            <a:endParaRPr lang="en-US" altLang="ja-JP" sz="1600"/>
          </a:p>
          <a:p>
            <a:pPr lvl="0"/>
            <a:r>
              <a:rPr lang="en-US" altLang="ja-JP" sz="1600"/>
              <a:t>Therefore, we propose following:</a:t>
            </a:r>
          </a:p>
          <a:p>
            <a:pPr lvl="1"/>
            <a:r>
              <a:rPr lang="en-US" altLang="ja-JP" sz="1400"/>
              <a:t>"Coverage target(s) considering diverse use cases and device types" is based on </a:t>
            </a:r>
            <a:r>
              <a:rPr lang="en-US" altLang="ja-JP" sz="1400" u="sng"/>
              <a:t>MaxCL</a:t>
            </a:r>
            <a:r>
              <a:rPr lang="en-US" altLang="ja-JP" sz="1400"/>
              <a:t> as the deployment decision should not be included in the target.</a:t>
            </a:r>
          </a:p>
          <a:p>
            <a:pPr lvl="1"/>
            <a:r>
              <a:rPr lang="en-US" altLang="ja-JP" sz="1400"/>
              <a:t>For re-use of 5G mid-band site grid for 6G deployment scenario around 7G, MPL should be used. This is to be continued within RAN1.</a:t>
            </a:r>
          </a:p>
          <a:p>
            <a:pPr marL="0" lvl="0" indent="0">
              <a:buNone/>
            </a:pPr>
            <a:endParaRPr lang="en-US" altLang="ja-JP" sz="160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spTree>
    <p:extLst>
      <p:ext uri="{BB962C8B-B14F-4D97-AF65-F5344CB8AC3E}">
        <p14:creationId xmlns:p14="http://schemas.microsoft.com/office/powerpoint/2010/main" val="10602624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83990E-1E5A-1D7E-569C-0C49E99293FD}"/>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167CCD15-6246-BFCE-354B-7B664FDEDAEA}"/>
              </a:ext>
            </a:extLst>
          </p:cNvPr>
          <p:cNvSpPr>
            <a:spLocks noGrp="1"/>
          </p:cNvSpPr>
          <p:nvPr>
            <p:ph type="title"/>
          </p:nvPr>
        </p:nvSpPr>
        <p:spPr/>
        <p:txBody>
          <a:bodyPr>
            <a:normAutofit/>
          </a:bodyPr>
          <a:lstStyle/>
          <a:p>
            <a:r>
              <a:rPr lang="en-US" altLang="ja-JP"/>
              <a:t>Coverage design target </a:t>
            </a:r>
            <a:r>
              <a:rPr lang="cs-CZ" altLang="ja-JP"/>
              <a:t>methodology</a:t>
            </a:r>
            <a:endParaRPr kumimoji="1" lang="ja-JP" altLang="en-US" dirty="0"/>
          </a:p>
        </p:txBody>
      </p:sp>
      <p:sp>
        <p:nvSpPr>
          <p:cNvPr id="3" name="コンテンツ プレースホルダー 2">
            <a:extLst>
              <a:ext uri="{FF2B5EF4-FFF2-40B4-BE49-F238E27FC236}">
                <a16:creationId xmlns:a16="http://schemas.microsoft.com/office/drawing/2014/main" id="{E1A7E3AC-A698-C184-E904-9956A3BC95D5}"/>
              </a:ext>
            </a:extLst>
          </p:cNvPr>
          <p:cNvSpPr>
            <a:spLocks noGrp="1"/>
          </p:cNvSpPr>
          <p:nvPr>
            <p:ph idx="1"/>
          </p:nvPr>
        </p:nvSpPr>
        <p:spPr>
          <a:xfrm>
            <a:off x="457200" y="1340768"/>
            <a:ext cx="8229600" cy="4525963"/>
          </a:xfrm>
        </p:spPr>
        <p:txBody>
          <a:bodyPr>
            <a:noAutofit/>
          </a:bodyPr>
          <a:lstStyle/>
          <a:p>
            <a:pPr lvl="0"/>
            <a:r>
              <a:rPr lang="en-US" altLang="ja-JP" sz="1400"/>
              <a:t>For re-use of 5G mid-band(~3.5GHz) site grid for 6G deployment scenario around 7GHz, the difference between "initial access/random accesss" and "data channel" was identified. This relates the wording choice between "same or exceeding coverage" or "comparable coverage".</a:t>
            </a:r>
          </a:p>
          <a:p>
            <a:pPr lvl="0"/>
            <a:endParaRPr lang="en-US" altLang="ja-JP" sz="1400"/>
          </a:p>
          <a:p>
            <a:pPr lvl="0"/>
            <a:r>
              <a:rPr lang="en-US" altLang="ja-JP" sz="1400"/>
              <a:t>Between 3.5G and 7GHz, in addition to path-loss, specific deployment scenarios and conditions like BS/UE antenna gain and BS/UE transmission power can be different. Especially what deployment scenarios and conditions for NW is up to NW side decision.</a:t>
            </a:r>
          </a:p>
          <a:p>
            <a:pPr lvl="1"/>
            <a:r>
              <a:rPr lang="en-US" altLang="ja-JP" sz="1200"/>
              <a:t>If specific deployment scenarios and conditions is very good, "same or exceeding coverage" with the same data rate may be possible.</a:t>
            </a:r>
          </a:p>
          <a:p>
            <a:pPr lvl="1"/>
            <a:r>
              <a:rPr lang="en-US" altLang="ja-JP" sz="1200"/>
              <a:t>If specific deployment scenarios and conditions is low cost choice, "same or exceeding coverage" with the same data rate would not possible within reasonable complexity of PHY design.</a:t>
            </a:r>
          </a:p>
          <a:p>
            <a:pPr lvl="1"/>
            <a:r>
              <a:rPr lang="en-US" altLang="ja-JP" sz="1200"/>
              <a:t>What specific deployment scenarios and conditions should be taken as the comparison is to be further discussed in RAN1. Therefore, for data channel, the target should be </a:t>
            </a:r>
            <a:r>
              <a:rPr lang="en-US" altLang="ja-JP" sz="1200" u="sng"/>
              <a:t>"comparable coverage"</a:t>
            </a:r>
            <a:r>
              <a:rPr lang="en-US" altLang="ja-JP" sz="1200"/>
              <a:t>. Depending on specific deployment scenarios and conditions, the target data rate may be adjusted.</a:t>
            </a:r>
          </a:p>
          <a:p>
            <a:pPr lvl="1"/>
            <a:endParaRPr lang="en-US" altLang="ja-JP" sz="1200"/>
          </a:p>
          <a:p>
            <a:pPr lvl="1"/>
            <a:r>
              <a:rPr lang="en-US" altLang="ja-JP" sz="1200"/>
              <a:t>On the other hand, for "initial access/random accesss", regardless of what specific deployment scenarios and conditions, the reachbility is important by any means including the usage of the repetition of channels/signals. Therefore, the target of "initial access/random accesss" should be written as "</a:t>
            </a:r>
            <a:r>
              <a:rPr lang="en-US" altLang="ja-JP" sz="1200" u="sng"/>
              <a:t>same or exceeding coverage</a:t>
            </a:r>
            <a:r>
              <a:rPr lang="en-US" altLang="ja-JP" sz="1200"/>
              <a:t>". </a:t>
            </a:r>
          </a:p>
          <a:p>
            <a:pPr lvl="1"/>
            <a:endParaRPr lang="en-US" altLang="ja-JP" sz="1200"/>
          </a:p>
          <a:p>
            <a:r>
              <a:rPr lang="en-US" altLang="ja-JP" sz="1400"/>
              <a:t>Therefore, we propose following:</a:t>
            </a:r>
          </a:p>
          <a:p>
            <a:pPr lvl="1"/>
            <a:r>
              <a:rPr lang="en-US" altLang="ja-JP" sz="1200"/>
              <a:t>For initial access/random accesss, target around 7GHz should be </a:t>
            </a:r>
            <a:r>
              <a:rPr lang="en-US" altLang="ja-JP" sz="1200" u="sng"/>
              <a:t>"same or exceeding coverage" </a:t>
            </a:r>
            <a:r>
              <a:rPr lang="en-US" altLang="ja-JP" sz="1200"/>
              <a:t>of mid-band regardless of specific deployment scenarios and conditions.</a:t>
            </a:r>
          </a:p>
          <a:p>
            <a:pPr lvl="1"/>
            <a:r>
              <a:rPr lang="en-US" altLang="ja-JP" sz="1200"/>
              <a:t>For data channels, target around 7GHz should be comparable coverage of mid-band. The data rate depends on specific deployment scenarios and conditions to be discussed in RAN1.</a:t>
            </a:r>
          </a:p>
        </p:txBody>
      </p:sp>
      <p:sp>
        <p:nvSpPr>
          <p:cNvPr id="4" name="Rectangle 2">
            <a:extLst>
              <a:ext uri="{FF2B5EF4-FFF2-40B4-BE49-F238E27FC236}">
                <a16:creationId xmlns:a16="http://schemas.microsoft.com/office/drawing/2014/main" id="{CA910FF8-2558-54F5-8260-2C0567F984B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spTree>
    <p:extLst>
      <p:ext uri="{BB962C8B-B14F-4D97-AF65-F5344CB8AC3E}">
        <p14:creationId xmlns:p14="http://schemas.microsoft.com/office/powerpoint/2010/main" val="30083879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7A0CD-B043-B2F3-AC3C-0049CE395F18}"/>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F47DFAA8-5157-E3E4-D67B-AD4D07D91493}"/>
              </a:ext>
            </a:extLst>
          </p:cNvPr>
          <p:cNvSpPr>
            <a:spLocks noGrp="1"/>
          </p:cNvSpPr>
          <p:nvPr>
            <p:ph type="title"/>
          </p:nvPr>
        </p:nvSpPr>
        <p:spPr/>
        <p:txBody>
          <a:bodyPr>
            <a:noAutofit/>
          </a:bodyPr>
          <a:lstStyle/>
          <a:p>
            <a:r>
              <a:rPr kumimoji="1" lang="en-US" altLang="ja-JP" sz="3200"/>
              <a:t>Time domain resource utilization</a:t>
            </a:r>
            <a:endParaRPr kumimoji="1" lang="ja-JP" altLang="en-US" sz="3200" dirty="0"/>
          </a:p>
        </p:txBody>
      </p:sp>
      <p:sp>
        <p:nvSpPr>
          <p:cNvPr id="3" name="コンテンツ プレースホルダー 2">
            <a:extLst>
              <a:ext uri="{FF2B5EF4-FFF2-40B4-BE49-F238E27FC236}">
                <a16:creationId xmlns:a16="http://schemas.microsoft.com/office/drawing/2014/main" id="{08D146E7-A1DE-C1BC-E38E-7A78AD546243}"/>
              </a:ext>
            </a:extLst>
          </p:cNvPr>
          <p:cNvSpPr>
            <a:spLocks noGrp="1"/>
          </p:cNvSpPr>
          <p:nvPr>
            <p:ph idx="1"/>
          </p:nvPr>
        </p:nvSpPr>
        <p:spPr>
          <a:xfrm>
            <a:off x="457200" y="1412776"/>
            <a:ext cx="8229600" cy="4525963"/>
          </a:xfrm>
        </p:spPr>
        <p:txBody>
          <a:bodyPr>
            <a:noAutofit/>
          </a:bodyPr>
          <a:lstStyle/>
          <a:p>
            <a:pPr lvl="0"/>
            <a:r>
              <a:rPr lang="en-US" altLang="ja-JP" sz="1600"/>
              <a:t>Any of device types should be supported in the spectrum by the 3gpp design and which device types should be operated in the spectrum should be up to NW choice.</a:t>
            </a:r>
          </a:p>
          <a:p>
            <a:pPr lvl="0"/>
            <a:endParaRPr lang="en-US" altLang="ja-JP" sz="1600"/>
          </a:p>
          <a:p>
            <a:pPr lvl="1"/>
            <a:r>
              <a:rPr lang="en-US" altLang="ja-JP" sz="1400"/>
              <a:t>When the certain spectrum is operated in MRSS, dynamic TDD, SBFD, Network energy saving, ISAC, or any of future extension, any of the device types including low end 6G IoT device should be operatable in this the spectrum. It means following.</a:t>
            </a:r>
          </a:p>
          <a:p>
            <a:pPr lvl="2"/>
            <a:r>
              <a:rPr lang="en-US" altLang="ja-JP" sz="1400"/>
              <a:t>Low end 6G IoT device should not prevent or support dynamic resource usage of MRSS.</a:t>
            </a:r>
          </a:p>
          <a:p>
            <a:pPr lvl="2"/>
            <a:r>
              <a:rPr lang="en-US" altLang="ja-JP" sz="1400"/>
              <a:t>Low end 6G IoT device should not prevent or support dynamic TDD.</a:t>
            </a:r>
          </a:p>
          <a:p>
            <a:pPr lvl="2"/>
            <a:r>
              <a:rPr lang="en-US" altLang="ja-JP" sz="1400"/>
              <a:t>Low end 6G IoT device should support SBFD for the extension of the UL coverage.</a:t>
            </a:r>
          </a:p>
          <a:p>
            <a:pPr lvl="2"/>
            <a:r>
              <a:rPr lang="en-US" altLang="ja-JP" sz="1400"/>
              <a:t>Low end 6G IoT device should support network energy saving.</a:t>
            </a:r>
          </a:p>
          <a:p>
            <a:pPr lvl="2"/>
            <a:r>
              <a:rPr lang="en-US" altLang="ja-JP" sz="1400"/>
              <a:t>Low end 6G IoT device should not prevent dynamic resource usage of ISAC.</a:t>
            </a:r>
          </a:p>
          <a:p>
            <a:pPr lvl="2"/>
            <a:r>
              <a:rPr lang="en-US" altLang="ja-JP" sz="1400"/>
              <a:t>Low end 6G IoT device should not prevent dynamic resource usage of future extension.</a:t>
            </a:r>
          </a:p>
          <a:p>
            <a:pPr lvl="2"/>
            <a:endParaRPr lang="en-US" altLang="ja-JP" sz="1400"/>
          </a:p>
          <a:p>
            <a:pPr lvl="1"/>
            <a:r>
              <a:rPr lang="en-US" altLang="ja-JP" sz="1400"/>
              <a:t>Therefore, we propose following:</a:t>
            </a:r>
          </a:p>
          <a:p>
            <a:pPr lvl="2"/>
            <a:r>
              <a:rPr lang="en-US" altLang="ja-JP" sz="1400" u="sng"/>
              <a:t>Time domain resource utilization should be flexible and transparent</a:t>
            </a:r>
            <a:r>
              <a:rPr lang="en-US" altLang="ja-JP" sz="1400"/>
              <a:t> regardless of MRSS, dynamic TDD, SBFD, Network energy saving, ISAC, or any of future extension.</a:t>
            </a:r>
          </a:p>
          <a:p>
            <a:pPr lvl="1"/>
            <a:endParaRPr lang="en-US" altLang="ja-JP" sz="1400"/>
          </a:p>
          <a:p>
            <a:pPr lvl="1"/>
            <a:endParaRPr lang="en-US" altLang="ja-JP" sz="1400"/>
          </a:p>
          <a:p>
            <a:pPr lvl="1"/>
            <a:endParaRPr lang="en-US" altLang="ja-JP" sz="1400"/>
          </a:p>
          <a:p>
            <a:pPr lvl="1"/>
            <a:endParaRPr lang="en-US" altLang="ja-JP" sz="1400"/>
          </a:p>
          <a:p>
            <a:pPr lvl="1"/>
            <a:endParaRPr lang="en-US" altLang="ja-JP" sz="1400"/>
          </a:p>
          <a:p>
            <a:pPr marL="457200" lvl="1" indent="0">
              <a:buNone/>
            </a:pPr>
            <a:endParaRPr lang="en-US" altLang="ja-JP" sz="1400"/>
          </a:p>
          <a:p>
            <a:pPr marL="457200" lvl="1" indent="0">
              <a:buNone/>
            </a:pPr>
            <a:endParaRPr lang="en-US" altLang="ja-JP" sz="1400"/>
          </a:p>
          <a:p>
            <a:pPr lvl="1"/>
            <a:endParaRPr lang="en-US" altLang="ja-JP" sz="1400"/>
          </a:p>
          <a:p>
            <a:pPr lvl="0"/>
            <a:endParaRPr lang="en-US" altLang="ja-JP" sz="1600"/>
          </a:p>
        </p:txBody>
      </p:sp>
      <p:sp>
        <p:nvSpPr>
          <p:cNvPr id="4" name="Rectangle 2">
            <a:extLst>
              <a:ext uri="{FF2B5EF4-FFF2-40B4-BE49-F238E27FC236}">
                <a16:creationId xmlns:a16="http://schemas.microsoft.com/office/drawing/2014/main" id="{D1841C8B-1D82-2748-66D6-49BAA76D7183}"/>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spTree>
    <p:extLst>
      <p:ext uri="{BB962C8B-B14F-4D97-AF65-F5344CB8AC3E}">
        <p14:creationId xmlns:p14="http://schemas.microsoft.com/office/powerpoint/2010/main" val="18594236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E538C0-E416-D390-E203-0F398EF55630}"/>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F510B982-D860-5F05-E080-410B00B0E226}"/>
              </a:ext>
            </a:extLst>
          </p:cNvPr>
          <p:cNvSpPr>
            <a:spLocks noGrp="1"/>
          </p:cNvSpPr>
          <p:nvPr>
            <p:ph type="title"/>
          </p:nvPr>
        </p:nvSpPr>
        <p:spPr/>
        <p:txBody>
          <a:bodyPr>
            <a:noAutofit/>
          </a:bodyPr>
          <a:lstStyle/>
          <a:p>
            <a:r>
              <a:rPr kumimoji="1" lang="en-US" altLang="ja-JP" sz="3200"/>
              <a:t>Design from tailor-made to ready-made</a:t>
            </a:r>
            <a:endParaRPr kumimoji="1" lang="ja-JP" altLang="en-US" sz="3200" dirty="0"/>
          </a:p>
        </p:txBody>
      </p:sp>
      <p:sp>
        <p:nvSpPr>
          <p:cNvPr id="3" name="コンテンツ プレースホルダー 2">
            <a:extLst>
              <a:ext uri="{FF2B5EF4-FFF2-40B4-BE49-F238E27FC236}">
                <a16:creationId xmlns:a16="http://schemas.microsoft.com/office/drawing/2014/main" id="{E1122DC5-8CC0-0795-2CA1-0FF3F1A4E127}"/>
              </a:ext>
            </a:extLst>
          </p:cNvPr>
          <p:cNvSpPr>
            <a:spLocks noGrp="1"/>
          </p:cNvSpPr>
          <p:nvPr>
            <p:ph idx="1"/>
          </p:nvPr>
        </p:nvSpPr>
        <p:spPr>
          <a:xfrm>
            <a:off x="457200" y="1340768"/>
            <a:ext cx="8229600" cy="4525963"/>
          </a:xfrm>
        </p:spPr>
        <p:txBody>
          <a:bodyPr>
            <a:noAutofit/>
          </a:bodyPr>
          <a:lstStyle/>
          <a:p>
            <a:pPr lvl="0"/>
            <a:r>
              <a:rPr lang="en-US" altLang="ja-JP" sz="1600"/>
              <a:t>5G NR design principle was tailor-made design principle. i.e. many options/configurations allows customization of the specific deployment including URLLC.</a:t>
            </a:r>
          </a:p>
          <a:p>
            <a:pPr lvl="1"/>
            <a:r>
              <a:rPr lang="en-US" altLang="ja-JP" sz="1400"/>
              <a:t>It may allow optimization of the specific usage.</a:t>
            </a:r>
          </a:p>
          <a:p>
            <a:pPr lvl="1"/>
            <a:r>
              <a:rPr lang="en-US" altLang="ja-JP" sz="1400"/>
              <a:t>It allowed to reduce the time for 3gpp standardization discussion as optimization of the prameters are up to NW and markets (of UE capability choices).</a:t>
            </a:r>
          </a:p>
          <a:p>
            <a:pPr lvl="1"/>
            <a:r>
              <a:rPr lang="en-US" altLang="ja-JP" sz="1400"/>
              <a:t>It resulted many of UE features choices and many of configurations parameters. The fragmentation of choices made the difficulty on which feature to be supported.</a:t>
            </a:r>
          </a:p>
          <a:p>
            <a:pPr lvl="1"/>
            <a:endParaRPr lang="en-US" altLang="ja-JP" sz="1400"/>
          </a:p>
          <a:p>
            <a:pPr lvl="0"/>
            <a:r>
              <a:rPr lang="en-US" altLang="ja-JP" sz="1600"/>
              <a:t>6GR design principle was agreed to be single technology framework to reduce the options. On the other hand, the diverse usage targets (eMBB, URLLC, IoT, FWA etc) have conflict requirement among efficiency, complexity, energy usage and latency.</a:t>
            </a:r>
          </a:p>
          <a:p>
            <a:pPr lvl="1"/>
            <a:r>
              <a:rPr lang="en-US" altLang="ja-JP" sz="1400"/>
              <a:t>To improve efficiency or latency would result increased complexity or energy usage.</a:t>
            </a:r>
          </a:p>
          <a:p>
            <a:pPr lvl="1"/>
            <a:r>
              <a:rPr lang="en-US" altLang="ja-JP" sz="1400"/>
              <a:t>To reduce complexity or energy usage would result reduced efficiency and longer latency.</a:t>
            </a:r>
          </a:p>
          <a:p>
            <a:pPr lvl="1"/>
            <a:r>
              <a:rPr lang="en-US" altLang="ja-JP" sz="1400"/>
              <a:t>The balanced point for difference of the diverse usage are different depending on the usage target.</a:t>
            </a:r>
          </a:p>
          <a:p>
            <a:pPr lvl="1"/>
            <a:endParaRPr lang="en-US" altLang="ja-JP" sz="1400"/>
          </a:p>
          <a:p>
            <a:r>
              <a:rPr lang="en-US" altLang="ja-JP" sz="1600"/>
              <a:t>We propose following.</a:t>
            </a:r>
          </a:p>
          <a:p>
            <a:pPr lvl="1"/>
            <a:r>
              <a:rPr lang="en-US" altLang="ja-JP" sz="1400"/>
              <a:t>Within a single technology framework, several of balanced points as ready-made options/configurations for the diverse usage targets (eMBB, URLLC, IoT, FWA etc) should be seeked in 6GR.</a:t>
            </a:r>
          </a:p>
          <a:p>
            <a:pPr lvl="2"/>
            <a:r>
              <a:rPr lang="en-US" altLang="ja-JP" sz="1400"/>
              <a:t>This can require more 3gpp standardization discussion but could reduce overall complexity of the system. </a:t>
            </a:r>
          </a:p>
        </p:txBody>
      </p:sp>
      <p:sp>
        <p:nvSpPr>
          <p:cNvPr id="4" name="Rectangle 2">
            <a:extLst>
              <a:ext uri="{FF2B5EF4-FFF2-40B4-BE49-F238E27FC236}">
                <a16:creationId xmlns:a16="http://schemas.microsoft.com/office/drawing/2014/main" id="{D3F77BF7-8BA2-68C6-16E0-E3B47E306D8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spTree>
    <p:extLst>
      <p:ext uri="{BB962C8B-B14F-4D97-AF65-F5344CB8AC3E}">
        <p14:creationId xmlns:p14="http://schemas.microsoft.com/office/powerpoint/2010/main" val="27951271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CEBFD2-D062-8FFD-D633-FD55C3DBDFFC}"/>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E51E399D-1BD7-3158-C728-6F1CEA97BE6D}"/>
              </a:ext>
            </a:extLst>
          </p:cNvPr>
          <p:cNvSpPr>
            <a:spLocks noGrp="1"/>
          </p:cNvSpPr>
          <p:nvPr>
            <p:ph type="title"/>
          </p:nvPr>
        </p:nvSpPr>
        <p:spPr/>
        <p:txBody>
          <a:bodyPr>
            <a:noAutofit/>
          </a:bodyPr>
          <a:lstStyle/>
          <a:p>
            <a:r>
              <a:rPr kumimoji="1" lang="en-US" altLang="ja-JP" sz="3200"/>
              <a:t>Design of device types</a:t>
            </a:r>
            <a:endParaRPr kumimoji="1" lang="ja-JP" altLang="en-US" sz="3200" dirty="0"/>
          </a:p>
        </p:txBody>
      </p:sp>
      <p:sp>
        <p:nvSpPr>
          <p:cNvPr id="3" name="コンテンツ プレースホルダー 2">
            <a:extLst>
              <a:ext uri="{FF2B5EF4-FFF2-40B4-BE49-F238E27FC236}">
                <a16:creationId xmlns:a16="http://schemas.microsoft.com/office/drawing/2014/main" id="{4402D8A6-D855-E7F7-DF94-BCEFBFE2E469}"/>
              </a:ext>
            </a:extLst>
          </p:cNvPr>
          <p:cNvSpPr>
            <a:spLocks noGrp="1"/>
          </p:cNvSpPr>
          <p:nvPr>
            <p:ph idx="1"/>
          </p:nvPr>
        </p:nvSpPr>
        <p:spPr>
          <a:xfrm>
            <a:off x="457200" y="1340768"/>
            <a:ext cx="8229600" cy="4525963"/>
          </a:xfrm>
        </p:spPr>
        <p:txBody>
          <a:bodyPr>
            <a:noAutofit/>
          </a:bodyPr>
          <a:lstStyle/>
          <a:p>
            <a:r>
              <a:rPr lang="en-US" altLang="ja-JP" sz="1600"/>
              <a:t>Current NR UE capability has many features. Basic features are described as </a:t>
            </a:r>
            <a:r>
              <a:rPr lang="en-US" altLang="ja-JP" sz="1600" u="sng"/>
              <a:t>"for UE supports XXX, UE must indicate this FG is supported" </a:t>
            </a:r>
            <a:r>
              <a:rPr lang="en-US" altLang="ja-JP" sz="1600"/>
              <a:t>but these FGs are separated for reception, transmission, synchronization, power control and so on.</a:t>
            </a:r>
            <a:endParaRPr lang="ja-JP" altLang="ja-JP" sz="1600"/>
          </a:p>
          <a:p>
            <a:r>
              <a:rPr lang="en-US" altLang="ja-JP" sz="1600"/>
              <a:t>One of reasons of too many UE features are UE features are spitted for reception, transmission, synchronization, power control and so on.</a:t>
            </a:r>
            <a:endParaRPr lang="ja-JP" altLang="ja-JP" sz="1600"/>
          </a:p>
          <a:p>
            <a:r>
              <a:rPr lang="en-US" altLang="ja-JP" sz="1600"/>
              <a:t>If basic feature indication of reception, transmission, synchronization, power control and so on are merged and indicated by one bit (or one codepoint), the amount of FG can be reduced. </a:t>
            </a:r>
            <a:endParaRPr lang="ja-JP" altLang="ja-JP" sz="1600"/>
          </a:p>
          <a:p>
            <a:r>
              <a:rPr lang="en-US" altLang="ja-JP" sz="1600"/>
              <a:t>In addition, enhancement more than basic features in each FG of respective groups of reception, transmission, synchronization and so on are merged as "enhance level 1", "enhance level 2" and so on instead of respective parameters of each FGs. </a:t>
            </a:r>
            <a:endParaRPr lang="ja-JP" altLang="ja-JP" sz="1600"/>
          </a:p>
          <a:p>
            <a:r>
              <a:rPr lang="en-US" altLang="ja-JP" sz="1600"/>
              <a:t>Above way of UE feature design could reduce the possible UE features and it could be the definition of device type.</a:t>
            </a:r>
            <a:endParaRPr lang="ja-JP" altLang="ja-JP" sz="1600"/>
          </a:p>
          <a:p>
            <a:pPr lvl="1"/>
            <a:r>
              <a:rPr lang="en-US" altLang="ja-JP" sz="1400"/>
              <a:t>Basic UE feature XXX, enhance level 1, enhance level 2, .... </a:t>
            </a:r>
          </a:p>
          <a:p>
            <a:pPr marL="457200" lvl="1" indent="0">
              <a:buNone/>
            </a:pPr>
            <a:endParaRPr lang="ja-JP" altLang="ja-JP" sz="1400"/>
          </a:p>
          <a:p>
            <a:pPr marL="342900" lvl="1" indent="-342900">
              <a:buFont typeface="Arial" pitchFamily="34" charset="0"/>
              <a:buChar char="•"/>
            </a:pPr>
            <a:r>
              <a:rPr lang="en-US" altLang="ja-JP" sz="1600"/>
              <a:t>We propose following.</a:t>
            </a:r>
            <a:endParaRPr lang="ja-JP" altLang="ja-JP" sz="1600"/>
          </a:p>
          <a:p>
            <a:pPr lvl="1"/>
            <a:r>
              <a:rPr lang="en-US" altLang="ja-JP" sz="1400"/>
              <a:t>Basic UE features among different group like reception, transmission, synchronization are merged to one FG. In addition, instead of respective parameter for each FG, different FGs from reception, transmission, synchronization and so on is merged to "enhance level 1, enhance level 2,, ". These can be basic of "device type". </a:t>
            </a:r>
            <a:endParaRPr lang="ja-JP" altLang="ja-JP" sz="1400"/>
          </a:p>
        </p:txBody>
      </p:sp>
      <p:sp>
        <p:nvSpPr>
          <p:cNvPr id="4" name="Rectangle 2">
            <a:extLst>
              <a:ext uri="{FF2B5EF4-FFF2-40B4-BE49-F238E27FC236}">
                <a16:creationId xmlns:a16="http://schemas.microsoft.com/office/drawing/2014/main" id="{F988EC70-2121-9330-C814-EFB08F33B4CD}"/>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spTree>
    <p:extLst>
      <p:ext uri="{BB962C8B-B14F-4D97-AF65-F5344CB8AC3E}">
        <p14:creationId xmlns:p14="http://schemas.microsoft.com/office/powerpoint/2010/main" val="13581749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057C59-16FE-D7C6-E37D-FA30E0C38292}"/>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46C6464C-6E88-F003-8458-F06B59F565C5}"/>
              </a:ext>
            </a:extLst>
          </p:cNvPr>
          <p:cNvSpPr>
            <a:spLocks noGrp="1"/>
          </p:cNvSpPr>
          <p:nvPr>
            <p:ph type="title"/>
          </p:nvPr>
        </p:nvSpPr>
        <p:spPr/>
        <p:txBody>
          <a:bodyPr>
            <a:noAutofit/>
          </a:bodyPr>
          <a:lstStyle/>
          <a:p>
            <a:r>
              <a:rPr kumimoji="1" lang="en-US" altLang="ja-JP" sz="3200"/>
              <a:t>How to share the agreements among WGs</a:t>
            </a:r>
            <a:endParaRPr kumimoji="1" lang="ja-JP" altLang="en-US" sz="3200" dirty="0"/>
          </a:p>
        </p:txBody>
      </p:sp>
      <p:sp>
        <p:nvSpPr>
          <p:cNvPr id="3" name="コンテンツ プレースホルダー 2">
            <a:extLst>
              <a:ext uri="{FF2B5EF4-FFF2-40B4-BE49-F238E27FC236}">
                <a16:creationId xmlns:a16="http://schemas.microsoft.com/office/drawing/2014/main" id="{7F755B56-F55E-A4AD-1EE6-808B30AD2B10}"/>
              </a:ext>
            </a:extLst>
          </p:cNvPr>
          <p:cNvSpPr>
            <a:spLocks noGrp="1"/>
          </p:cNvSpPr>
          <p:nvPr>
            <p:ph idx="1"/>
          </p:nvPr>
        </p:nvSpPr>
        <p:spPr>
          <a:xfrm>
            <a:off x="457200" y="1340768"/>
            <a:ext cx="8229600" cy="4525963"/>
          </a:xfrm>
        </p:spPr>
        <p:txBody>
          <a:bodyPr>
            <a:noAutofit/>
          </a:bodyPr>
          <a:lstStyle/>
          <a:p>
            <a:pPr lvl="0"/>
            <a:r>
              <a:rPr lang="en-US" altLang="ja-JP" sz="1600"/>
              <a:t>RAN1 discussed how to share the RAN1 agreement with other WGs for the better progress of 6GR. To select specific agreements for respective WGs would be more convenient for the receiving WG but it requires more RAN1 discussion on which one to be seletected. Then at the end, the whole 6GR related agreements were sent as LS.</a:t>
            </a:r>
          </a:p>
          <a:p>
            <a:pPr lvl="0"/>
            <a:r>
              <a:rPr lang="en-US" altLang="ja-JP" sz="1600"/>
              <a:t>To capture all agreements is also carried out by the status report. But it is before RAN plenary only.</a:t>
            </a:r>
          </a:p>
          <a:p>
            <a:pPr lvl="0"/>
            <a:r>
              <a:rPr lang="en-US" altLang="ja-JP" sz="1600"/>
              <a:t>Agreements are to be captured in TR but it would take time for more reader friendly description.</a:t>
            </a:r>
          </a:p>
          <a:p>
            <a:pPr lvl="0"/>
            <a:endParaRPr lang="en-US" altLang="ja-JP" sz="1600"/>
          </a:p>
          <a:p>
            <a:pPr lvl="0"/>
            <a:r>
              <a:rPr lang="en-US" altLang="ja-JP" sz="1600"/>
              <a:t>We propose following to improve the cycle of status report and reduce LS exchange of full agreement.</a:t>
            </a:r>
          </a:p>
          <a:p>
            <a:pPr lvl="1"/>
            <a:r>
              <a:rPr lang="en-US" altLang="ja-JP" sz="1400" u="sng"/>
              <a:t>Within 3gpp RAN1 folder, to have the file to capture all past RAN1 agreement of 6GR study and it is informed to other WGs. </a:t>
            </a:r>
            <a:r>
              <a:rPr lang="en-US" altLang="ja-JP" sz="1400"/>
              <a:t>It is updated by the Rapporteur(s) after each of WG meeting. No specific LS is sent for the update. Status report can refer this document.</a:t>
            </a:r>
          </a:p>
          <a:p>
            <a:pPr lvl="1"/>
            <a:endParaRPr lang="en-US" altLang="ja-JP" sz="1400"/>
          </a:p>
          <a:p>
            <a:endParaRPr lang="en-US" altLang="ja-JP" sz="1600"/>
          </a:p>
          <a:p>
            <a:pPr lvl="0"/>
            <a:endParaRPr lang="en-US" altLang="ja-JP" sz="1600"/>
          </a:p>
        </p:txBody>
      </p:sp>
      <p:sp>
        <p:nvSpPr>
          <p:cNvPr id="4" name="Rectangle 2">
            <a:extLst>
              <a:ext uri="{FF2B5EF4-FFF2-40B4-BE49-F238E27FC236}">
                <a16:creationId xmlns:a16="http://schemas.microsoft.com/office/drawing/2014/main" id="{CF1D4378-E6FE-ABCE-4558-546FF45521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spTree>
    <p:extLst>
      <p:ext uri="{BB962C8B-B14F-4D97-AF65-F5344CB8AC3E}">
        <p14:creationId xmlns:p14="http://schemas.microsoft.com/office/powerpoint/2010/main" val="42643199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184A77-B808-F1E8-79E3-5B97DFF3DD04}"/>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D2C00E02-61F6-75D0-35E5-09D5479F6ED9}"/>
              </a:ext>
            </a:extLst>
          </p:cNvPr>
          <p:cNvSpPr>
            <a:spLocks noGrp="1"/>
          </p:cNvSpPr>
          <p:nvPr>
            <p:ph type="title"/>
          </p:nvPr>
        </p:nvSpPr>
        <p:spPr/>
        <p:txBody>
          <a:bodyPr>
            <a:noAutofit/>
          </a:bodyPr>
          <a:lstStyle/>
          <a:p>
            <a:r>
              <a:rPr kumimoji="1" lang="en-US" altLang="ja-JP" sz="3200"/>
              <a:t>Summary</a:t>
            </a:r>
            <a:endParaRPr kumimoji="1" lang="ja-JP" altLang="en-US" sz="3200" dirty="0"/>
          </a:p>
        </p:txBody>
      </p:sp>
      <p:sp>
        <p:nvSpPr>
          <p:cNvPr id="3" name="コンテンツ プレースホルダー 2">
            <a:extLst>
              <a:ext uri="{FF2B5EF4-FFF2-40B4-BE49-F238E27FC236}">
                <a16:creationId xmlns:a16="http://schemas.microsoft.com/office/drawing/2014/main" id="{2DD6A00F-D0E4-ACA8-5736-995155EC31F0}"/>
              </a:ext>
            </a:extLst>
          </p:cNvPr>
          <p:cNvSpPr>
            <a:spLocks noGrp="1"/>
          </p:cNvSpPr>
          <p:nvPr>
            <p:ph idx="1"/>
          </p:nvPr>
        </p:nvSpPr>
        <p:spPr>
          <a:xfrm>
            <a:off x="457200" y="1340768"/>
            <a:ext cx="8229600" cy="4525963"/>
          </a:xfrm>
        </p:spPr>
        <p:txBody>
          <a:bodyPr>
            <a:noAutofit/>
          </a:bodyPr>
          <a:lstStyle/>
          <a:p>
            <a:pPr lvl="0"/>
            <a:r>
              <a:rPr lang="en-US" altLang="ja-JP" sz="1600"/>
              <a:t>We propose following for 6GR:</a:t>
            </a:r>
            <a:endParaRPr lang="en-US" altLang="ja-JP" sz="1400"/>
          </a:p>
          <a:p>
            <a:pPr lvl="1"/>
            <a:r>
              <a:rPr lang="en-US" altLang="ja-JP" sz="1200"/>
              <a:t>"Coverage target(s) considering diverse use cases and device types" is based on </a:t>
            </a:r>
            <a:r>
              <a:rPr lang="en-US" altLang="ja-JP" sz="1200" u="sng"/>
              <a:t>MaxCL</a:t>
            </a:r>
            <a:r>
              <a:rPr lang="en-US" altLang="ja-JP" sz="1200"/>
              <a:t> as the deployment decision should not be included in the target.</a:t>
            </a:r>
          </a:p>
          <a:p>
            <a:pPr lvl="1"/>
            <a:r>
              <a:rPr lang="en-US" altLang="ja-JP" sz="1200"/>
              <a:t>For re-use of 5G mid-band site grid for 6G deployment scenario around 7G, MPL should be used. This is to be continued within RAN1.</a:t>
            </a:r>
          </a:p>
          <a:p>
            <a:pPr lvl="1"/>
            <a:endParaRPr lang="en-US" altLang="ja-JP" sz="1200"/>
          </a:p>
          <a:p>
            <a:pPr lvl="1"/>
            <a:r>
              <a:rPr lang="en-US" altLang="ja-JP" sz="1200"/>
              <a:t>For initial access/random accesss, target around 7GHz should be </a:t>
            </a:r>
            <a:r>
              <a:rPr lang="en-US" altLang="ja-JP" sz="1200" u="sng"/>
              <a:t>"same or exceeding coverage" </a:t>
            </a:r>
            <a:r>
              <a:rPr lang="en-US" altLang="ja-JP" sz="1200"/>
              <a:t>of mid-band regardless of specific deployment scenarios and conditions.</a:t>
            </a:r>
          </a:p>
          <a:p>
            <a:pPr lvl="1"/>
            <a:r>
              <a:rPr lang="en-US" altLang="ja-JP" sz="1200"/>
              <a:t>For data channels, target around 7GHz should be comparable coverage of mid-band. The data rate depends on specific deployment scenarios and conditions to be discussed in RAN1.</a:t>
            </a:r>
          </a:p>
          <a:p>
            <a:pPr lvl="1"/>
            <a:endParaRPr lang="en-US" altLang="ja-JP" sz="1200"/>
          </a:p>
          <a:p>
            <a:pPr lvl="1"/>
            <a:r>
              <a:rPr lang="en-US" altLang="ja-JP" sz="1200" u="sng"/>
              <a:t>Time domain resource utilization should be flexible and transparent</a:t>
            </a:r>
            <a:r>
              <a:rPr lang="en-US" altLang="ja-JP" sz="1200"/>
              <a:t> regardless of MRSS, dynamic TDD, SBFD, Network energy saving, ISAC, or any of future extension.</a:t>
            </a:r>
          </a:p>
          <a:p>
            <a:pPr lvl="1"/>
            <a:endParaRPr lang="en-US" altLang="ja-JP" sz="1200"/>
          </a:p>
          <a:p>
            <a:pPr lvl="1"/>
            <a:r>
              <a:rPr lang="en-US" altLang="ja-JP" sz="1200"/>
              <a:t>Within a single technology framework, several of balanced points as ready-made options/configurations for the diverse usage targets (eMBB, URLLC, IoT, FWA etc) should be seeked in 6GR.</a:t>
            </a:r>
          </a:p>
          <a:p>
            <a:pPr lvl="1"/>
            <a:r>
              <a:rPr lang="en-US" altLang="ja-JP" sz="1200"/>
              <a:t>Basic UE features among different group like reception, transmission, synchronization are merged to one FG. In addition, instead of respective parameter for each FG, different FGs from reception, transmission, synchronization and so on is merged to "enhance level 1, enhance level 2,, ". These can be basic of "device type". </a:t>
            </a:r>
          </a:p>
          <a:p>
            <a:pPr lvl="1"/>
            <a:endParaRPr lang="en-US" altLang="ja-JP" sz="1200"/>
          </a:p>
          <a:p>
            <a:pPr lvl="1"/>
            <a:r>
              <a:rPr lang="en-US" altLang="ja-JP" sz="1200" u="sng"/>
              <a:t>Within 3gpp RAN1 folder, to have the file to capture all past RAN1 agreement of 6GR study and it is informed to other WGs.</a:t>
            </a:r>
            <a:r>
              <a:rPr lang="en-US" altLang="ja-JP" sz="1200"/>
              <a:t> It is updated by the Rapporteur(s) after each of WG meeting. No specific LS is sent for the update. Status report can refer this document.</a:t>
            </a:r>
          </a:p>
          <a:p>
            <a:pPr lvl="1"/>
            <a:endParaRPr lang="en-US" altLang="ja-JP" sz="1400"/>
          </a:p>
        </p:txBody>
      </p:sp>
      <p:sp>
        <p:nvSpPr>
          <p:cNvPr id="4" name="Rectangle 2">
            <a:extLst>
              <a:ext uri="{FF2B5EF4-FFF2-40B4-BE49-F238E27FC236}">
                <a16:creationId xmlns:a16="http://schemas.microsoft.com/office/drawing/2014/main" id="{327E9EF6-6140-FA6A-824D-8D9FDD4B79B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spTree>
    <p:extLst>
      <p:ext uri="{BB962C8B-B14F-4D97-AF65-F5344CB8AC3E}">
        <p14:creationId xmlns:p14="http://schemas.microsoft.com/office/powerpoint/2010/main" val="1981328512"/>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43996281876C934E8ACA2610AF21CCB4" ma:contentTypeVersion="18" ma:contentTypeDescription="新しいドキュメントを作成します。" ma:contentTypeScope="" ma:versionID="d079ccceb6c91fe9f4d23f20c14114f9">
  <xsd:schema xmlns:xsd="http://www.w3.org/2001/XMLSchema" xmlns:xs="http://www.w3.org/2001/XMLSchema" xmlns:p="http://schemas.microsoft.com/office/2006/metadata/properties" xmlns:ns2="77e7d536-9cde-4514-95f2-d894f5dbb2f2" xmlns:ns3="40013046-717f-4449-8614-b21769059c69" targetNamespace="http://schemas.microsoft.com/office/2006/metadata/properties" ma:root="true" ma:fieldsID="057cb622759cfc6df010a0953727cc73" ns2:_="" ns3:_="">
    <xsd:import namespace="77e7d536-9cde-4514-95f2-d894f5dbb2f2"/>
    <xsd:import namespace="40013046-717f-4449-8614-b21769059c6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lcf76f155ced4ddcb4097134ff3c332f" minOccurs="0"/>
                <xsd:element ref="ns3:TaxCatchAll" minOccurs="0"/>
                <xsd:element ref="ns2:MediaLengthInSeconds" minOccurs="0"/>
                <xsd:element ref="ns2:MediaServiceObjectDetectorVersion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e7d536-9cde-4514-95f2-d894f5dbb2f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lcf76f155ced4ddcb4097134ff3c332f" ma:index="20" nillable="true" ma:taxonomy="true" ma:internalName="lcf76f155ced4ddcb4097134ff3c332f" ma:taxonomyFieldName="MediaServiceImageTags" ma:displayName="画像タグ" ma:readOnly="false" ma:fieldId="{5cf76f15-5ced-4ddc-b409-7134ff3c332f}" ma:taxonomyMulti="true" ma:sspId="ce391acf-b2a8-4a1c-9c03-161b1cee9121" ma:termSetId="09814cd3-568e-fe90-9814-8d621ff8fb84" ma:anchorId="fba54fb3-c3e1-fe81-a776-ca4b69148c4d" ma:open="true" ma:isKeyword="false">
      <xsd:complexType>
        <xsd:sequence>
          <xsd:element ref="pc:Terms" minOccurs="0" maxOccurs="1"/>
        </xsd:sequence>
      </xsd:complexType>
    </xsd:element>
    <xsd:element name="MediaLengthInSeconds" ma:index="22" nillable="true" ma:displayName="MediaLengthInSeconds" ma:hidden="true" ma:internalName="MediaLengthInSeconds" ma:readOnly="true">
      <xsd:simpleType>
        <xsd:restriction base="dms:Unknown"/>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Location" ma:index="25"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0013046-717f-4449-8614-b21769059c69" elementFormDefault="qualified">
    <xsd:import namespace="http://schemas.microsoft.com/office/2006/documentManagement/types"/>
    <xsd:import namespace="http://schemas.microsoft.com/office/infopath/2007/PartnerControls"/>
    <xsd:element name="SharedWithUsers" ma:index="16"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共有相手の詳細情報" ma:internalName="SharedWithDetails" ma:readOnly="true">
      <xsd:simpleType>
        <xsd:restriction base="dms:Note">
          <xsd:maxLength value="255"/>
        </xsd:restriction>
      </xsd:simpleType>
    </xsd:element>
    <xsd:element name="TaxCatchAll" ma:index="21" nillable="true" ma:displayName="Taxonomy Catch All Column" ma:hidden="true" ma:list="{ed6af253-43a3-403c-9b17-1c0a379e9de0}" ma:internalName="TaxCatchAll" ma:showField="CatchAllData" ma:web="40013046-717f-4449-8614-b21769059c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40013046-717f-4449-8614-b21769059c69" xsi:nil="true"/>
    <lcf76f155ced4ddcb4097134ff3c332f xmlns="77e7d536-9cde-4514-95f2-d894f5dbb2f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A17FB9A-EDA6-43CC-8877-2FB9358F7F3F}">
  <ds:schemaRefs>
    <ds:schemaRef ds:uri="http://schemas.microsoft.com/sharepoint/v3/contenttype/forms"/>
  </ds:schemaRefs>
</ds:datastoreItem>
</file>

<file path=customXml/itemProps2.xml><?xml version="1.0" encoding="utf-8"?>
<ds:datastoreItem xmlns:ds="http://schemas.openxmlformats.org/officeDocument/2006/customXml" ds:itemID="{6BF8F441-C658-45BD-B3BE-5F133040C74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7e7d536-9cde-4514-95f2-d894f5dbb2f2"/>
    <ds:schemaRef ds:uri="40013046-717f-4449-8614-b21769059c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885725C-8477-4C13-B5A8-66A5E4520506}">
  <ds:schemaRefs>
    <ds:schemaRef ds:uri="http://schemas.microsoft.com/office/2006/metadata/properties"/>
    <ds:schemaRef ds:uri="http://schemas.microsoft.com/office/infopath/2007/PartnerControls"/>
    <ds:schemaRef ds:uri="40013046-717f-4449-8614-b21769059c69"/>
    <ds:schemaRef ds:uri="77e7d536-9cde-4514-95f2-d894f5dbb2f2"/>
  </ds:schemaRefs>
</ds:datastoreItem>
</file>

<file path=docProps/app.xml><?xml version="1.0" encoding="utf-8"?>
<Properties xmlns="http://schemas.openxmlformats.org/officeDocument/2006/extended-properties" xmlns:vt="http://schemas.openxmlformats.org/officeDocument/2006/docPropsVTypes">
  <TotalTime>2101</TotalTime>
  <Words>1815</Words>
  <Application>Microsoft Office PowerPoint</Application>
  <PresentationFormat>画面に合わせる (4:3)</PresentationFormat>
  <Paragraphs>94</Paragraphs>
  <Slides>8</Slides>
  <Notes>0</Notes>
  <HiddenSlides>0</HiddenSlides>
  <MMClips>0</MMClips>
  <ScaleCrop>false</ScaleCrop>
  <HeadingPairs>
    <vt:vector size="6" baseType="variant">
      <vt:variant>
        <vt:lpstr>使用されているフォント</vt:lpstr>
      </vt:variant>
      <vt:variant>
        <vt:i4>2</vt:i4>
      </vt:variant>
      <vt:variant>
        <vt:lpstr>テーマ</vt:lpstr>
      </vt:variant>
      <vt:variant>
        <vt:i4>1</vt:i4>
      </vt:variant>
      <vt:variant>
        <vt:lpstr>スライド タイトル</vt:lpstr>
      </vt:variant>
      <vt:variant>
        <vt:i4>8</vt:i4>
      </vt:variant>
    </vt:vector>
  </HeadingPairs>
  <TitlesOfParts>
    <vt:vector size="11" baseType="lpstr">
      <vt:lpstr>Arial</vt:lpstr>
      <vt:lpstr>Calibri</vt:lpstr>
      <vt:lpstr>Office テーマ</vt:lpstr>
      <vt:lpstr>Discussion on 6G Radio - Coverage design target methodology - Time domain resource utilization - Design from tailor-made to ready-made - Design of device types - How to share the agreements among WGs   </vt:lpstr>
      <vt:lpstr>Coverage design target methodology</vt:lpstr>
      <vt:lpstr>Coverage design target methodology</vt:lpstr>
      <vt:lpstr>Time domain resource utilization</vt:lpstr>
      <vt:lpstr>Design from tailor-made to ready-made</vt:lpstr>
      <vt:lpstr>Design of device types</vt:lpstr>
      <vt:lpstr>How to share the agreements among WGs</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Small Cell On/Off</dc:title>
  <dc:creator>Daesung Hwang</dc:creator>
  <cp:lastModifiedBy>Hidetoshi Suzuki 03</cp:lastModifiedBy>
  <cp:revision>914</cp:revision>
  <cp:lastPrinted>2015-06-25T10:00:19Z</cp:lastPrinted>
  <dcterms:created xsi:type="dcterms:W3CDTF">2013-04-12T08:09:08Z</dcterms:created>
  <dcterms:modified xsi:type="dcterms:W3CDTF">2025-12-01T01:12:05Z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(2)nYeA2RYSNjefOqqgPnVZ6xvCMXhbjPdgUIJlUKXg0ja0k4EO8ZG13h94eE7FQzIYU9ul/nWU_x000d_
dnWOoV1T2BI1eu24I3mLbd9TDYy9cYnR5NENJcnF1AlcJG+v415vkkXGg13dJJq046NP6v2r_x000d_
t4ZAOY7nagzseZmWU65MZYcQyKmsr2r/6+Kn6NhcTK0pf6V96CzzYZGzgTAwR5RQkK7bZ2hE_x000d_
FBvJNieI0VrBqoTKU+</vt:lpwstr>
  </property>
  <property fmtid="{D5CDD505-2E9C-101B-9397-08002B2CF9AE}" pid="3" name="_ms_pID_7253431">
    <vt:lpwstr>jLChDOOTMgj7EiVIrUhrhoRl/cYq9bh8uH9DM8TLYG/1gypcvSe9VR_x000d_
8x+M7gZQh52XgrmdOAqK/QlYzAUo7+x/</vt:lpwstr>
  </property>
  <property fmtid="{D5CDD505-2E9C-101B-9397-08002B2CF9AE}" pid="4" name="sflag">
    <vt:lpwstr>1381110516</vt:lpwstr>
  </property>
  <property fmtid="{D5CDD505-2E9C-101B-9397-08002B2CF9AE}" pid="5" name="ContentTypeId">
    <vt:lpwstr>0x01010043996281876C934E8ACA2610AF21CCB4</vt:lpwstr>
  </property>
  <property fmtid="{D5CDD505-2E9C-101B-9397-08002B2CF9AE}" pid="6" name="MediaServiceImageTags">
    <vt:lpwstr/>
  </property>
</Properties>
</file>