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732" r:id="rId5"/>
  </p:sldMasterIdLst>
  <p:notesMasterIdLst>
    <p:notesMasterId r:id="rId11"/>
  </p:notesMasterIdLst>
  <p:handoutMasterIdLst>
    <p:handoutMasterId r:id="rId12"/>
  </p:handoutMasterIdLst>
  <p:sldIdLst>
    <p:sldId id="373" r:id="rId6"/>
    <p:sldId id="684" r:id="rId7"/>
    <p:sldId id="685" r:id="rId8"/>
    <p:sldId id="686" r:id="rId9"/>
    <p:sldId id="687" r:id="rId10"/>
  </p:sldIdLst>
  <p:sldSz cx="12192000" cy="6858000"/>
  <p:notesSz cx="20104100" cy="1130935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Samsung Sharp Sans Bold" pitchFamily="2" charset="0"/>
      <p:bold r:id="rId17"/>
    </p:embeddedFont>
    <p:embeddedFont>
      <p:font typeface="SamsungOne 400" panose="020B0503030303020204" pitchFamily="34" charset="0"/>
      <p:regular r:id="rId18"/>
    </p:embeddedFont>
    <p:embeddedFont>
      <p:font typeface="SamsungOne 700" panose="020B0803030303020204" pitchFamily="34" charset="0"/>
      <p:bold r:id="rId19"/>
    </p:embeddedFont>
    <p:embeddedFont>
      <p:font typeface="SamsungOneKoreanOTF 400" panose="020B0503030303020204" pitchFamily="34" charset="-127"/>
      <p:regular r:id="rId20"/>
    </p:embeddedFont>
  </p:embeddedFontLst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kson Wang" initials="Samsung" lastIdx="9" clrIdx="0">
    <p:extLst>
      <p:ext uri="{19B8F6BF-5375-455C-9EA6-DF929625EA0E}">
        <p15:presenceInfo xmlns:p15="http://schemas.microsoft.com/office/powerpoint/2012/main" userId="Jackson Wang" providerId="None"/>
      </p:ext>
    </p:extLst>
  </p:cmAuthor>
  <p:cmAuthor id="2" name="Yanze Fu, Samsung" initials="s" lastIdx="1" clrIdx="1">
    <p:extLst>
      <p:ext uri="{19B8F6BF-5375-455C-9EA6-DF929625EA0E}">
        <p15:presenceInfo xmlns:p15="http://schemas.microsoft.com/office/powerpoint/2012/main" userId="Yanze Fu, 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  <a:srgbClr val="C12222"/>
    <a:srgbClr val="1428A0"/>
    <a:srgbClr val="0066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18" autoAdjust="0"/>
  </p:normalViewPr>
  <p:slideViewPr>
    <p:cSldViewPr snapToGrid="0">
      <p:cViewPr varScale="1">
        <p:scale>
          <a:sx n="88" d="100"/>
          <a:sy n="88" d="100"/>
        </p:scale>
        <p:origin x="147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29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375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9297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1617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711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988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sz="1200" dirty="0">
              <a:latin typeface="+mn-lt"/>
              <a:ea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1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60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06276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00">
              <a:latin typeface="+mn-lt"/>
              <a:ea typeface="+mn-ea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sz="12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ct val="150000"/>
              </a:lnSpc>
              <a:buFont typeface="+mj-lt"/>
              <a:buAutoNum type="arabicPeriod"/>
              <a:tabLst/>
              <a:defRPr sz="3200" b="1" i="0" baseline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977900" indent="-965200">
              <a:lnSpc>
                <a:spcPct val="150000"/>
              </a:lnSpc>
              <a:buFont typeface="+mj-lt"/>
              <a:buAutoNum type="arabicPeriod"/>
              <a:tabLst/>
              <a:defRPr sz="3200" b="1" i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977900" indent="-965200">
              <a:lnSpc>
                <a:spcPct val="150000"/>
              </a:lnSpc>
              <a:buFont typeface="+mj-lt"/>
              <a:buAutoNum type="arabicPeriod"/>
              <a:tabLst/>
              <a:defRPr sz="3200" b="1" i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977900" indent="-965200">
              <a:lnSpc>
                <a:spcPct val="150000"/>
              </a:lnSpc>
              <a:buFont typeface="+mj-lt"/>
              <a:buAutoNum type="arabicPeriod"/>
              <a:tabLst/>
              <a:defRPr sz="3200" b="1" i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977900" indent="-965200">
              <a:lnSpc>
                <a:spcPct val="150000"/>
              </a:lnSpc>
              <a:buFont typeface="+mj-lt"/>
              <a:buAutoNum type="arabicPeriod"/>
              <a:tabLst/>
              <a:defRPr sz="3200" b="1" i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sz="1200" dirty="0">
              <a:latin typeface="+mn-lt"/>
              <a:ea typeface="+mn-ea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sz="12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6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020115"/>
            <a:ext cx="10534168" cy="4469596"/>
          </a:xfrm>
          <a:prstGeom prst="rect">
            <a:avLst/>
          </a:prstGeom>
        </p:spPr>
        <p:txBody>
          <a:bodyPr/>
          <a:lstStyle>
            <a:lvl1pPr marL="270000" indent="-270000">
              <a:lnSpc>
                <a:spcPct val="120000"/>
              </a:lnSpc>
              <a:spcBef>
                <a:spcPts val="1200"/>
              </a:spcBef>
              <a:buFontTx/>
              <a:buChar char="-"/>
              <a:defRPr kumimoji="1" lang="ja-JP" altLang="en-US" sz="20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626400" indent="-270000">
              <a:lnSpc>
                <a:spcPct val="120000"/>
              </a:lnSpc>
              <a:buFont typeface="Arial" panose="020B0604020202020204" pitchFamily="34" charset="0"/>
              <a:buChar char="•"/>
              <a:defRPr sz="1800">
                <a:latin typeface="+mn-lt"/>
                <a:ea typeface="+mn-ea"/>
              </a:defRPr>
            </a:lvl2pPr>
            <a:lvl3pPr marL="896400" indent="-176400">
              <a:lnSpc>
                <a:spcPct val="120000"/>
              </a:lnSpc>
              <a:buFontTx/>
              <a:buChar char="-"/>
              <a:defRPr sz="1600">
                <a:latin typeface="+mn-lt"/>
                <a:ea typeface="+mn-ea"/>
              </a:defRPr>
            </a:lvl3pPr>
            <a:lvl4pPr marL="1166400" indent="-17640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latin typeface="+mn-lt"/>
                <a:ea typeface="+mn-ea"/>
              </a:defRPr>
            </a:lvl4pPr>
          </a:lstStyle>
          <a:p>
            <a:pPr lvl="0"/>
            <a:r>
              <a:rPr kumimoji="1" lang="en-US" altLang="ja-JP" dirty="0"/>
              <a:t>Click to edit text</a:t>
            </a:r>
          </a:p>
          <a:p>
            <a:pPr lvl="1"/>
            <a:endParaRPr kumimoji="1" lang="en-US" altLang="ja-JP" dirty="0"/>
          </a:p>
          <a:p>
            <a:pPr lvl="2"/>
            <a:endParaRPr kumimoji="1" lang="en-US" altLang="ja-JP" dirty="0"/>
          </a:p>
          <a:p>
            <a:pPr lvl="3"/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2"/>
            <a:endParaRPr kumimoji="1" lang="en-US" altLang="ja-JP" dirty="0"/>
          </a:p>
          <a:p>
            <a:pPr lvl="3"/>
            <a:endParaRPr kumimoji="1" lang="en-US" altLang="ja-JP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40207" y="1189015"/>
            <a:ext cx="10540480" cy="746077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8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1597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5583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69437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1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80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pPr algn="l"/>
              <a:t>‹#›</a:t>
            </a:fld>
            <a:r>
              <a:rPr lang="en-US" sz="80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rPr>
              <a:t>/15</a:t>
            </a:r>
            <a:endParaRPr lang="en-US" sz="800" b="0" dirty="0">
              <a:solidFill>
                <a:schemeClr val="tx1"/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sz="1100" dirty="0"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709" r:id="rId4"/>
    <p:sldLayoutId id="2147483712" r:id="rId5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440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>
          <p15:clr>
            <a:srgbClr val="F26B43"/>
          </p15:clr>
        </p15:guide>
        <p15:guide id="2" pos="3840">
          <p15:clr>
            <a:srgbClr val="F26B43"/>
          </p15:clr>
        </p15:guide>
        <p15:guide id="3" pos="217">
          <p15:clr>
            <a:srgbClr val="F26B43"/>
          </p15:clr>
        </p15:guide>
        <p15:guide id="4" pos="7464">
          <p15:clr>
            <a:srgbClr val="F26B43"/>
          </p15:clr>
        </p15:guide>
        <p15:guide id="5" orient="horz" pos="216">
          <p15:clr>
            <a:srgbClr val="F26B43"/>
          </p15:clr>
        </p15:guide>
        <p15:guide id="7" pos="6240">
          <p15:clr>
            <a:srgbClr val="F26B43"/>
          </p15:clr>
        </p15:guide>
        <p15:guide id="9" pos="5018">
          <p15:clr>
            <a:srgbClr val="F26B43"/>
          </p15:clr>
        </p15:guide>
        <p15:guide id="10" pos="3798">
          <p15:clr>
            <a:srgbClr val="F26B43"/>
          </p15:clr>
        </p15:guide>
        <p15:guide id="11" pos="2052">
          <p15:clr>
            <a:srgbClr val="F26B43"/>
          </p15:clr>
        </p15:guide>
        <p15:guide id="12" pos="1353">
          <p15:clr>
            <a:srgbClr val="F26B43"/>
          </p15:clr>
        </p15:guide>
        <p15:guide id="13" orient="horz" pos="1314">
          <p15:clr>
            <a:srgbClr val="F26B43"/>
          </p15:clr>
        </p15:guide>
        <p15:guide id="14" orient="horz" pos="1748">
          <p15:clr>
            <a:srgbClr val="F26B43"/>
          </p15:clr>
        </p15:guide>
        <p15:guide id="15" orient="horz" pos="2618">
          <p15:clr>
            <a:srgbClr val="F26B43"/>
          </p15:clr>
        </p15:guide>
        <p15:guide id="17" orient="horz" pos="2964">
          <p15:clr>
            <a:srgbClr val="F26B43"/>
          </p15:clr>
        </p15:guide>
        <p15:guide id="18" orient="horz" pos="3398">
          <p15:clr>
            <a:srgbClr val="F26B43"/>
          </p15:clr>
        </p15:guide>
        <p15:guide id="19" orient="horz" pos="876">
          <p15:clr>
            <a:srgbClr val="F26B43"/>
          </p15:clr>
        </p15:guide>
        <p15:guide id="20" orient="horz" pos="4146">
          <p15:clr>
            <a:srgbClr val="F26B43"/>
          </p15:clr>
        </p15:guide>
        <p15:guide id="21" orient="horz" pos="3922">
          <p15:clr>
            <a:srgbClr val="F26B43"/>
          </p15:clr>
        </p15:guide>
        <p15:guide id="22" orient="horz" pos="3486">
          <p15:clr>
            <a:srgbClr val="F26B43"/>
          </p15:clr>
        </p15:guide>
        <p15:guide id="23" orient="horz" pos="1662">
          <p15:clr>
            <a:srgbClr val="F26B43"/>
          </p15:clr>
        </p15:guide>
        <p15:guide id="24" orient="horz" pos="2094">
          <p15:clr>
            <a:srgbClr val="F26B43"/>
          </p15:clr>
        </p15:guide>
        <p15:guide id="25" orient="horz" pos="2184">
          <p15:clr>
            <a:srgbClr val="F26B43"/>
          </p15:clr>
        </p15:guide>
        <p15:guide id="26" orient="horz" pos="2530">
          <p15:clr>
            <a:srgbClr val="F26B43"/>
          </p15:clr>
        </p15:guide>
        <p15:guide id="27" orient="horz" pos="3052">
          <p15:clr>
            <a:srgbClr val="F26B43"/>
          </p15:clr>
        </p15:guide>
        <p15:guide id="28" orient="horz" pos="1226">
          <p15:clr>
            <a:srgbClr val="F26B43"/>
          </p15:clr>
        </p15:guide>
        <p15:guide id="29" orient="horz" pos="442">
          <p15:clr>
            <a:srgbClr val="F26B43"/>
          </p15:clr>
        </p15:guide>
        <p15:guide id="30" orient="horz" pos="356">
          <p15:clr>
            <a:srgbClr val="F26B43"/>
          </p15:clr>
        </p15:guide>
        <p15:guide id="31" pos="1440">
          <p15:clr>
            <a:srgbClr val="F26B43"/>
          </p15:clr>
        </p15:guide>
        <p15:guide id="32" pos="2663">
          <p15:clr>
            <a:srgbClr val="F26B43"/>
          </p15:clr>
        </p15:guide>
        <p15:guide id="33" pos="3883">
          <p15:clr>
            <a:srgbClr val="F26B43"/>
          </p15:clr>
        </p15:guide>
        <p15:guide id="34" pos="5106">
          <p15:clr>
            <a:srgbClr val="F26B43"/>
          </p15:clr>
        </p15:guide>
        <p15:guide id="35" pos="6328">
          <p15:clr>
            <a:srgbClr val="F26B43"/>
          </p15:clr>
        </p15:guide>
        <p15:guide id="37" pos="742">
          <p15:clr>
            <a:srgbClr val="F26B43"/>
          </p15:clr>
        </p15:guide>
        <p15:guide id="38" pos="830">
          <p15:clr>
            <a:srgbClr val="F26B43"/>
          </p15:clr>
        </p15:guide>
        <p15:guide id="39" pos="2574">
          <p15:clr>
            <a:srgbClr val="F26B43"/>
          </p15:clr>
        </p15:guide>
        <p15:guide id="40" pos="1962">
          <p15:clr>
            <a:srgbClr val="F26B43"/>
          </p15:clr>
        </p15:guide>
        <p15:guide id="41" pos="3186">
          <p15:clr>
            <a:srgbClr val="F26B43"/>
          </p15:clr>
        </p15:guide>
        <p15:guide id="42" pos="3272">
          <p15:clr>
            <a:srgbClr val="F26B43"/>
          </p15:clr>
        </p15:guide>
        <p15:guide id="43" pos="4406">
          <p15:clr>
            <a:srgbClr val="F26B43"/>
          </p15:clr>
        </p15:guide>
        <p15:guide id="44" pos="4494">
          <p15:clr>
            <a:srgbClr val="F26B43"/>
          </p15:clr>
        </p15:guide>
        <p15:guide id="45" pos="5628">
          <p15:clr>
            <a:srgbClr val="F26B43"/>
          </p15:clr>
        </p15:guide>
        <p15:guide id="46" pos="5716">
          <p15:clr>
            <a:srgbClr val="F26B43"/>
          </p15:clr>
        </p15:guide>
        <p15:guide id="47" pos="6854">
          <p15:clr>
            <a:srgbClr val="F26B43"/>
          </p15:clr>
        </p15:guide>
        <p15:guide id="48" pos="6938">
          <p15:clr>
            <a:srgbClr val="F26B43"/>
          </p15:clr>
        </p15:guide>
        <p15:guide id="49" orient="horz" pos="383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49" y="1920806"/>
            <a:ext cx="10558815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Views on the release independence for UE 6RX feature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3196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RP-253312</a:t>
            </a:r>
            <a:endParaRPr kumimoji="1" lang="en-US" altLang="ja-JP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400"/>
              <a:ea typeface="SamsungOne 40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3GPP TSG RAN #110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fr-FR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Baltimore, USA, </a:t>
            </a:r>
            <a:r>
              <a:rPr kumimoji="1" lang="fr-FR" altLang="ja-JP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December</a:t>
            </a:r>
            <a:r>
              <a:rPr kumimoji="1" lang="fr-FR" altLang="ja-JP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 8-11,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9.5.4.1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lvl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msungOne 700" panose="020B0803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ea typeface="맑은 고딕"/>
              </a:rPr>
              <a:t>RAN4 agreements</a:t>
            </a: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 Sharp Sans Bold" pitchFamily="2" charset="0"/>
              <a:ea typeface="맑은 고딕"/>
              <a:cs typeface="+mn-cs"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38"/>
          </p:nvPr>
        </p:nvSpPr>
        <p:spPr>
          <a:xfrm>
            <a:off x="352825" y="1353511"/>
            <a:ext cx="11340256" cy="1770157"/>
          </a:xfr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/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Way forward for 6-layers support for handheld UE and FWA devices (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R4-2503014</a:t>
            </a:r>
            <a:r>
              <a:rPr kumimoji="0"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,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RAN4#114)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dirty="0">
                <a:latin typeface="Arial" panose="020B0604020202020204" pitchFamily="34" charset="0"/>
                <a:cs typeface="Arial" panose="020B0604020202020204" pitchFamily="34" charset="0"/>
              </a:rPr>
              <a:t>RAN4 Chair to take note of the following in the meeting report:</a:t>
            </a:r>
          </a:p>
          <a:p>
            <a:pPr marL="563012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200" b="0" dirty="0">
                <a:latin typeface="Arial" panose="020B0604020202020204" pitchFamily="34" charset="0"/>
                <a:cs typeface="Arial" panose="020B0604020202020204" pitchFamily="34" charset="0"/>
              </a:rPr>
              <a:t>“RAN4 unable to conclude on a common set of simulation assumptions to determine feasibility of 6 layer for handheld UE In Rel-19”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6-layer performance requirements will be only defined for FWA.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4-layer performance requirements will be defined and will apply to FWA and handheld UE devices.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dirty="0">
                <a:latin typeface="Arial" panose="020B0604020202020204" pitchFamily="34" charset="0"/>
                <a:cs typeface="Arial" panose="020B0604020202020204" pitchFamily="34" charset="0"/>
              </a:rPr>
              <a:t>The fact that 6-layer is only supported for FWA shall be explicitly captured at least in the RAN4 specifications.</a:t>
            </a:r>
          </a:p>
        </p:txBody>
      </p:sp>
      <p:sp>
        <p:nvSpPr>
          <p:cNvPr id="24" name="텍스트 개체 틀 3">
            <a:extLst>
              <a:ext uri="{FF2B5EF4-FFF2-40B4-BE49-F238E27FC236}">
                <a16:creationId xmlns:a16="http://schemas.microsoft.com/office/drawing/2014/main" id="{B4EB46EC-747F-4B44-8DA6-17AD78E8079C}"/>
              </a:ext>
            </a:extLst>
          </p:cNvPr>
          <p:cNvSpPr txBox="1">
            <a:spLocks/>
          </p:cNvSpPr>
          <p:nvPr/>
        </p:nvSpPr>
        <p:spPr>
          <a:xfrm>
            <a:off x="352826" y="4063713"/>
            <a:ext cx="11340256" cy="201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>
              <a:defRPr kumimoji="1" lang="ja-JP" altLang="en-US" sz="28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en-US" altLang="zh-CN" sz="1600" kern="0" dirty="0">
                <a:latin typeface="Arial" panose="020B0604020202020204" pitchFamily="34" charset="0"/>
                <a:cs typeface="Arial" panose="020B0604020202020204" pitchFamily="34" charset="0"/>
              </a:rPr>
              <a:t>RAN4 Chair’s opinion: (RAN4#116)</a:t>
            </a: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RAN4 requests RAN2 to provide feedback that </a:t>
            </a:r>
            <a:r>
              <a:rPr lang="en-US" altLang="ko-KR" sz="1400" kern="0" dirty="0">
                <a:latin typeface="Arial" panose="020B0604020202020204" pitchFamily="34" charset="0"/>
                <a:cs typeface="Arial" panose="020B0604020202020204" pitchFamily="34" charset="0"/>
              </a:rPr>
              <a:t>if the signaling associated with new 6Rx requirements in R19 will be specified. If YES, can this signaling be introduced in R18? </a:t>
            </a:r>
            <a:r>
              <a:rPr lang="en-US" altLang="ko-KR" sz="1400" kern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Step 1</a:t>
            </a:r>
            <a:endParaRPr lang="en-US" altLang="ko-KR" sz="1400" kern="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Depending on RAN2’s response, </a:t>
            </a:r>
            <a:r>
              <a:rPr lang="en-US" altLang="ko-KR" sz="1400" kern="0" spc="-30" dirty="0">
                <a:latin typeface="Arial" panose="020B0604020202020204" pitchFamily="34" charset="0"/>
                <a:cs typeface="Arial" panose="020B0604020202020204" pitchFamily="34" charset="0"/>
              </a:rPr>
              <a:t>RAN4 can further discuss if release independence is feasible for this feature with new R19 signaling?</a:t>
            </a: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If the answers in both 1) and 2) are YES, the following agreement will be followed.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Support 6Rx requirements with up to 4 MIMO layers for handheld UE from Rel-19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Support 6Rx requirements for FWA UE from Rel-18 including 4 MIMO and 6 MIMO layer requirements</a:t>
            </a:r>
            <a:endParaRPr lang="en-US" altLang="zh-CN" sz="1200" b="0" kern="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430F22-A030-4F31-9E70-426BD4B96B6F}"/>
              </a:ext>
            </a:extLst>
          </p:cNvPr>
          <p:cNvSpPr txBox="1"/>
          <p:nvPr/>
        </p:nvSpPr>
        <p:spPr>
          <a:xfrm>
            <a:off x="261384" y="1006061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Outcome of 6 layer feasibility study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A0AD5C-696B-41BE-9218-2429E75D9E90}"/>
              </a:ext>
            </a:extLst>
          </p:cNvPr>
          <p:cNvSpPr txBox="1"/>
          <p:nvPr/>
        </p:nvSpPr>
        <p:spPr>
          <a:xfrm>
            <a:off x="384630" y="3171973"/>
            <a:ext cx="10601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1: 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Agreement achieved in RAN4#114 as compromised WF (R4-2503014).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DF33DB-9C6B-493A-AF20-B985D2BF1723}"/>
              </a:ext>
            </a:extLst>
          </p:cNvPr>
          <p:cNvSpPr txBox="1"/>
          <p:nvPr/>
        </p:nvSpPr>
        <p:spPr>
          <a:xfrm>
            <a:off x="352825" y="3711962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Outcome of 6Rx release independence discussion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D64392-001A-437B-B75D-1BD2C15C9278}"/>
              </a:ext>
            </a:extLst>
          </p:cNvPr>
          <p:cNvSpPr txBox="1"/>
          <p:nvPr/>
        </p:nvSpPr>
        <p:spPr>
          <a:xfrm>
            <a:off x="352825" y="6139802"/>
            <a:ext cx="10601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2: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RAN4 agreed a compromised option, which was dependent on 2-step conditions.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4F09D1-4117-45B1-9703-70661AEC6880}"/>
              </a:ext>
            </a:extLst>
          </p:cNvPr>
          <p:cNvSpPr txBox="1"/>
          <p:nvPr/>
        </p:nvSpPr>
        <p:spPr>
          <a:xfrm>
            <a:off x="10577146" y="5144622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  <a:sym typeface="Wingdings" panose="05000000000000000000" pitchFamily="2" charset="2"/>
              </a:rPr>
              <a:t> Step 2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113223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ea typeface="맑은 고딕"/>
              </a:rPr>
              <a:t>Answers from RAN2 </a:t>
            </a:r>
            <a:r>
              <a:rPr lang="en-US" altLang="ja-JP" sz="2800" dirty="0">
                <a:solidFill>
                  <a:srgbClr val="000000"/>
                </a:solidFill>
                <a:ea typeface="맑은 고딕"/>
              </a:rPr>
              <a:t>(Step 1)</a:t>
            </a: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 Sharp Sans Bold" pitchFamily="2" charset="0"/>
              <a:ea typeface="맑은 고딕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430F22-A030-4F31-9E70-426BD4B96B6F}"/>
              </a:ext>
            </a:extLst>
          </p:cNvPr>
          <p:cNvSpPr txBox="1"/>
          <p:nvPr/>
        </p:nvSpPr>
        <p:spPr>
          <a:xfrm>
            <a:off x="352825" y="1248508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RAN decision </a:t>
            </a: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(Step 1-1) 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A0AD5C-696B-41BE-9218-2429E75D9E90}"/>
              </a:ext>
            </a:extLst>
          </p:cNvPr>
          <p:cNvSpPr txBox="1"/>
          <p:nvPr/>
        </p:nvSpPr>
        <p:spPr>
          <a:xfrm>
            <a:off x="352825" y="5989846"/>
            <a:ext cx="113402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4: 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RAN2 replied that it is up to RAN4 to decide whether the feature should be </a:t>
            </a:r>
            <a:r>
              <a:rPr lang="en-US" altLang="ko-KR" sz="1600" kern="0" dirty="0">
                <a:latin typeface="Arial" panose="020B0604020202020204" pitchFamily="34" charset="0"/>
                <a:cs typeface="Arial" panose="020B0604020202020204" pitchFamily="34" charset="0"/>
              </a:rPr>
              <a:t>introduced in Rel-18 or not.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3DC50F-67A7-4237-B69B-44525400704A}"/>
              </a:ext>
            </a:extLst>
          </p:cNvPr>
          <p:cNvSpPr txBox="1"/>
          <p:nvPr/>
        </p:nvSpPr>
        <p:spPr>
          <a:xfrm>
            <a:off x="352825" y="3503758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Reply LS to RAN4 </a:t>
            </a: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(Step 1-2) 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63FFC3D-A10B-4B8C-9A87-5D097D1D7942}"/>
              </a:ext>
            </a:extLst>
          </p:cNvPr>
          <p:cNvSpPr txBox="1">
            <a:spLocks/>
          </p:cNvSpPr>
          <p:nvPr/>
        </p:nvSpPr>
        <p:spPr>
          <a:xfrm>
            <a:off x="403745" y="1702026"/>
            <a:ext cx="10718524" cy="125081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zh-CN" sz="1600" b="1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SamsungOne 400" panose="020B0503030303020204" pitchFamily="34" charset="0"/>
                <a:cs typeface="Arial" panose="020B0604020202020204" pitchFamily="34" charset="0"/>
              </a:rPr>
              <a:t>RAN approved RAN2 endorsed CRs for introduction of UE capability on 6 DL MIMO layers (RAN#109)</a:t>
            </a:r>
            <a:endParaRPr kumimoji="0" lang="en-US" altLang="ko-K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It is captured in TS 38.306 that a new capability of 6 DL MIMO layers is only applicable for FWA UE as provided in </a:t>
            </a:r>
            <a:b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</a:b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R2-2506466 and R2-2506467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CR introduces a new capability of 6 DL MIMO layers for FWA UE as an optional feature following RAN4 agreements</a:t>
            </a:r>
            <a:endParaRPr lang="en-US" altLang="ja-JP" sz="1600" kern="0" dirty="0">
              <a:solidFill>
                <a:sysClr val="windowText" lastClr="000000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텍스트 개체 틀 3">
            <a:extLst>
              <a:ext uri="{FF2B5EF4-FFF2-40B4-BE49-F238E27FC236}">
                <a16:creationId xmlns:a16="http://schemas.microsoft.com/office/drawing/2014/main" id="{FF94BA69-FD12-40D8-BF9F-A4CFAEAE2122}"/>
              </a:ext>
            </a:extLst>
          </p:cNvPr>
          <p:cNvSpPr txBox="1">
            <a:spLocks/>
          </p:cNvSpPr>
          <p:nvPr/>
        </p:nvSpPr>
        <p:spPr>
          <a:xfrm>
            <a:off x="352826" y="3913950"/>
            <a:ext cx="11340256" cy="19941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>
              <a:defRPr kumimoji="1" lang="ja-JP" altLang="en-US" sz="28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900"/>
              </a:spcAft>
            </a:pPr>
            <a:r>
              <a:rPr lang="en-US" altLang="ko-KR" sz="1400" b="0" dirty="0">
                <a:latin typeface="Arial" panose="020B0604020202020204" pitchFamily="34" charset="0"/>
                <a:ea typeface="Yu Mincho" panose="02020400000000000000" pitchFamily="18" charset="-128"/>
              </a:rPr>
              <a:t>…</a:t>
            </a:r>
          </a:p>
          <a:p>
            <a:pPr>
              <a:spcAft>
                <a:spcPts val="900"/>
              </a:spcAft>
            </a:pPr>
            <a:r>
              <a:rPr lang="en-GB" altLang="ko-KR" sz="1400" b="0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RAN4 also asked “</a:t>
            </a:r>
            <a:r>
              <a:rPr lang="en-GB" altLang="ko-KR" sz="1400" b="0" i="1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If Yes, can this signalling be implemented early in Rel-18?</a:t>
            </a:r>
            <a:r>
              <a:rPr lang="en-GB" altLang="ko-KR" sz="1400" b="0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”. RAN2 would like to inform RAN4 that RAN2 had implemented a means to allow early implementation of features in the specifications. </a:t>
            </a:r>
          </a:p>
          <a:p>
            <a:pPr>
              <a:spcAft>
                <a:spcPts val="900"/>
              </a:spcAft>
            </a:pPr>
            <a:r>
              <a:rPr lang="en-GB" altLang="ko-KR" sz="1400" b="0" dirty="0">
                <a:latin typeface="Arial" panose="020B0604020202020204" pitchFamily="34" charset="0"/>
                <a:ea typeface="Yu Mincho" panose="02020400000000000000" pitchFamily="18" charset="-128"/>
              </a:rPr>
              <a:t>…</a:t>
            </a:r>
            <a:endParaRPr lang="ko-KR" altLang="ko-KR" sz="1400" b="0" dirty="0">
              <a:effectLst/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pPr>
              <a:spcAft>
                <a:spcPts val="900"/>
              </a:spcAft>
            </a:pPr>
            <a:r>
              <a:rPr lang="en-GB" altLang="ko-KR" sz="1400" b="0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So to answer the RAN4 question, it is possible to specify the early implementation of the UE capability signalling on the support of maximum 6 DL MIMO layers for PDSCH. RAN2 assumes that </a:t>
            </a:r>
            <a:r>
              <a:rPr lang="en-GB" altLang="ko-KR" sz="1400" dirty="0">
                <a:effectLst/>
                <a:latin typeface="Arial" panose="020B0604020202020204" pitchFamily="34" charset="0"/>
                <a:ea typeface="Yu Mincho" panose="02020400000000000000" pitchFamily="18" charset="-128"/>
              </a:rPr>
              <a:t>it is up to RAN4 to decide whether the feature should be made early implementable in the standard or not.</a:t>
            </a:r>
            <a:endParaRPr lang="ko-KR" altLang="ko-KR" sz="1400" dirty="0">
              <a:effectLst/>
              <a:latin typeface="Times New Roman" panose="02020603050405020304" pitchFamily="18" charset="0"/>
              <a:ea typeface="Yu Mincho" panose="02020400000000000000" pitchFamily="18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D0CFA3-4CFD-43AB-8C33-5870F00AC6ED}"/>
              </a:ext>
            </a:extLst>
          </p:cNvPr>
          <p:cNvSpPr txBox="1"/>
          <p:nvPr/>
        </p:nvSpPr>
        <p:spPr>
          <a:xfrm>
            <a:off x="352825" y="2900739"/>
            <a:ext cx="10601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3: </a:t>
            </a:r>
            <a:r>
              <a:rPr lang="en-US" altLang="ko-KR" sz="1600" kern="0" dirty="0">
                <a:latin typeface="Arial" panose="020B0604020202020204" pitchFamily="34" charset="0"/>
                <a:cs typeface="Arial" panose="020B0604020202020204" pitchFamily="34" charset="0"/>
              </a:rPr>
              <a:t>Signaling associated with new 6Rx requirements in Rel-19 was specified.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408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ea typeface="맑은 고딕"/>
              </a:rPr>
              <a:t>Release independence </a:t>
            </a:r>
            <a:r>
              <a:rPr lang="en-US" altLang="ja-JP" sz="2800" dirty="0">
                <a:solidFill>
                  <a:srgbClr val="000000"/>
                </a:solidFill>
                <a:ea typeface="맑은 고딕"/>
              </a:rPr>
              <a:t>(Step 2)</a:t>
            </a: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 Sharp Sans Bold" pitchFamily="2" charset="0"/>
              <a:ea typeface="맑은 고딕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430F22-A030-4F31-9E70-426BD4B96B6F}"/>
              </a:ext>
            </a:extLst>
          </p:cNvPr>
          <p:cNvSpPr txBox="1"/>
          <p:nvPr/>
        </p:nvSpPr>
        <p:spPr>
          <a:xfrm>
            <a:off x="352825" y="1248508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Background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A0AD5C-696B-41BE-9218-2429E75D9E90}"/>
              </a:ext>
            </a:extLst>
          </p:cNvPr>
          <p:cNvSpPr txBox="1"/>
          <p:nvPr/>
        </p:nvSpPr>
        <p:spPr>
          <a:xfrm>
            <a:off x="352825" y="3311240"/>
            <a:ext cx="10601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</a:t>
            </a: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5</a:t>
            </a: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Release independence is limited to spectrum-related works as specified in TS 38.307.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Proposal 1:</a:t>
            </a:r>
            <a:r>
              <a:rPr lang="en-US" altLang="ko-KR" sz="1600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UE 6Rx shall not be a release independent feature. 	</a:t>
            </a:r>
            <a:endParaRPr kumimoji="0" lang="en-US" altLang="ko-KR" sz="16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  <p:sp>
        <p:nvSpPr>
          <p:cNvPr id="5" name="텍스트 개체 틀 3">
            <a:extLst>
              <a:ext uri="{FF2B5EF4-FFF2-40B4-BE49-F238E27FC236}">
                <a16:creationId xmlns:a16="http://schemas.microsoft.com/office/drawing/2014/main" id="{108CFD2D-5A4F-4BDC-9C00-EDADC8A7A3DF}"/>
              </a:ext>
            </a:extLst>
          </p:cNvPr>
          <p:cNvSpPr txBox="1">
            <a:spLocks/>
          </p:cNvSpPr>
          <p:nvPr/>
        </p:nvSpPr>
        <p:spPr>
          <a:xfrm>
            <a:off x="352826" y="1614590"/>
            <a:ext cx="11340256" cy="16787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>
              <a:defRPr kumimoji="1" lang="ja-JP" altLang="en-US" sz="28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en-US" altLang="zh-CN" sz="1600" kern="0" dirty="0">
                <a:latin typeface="Arial" panose="020B0604020202020204" pitchFamily="34" charset="0"/>
                <a:cs typeface="Arial" panose="020B0604020202020204" pitchFamily="34" charset="0"/>
              </a:rPr>
              <a:t>Scope of release independence (TS 38.307)</a:t>
            </a: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The present document specifies requirements for Rel-P UEs supporting release independent features like: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additional NR operating bands and power classes on top of Rel-P of TS 38.101-1/-2/-3/-4 and TS 38.133;</a:t>
            </a: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Furthermore, for Rel-P UEs supporting satellite access operation, the present document specifies requirements supporting release independent features like: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additional NR operating bands on top of Rel-P of TS 38.101-5 and TS 38.133.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556BE9-FEA6-4458-9AB3-BD29D7729536}"/>
              </a:ext>
            </a:extLst>
          </p:cNvPr>
          <p:cNvSpPr txBox="1"/>
          <p:nvPr/>
        </p:nvSpPr>
        <p:spPr>
          <a:xfrm>
            <a:off x="352825" y="4085998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RAN4 discussion on release independence feasibility </a:t>
            </a: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(Step 2)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텍스트 개체 틀 3">
            <a:extLst>
              <a:ext uri="{FF2B5EF4-FFF2-40B4-BE49-F238E27FC236}">
                <a16:creationId xmlns:a16="http://schemas.microsoft.com/office/drawing/2014/main" id="{F560BB63-6ACB-41B8-950B-4B4BEE22639D}"/>
              </a:ext>
            </a:extLst>
          </p:cNvPr>
          <p:cNvSpPr txBox="1">
            <a:spLocks/>
          </p:cNvSpPr>
          <p:nvPr/>
        </p:nvSpPr>
        <p:spPr>
          <a:xfrm>
            <a:off x="352826" y="4446511"/>
            <a:ext cx="11340256" cy="144433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>
              <a:defRPr kumimoji="1" lang="ja-JP" altLang="en-US" sz="2800" b="1" baseline="0" dirty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en-US" altLang="zh-CN" sz="1600" kern="0" dirty="0">
                <a:latin typeface="Arial" panose="020B0604020202020204" pitchFamily="34" charset="0"/>
                <a:cs typeface="Arial" panose="020B0604020202020204" pitchFamily="34" charset="0"/>
              </a:rPr>
              <a:t>RAN4 Chair Guidance: (RAN4#117)</a:t>
            </a:r>
          </a:p>
          <a:p>
            <a:pPr marL="285750" indent="-2857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1400" kern="0" dirty="0">
                <a:latin typeface="Arial" panose="020B0604020202020204" pitchFamily="34" charset="0"/>
                <a:cs typeface="Arial" panose="020B0604020202020204" pitchFamily="34" charset="0"/>
              </a:rPr>
              <a:t>non-spectrum features which have spec impact including signaling impact should not be considered as release independent</a:t>
            </a:r>
            <a:r>
              <a:rPr lang="en-US" altLang="ko-KR" sz="1400" b="0" kern="0" dirty="0">
                <a:latin typeface="Arial" panose="020B0604020202020204" pitchFamily="34" charset="0"/>
                <a:cs typeface="Arial" panose="020B0604020202020204" pitchFamily="34" charset="0"/>
              </a:rPr>
              <a:t> and should not be included in 38.307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Case 1: 6Rx with up to 4 MIMO layers for handheld/FWA UE from Rel-18 </a:t>
            </a:r>
          </a:p>
          <a:p>
            <a:pPr marL="620162" marR="0" lvl="1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Case 3: 6Rx with up to 6 MIMO layer for FWA UE only from Rel-19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7AE9E0-9364-4DD0-889B-4B92C531B4E7}"/>
              </a:ext>
            </a:extLst>
          </p:cNvPr>
          <p:cNvSpPr txBox="1"/>
          <p:nvPr/>
        </p:nvSpPr>
        <p:spPr>
          <a:xfrm>
            <a:off x="352825" y="5919392"/>
            <a:ext cx="11340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</a:t>
            </a: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6</a:t>
            </a: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No consensus was reached on the feasibility of 6Rx release independence in RAN4#117.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Proposal 2:</a:t>
            </a:r>
            <a:r>
              <a:rPr lang="en-US" altLang="ko-KR" sz="1600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 Both Case 1 and Case 3 shall be applied from Rel-19.</a:t>
            </a:r>
            <a:endParaRPr kumimoji="0" lang="en-US" altLang="ko-KR" sz="16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amsungOne 400"/>
              <a:cs typeface="Arial" panose="020B0604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40BFF54-E1C0-422B-AE80-C396CEBDC33A}"/>
              </a:ext>
            </a:extLst>
          </p:cNvPr>
          <p:cNvSpPr/>
          <p:nvPr/>
        </p:nvSpPr>
        <p:spPr>
          <a:xfrm>
            <a:off x="6324600" y="5437844"/>
            <a:ext cx="424543" cy="2340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9CA401-6318-4973-BA79-AA01A57CF912}"/>
              </a:ext>
            </a:extLst>
          </p:cNvPr>
          <p:cNvSpPr txBox="1"/>
          <p:nvPr/>
        </p:nvSpPr>
        <p:spPr>
          <a:xfrm>
            <a:off x="6838900" y="5292447"/>
            <a:ext cx="434146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200" kern="0" dirty="0">
                <a:solidFill>
                  <a:srgbClr val="000000"/>
                </a:solidFill>
                <a:highlight>
                  <a:srgbClr val="FFFF00"/>
                </a:highlight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Not agreed in RAN4#117, due to </a:t>
            </a:r>
            <a:r>
              <a:rPr kumimoji="0" lang="en-US" altLang="ko-KR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no consensus was reached on the feasibility of 6Rx release independence in RAN4#117</a:t>
            </a:r>
            <a:endParaRPr lang="en-US" sz="11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79916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solidFill>
                  <a:srgbClr val="000000"/>
                </a:solidFill>
                <a:ea typeface="맑은 고딕"/>
              </a:rPr>
              <a:t>Conclusions</a:t>
            </a: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 Sharp Sans Bold" pitchFamily="2" charset="0"/>
              <a:ea typeface="맑은 고딕"/>
              <a:cs typeface="+mn-cs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D919542-1A95-42CE-AFFA-DA0152E9183D}"/>
              </a:ext>
            </a:extLst>
          </p:cNvPr>
          <p:cNvSpPr txBox="1">
            <a:spLocks/>
          </p:cNvSpPr>
          <p:nvPr/>
        </p:nvSpPr>
        <p:spPr>
          <a:xfrm>
            <a:off x="403744" y="1702026"/>
            <a:ext cx="10920747" cy="149837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1: 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Agreement achieved in RAN4#114 as compromised WF (R4-2503014).</a:t>
            </a:r>
            <a:endParaRPr lang="en-US" altLang="zh-CN" sz="1600" kern="0" dirty="0">
              <a:solidFill>
                <a:sysClr val="windowText" lastClr="000000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2: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RAN4 agreed a compromised option, which was dependent on 2-step conditions.</a:t>
            </a:r>
            <a:endParaRPr lang="en-US" altLang="zh-CN" sz="1600" kern="0" dirty="0">
              <a:solidFill>
                <a:sysClr val="windowText" lastClr="000000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  <a:p>
            <a:pPr marL="620162" marR="0" lvl="1" indent="-3429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Support 6Rx requirements with up to 4 MIMO layers for handheld UE from Rel-19</a:t>
            </a:r>
          </a:p>
          <a:p>
            <a:pPr marL="620162" marR="0" lvl="1" indent="-3429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맑은 고딕"/>
                <a:cs typeface="Arial" panose="020B0604020202020204" pitchFamily="34" charset="0"/>
              </a:rPr>
              <a:t>Support 6Rx requirements for FWA UE from Rel-18 including 4 MIMO and 6 MIMO layer requirements</a:t>
            </a: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3: </a:t>
            </a:r>
            <a:r>
              <a:rPr lang="en-US" altLang="ko-KR" sz="1600" kern="0" dirty="0">
                <a:latin typeface="Arial" panose="020B0604020202020204" pitchFamily="34" charset="0"/>
                <a:cs typeface="Arial" panose="020B0604020202020204" pitchFamily="34" charset="0"/>
              </a:rPr>
              <a:t>Signaling associated with new 6Rx requirements in Rel-19 was specified.</a:t>
            </a: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4: 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RAN2 replied that it is up to RAN4 to decide whether the feature should be </a:t>
            </a:r>
            <a:r>
              <a:rPr lang="en-US" altLang="ko-KR" sz="1600" kern="0" dirty="0">
                <a:latin typeface="Arial" panose="020B0604020202020204" pitchFamily="34" charset="0"/>
                <a:cs typeface="Arial" panose="020B0604020202020204" pitchFamily="34" charset="0"/>
              </a:rPr>
              <a:t>introduced earlier or not.</a:t>
            </a: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5: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Release independence is limited to spectrum-related works as specified in TS 38.307.</a:t>
            </a: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Observation 6: </a:t>
            </a:r>
            <a:r>
              <a:rPr kumimoji="0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No consensus was reached on the feasibility of 6Rx release independence in RAN4#117.</a:t>
            </a:r>
          </a:p>
          <a:p>
            <a:pPr marL="285750" indent="-285750" defTabSz="914400">
              <a:buFont typeface="Wingdings" panose="05000000000000000000" pitchFamily="2" charset="2"/>
              <a:buChar char="§"/>
            </a:pPr>
            <a:endParaRPr lang="en-US" altLang="ja-JP" sz="1600" kern="0" dirty="0">
              <a:solidFill>
                <a:sysClr val="windowText" lastClr="000000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09C060-EB11-45F6-A400-9538AE74968A}"/>
              </a:ext>
            </a:extLst>
          </p:cNvPr>
          <p:cNvSpPr txBox="1"/>
          <p:nvPr/>
        </p:nvSpPr>
        <p:spPr>
          <a:xfrm>
            <a:off x="352825" y="1248508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Observations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1A49D5E-56C6-4169-8976-C2CB42A3E189}"/>
              </a:ext>
            </a:extLst>
          </p:cNvPr>
          <p:cNvSpPr txBox="1">
            <a:spLocks/>
          </p:cNvSpPr>
          <p:nvPr/>
        </p:nvSpPr>
        <p:spPr>
          <a:xfrm>
            <a:off x="403744" y="5055526"/>
            <a:ext cx="11377948" cy="131005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Proposal 1:</a:t>
            </a:r>
            <a:r>
              <a:rPr lang="en-US" altLang="ko-KR" sz="1600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UE 6Rx shall not be a release independent features. 	</a:t>
            </a:r>
          </a:p>
          <a:p>
            <a:pPr marL="285750" indent="-285750" defTabSz="914400"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en-US" altLang="ko-KR" sz="1600" b="1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Proposal 2:</a:t>
            </a:r>
            <a:r>
              <a:rPr lang="en-US" altLang="ko-KR" sz="1600" kern="0" dirty="0">
                <a:solidFill>
                  <a:srgbClr val="000000"/>
                </a:solidFill>
                <a:latin typeface="Arial" panose="020B0604020202020204" pitchFamily="34" charset="0"/>
                <a:ea typeface="SamsungOne 400"/>
                <a:cs typeface="Arial" panose="020B0604020202020204" pitchFamily="34" charset="0"/>
              </a:rPr>
              <a:t>  Both Case 1 and Case 3 shall be applied from Rel-19.</a:t>
            </a:r>
            <a:endParaRPr kumimoji="0" lang="en-US" altLang="ko-K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맑은 고딕"/>
              <a:cs typeface="Arial" panose="020B0604020202020204" pitchFamily="34" charset="0"/>
            </a:endParaRPr>
          </a:p>
          <a:p>
            <a:pPr marL="285750" indent="-285750" defTabSz="914400">
              <a:buFont typeface="Wingdings" panose="05000000000000000000" pitchFamily="2" charset="2"/>
              <a:buChar char="§"/>
            </a:pPr>
            <a:endParaRPr lang="en-US" altLang="ja-JP" sz="1600" kern="0" dirty="0">
              <a:solidFill>
                <a:sysClr val="windowText" lastClr="000000"/>
              </a:solidFill>
              <a:latin typeface="Arial" panose="020B0604020202020204" pitchFamily="34" charset="0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AD1A50-8240-42AC-BC47-5A79545A36EE}"/>
              </a:ext>
            </a:extLst>
          </p:cNvPr>
          <p:cNvSpPr txBox="1"/>
          <p:nvPr/>
        </p:nvSpPr>
        <p:spPr>
          <a:xfrm>
            <a:off x="352825" y="4598325"/>
            <a:ext cx="106013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SamsungOne 400" panose="020B0503030303020204" pitchFamily="34" charset="0"/>
                <a:ea typeface="SamsungOne 400" panose="020B0503030303020204" pitchFamily="34" charset="0"/>
              </a:rPr>
              <a:t>Proposals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 panose="020B0503030303020204" pitchFamily="34" charset="0"/>
              <a:ea typeface="SamsungOne 400" panose="020B0503030303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739379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55664</TotalTime>
  <Words>932</Words>
  <Application>Microsoft Office PowerPoint</Application>
  <PresentationFormat>Widescreen</PresentationFormat>
  <Paragraphs>71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Calibri</vt:lpstr>
      <vt:lpstr>SamsungOne 400</vt:lpstr>
      <vt:lpstr>SamsungOne 700</vt:lpstr>
      <vt:lpstr>Arial</vt:lpstr>
      <vt:lpstr>Times New Roman</vt:lpstr>
      <vt:lpstr>SamsungOneKoreanOTF 400</vt:lpstr>
      <vt:lpstr>Samsung Sharp Sans Bold</vt:lpstr>
      <vt:lpstr>Wingdings</vt:lpstr>
      <vt:lpstr>Samsung Master</vt:lpstr>
      <vt:lpstr>1_Samsung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Samsung</dc:creator>
  <cp:lastModifiedBy>Samsung</cp:lastModifiedBy>
  <cp:revision>1303</cp:revision>
  <cp:lastPrinted>2017-12-18T22:10:10Z</cp:lastPrinted>
  <dcterms:created xsi:type="dcterms:W3CDTF">2017-12-10T01:01:38Z</dcterms:created>
  <dcterms:modified xsi:type="dcterms:W3CDTF">2025-12-01T07:39:16Z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  <property fmtid="{D5CDD505-2E9C-101B-9397-08002B2CF9AE}" pid="6" name="FLCMData">
    <vt:lpwstr>874EE345E88BA8B528CC4C9F132DBD7D064432F0A0217B0A216F832501CF9891AD3FC197D4F8A12E6C4D4A34D560898536ED677FFB1A47F6E6F3D29D7A709969</vt:lpwstr>
  </property>
</Properties>
</file>