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8" r:id="rId5"/>
    <p:sldMasterId id="2147483662" r:id="rId6"/>
  </p:sldMasterIdLst>
  <p:notesMasterIdLst>
    <p:notesMasterId r:id="rId14"/>
  </p:notesMasterIdLst>
  <p:sldIdLst>
    <p:sldId id="369" r:id="rId7"/>
    <p:sldId id="4056" r:id="rId8"/>
    <p:sldId id="4050" r:id="rId9"/>
    <p:sldId id="4051" r:id="rId10"/>
    <p:sldId id="4048" r:id="rId11"/>
    <p:sldId id="4054" r:id="rId12"/>
    <p:sldId id="4055"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0" userDrawn="1">
          <p15:clr>
            <a:srgbClr val="A4A3A4"/>
          </p15:clr>
        </p15:guide>
        <p15:guide id="3" pos="2071" userDrawn="1">
          <p15:clr>
            <a:srgbClr val="A4A3A4"/>
          </p15:clr>
        </p15:guide>
        <p15:guide id="4" pos="5632" userDrawn="1">
          <p15:clr>
            <a:srgbClr val="A4A3A4"/>
          </p15:clr>
        </p15:guide>
        <p15:guide id="5" orient="horz" pos="2445" userDrawn="1">
          <p15:clr>
            <a:srgbClr val="A4A3A4"/>
          </p15:clr>
        </p15:guide>
        <p15:guide id="6" pos="7151" userDrawn="1">
          <p15:clr>
            <a:srgbClr val="A4A3A4"/>
          </p15:clr>
        </p15:guide>
        <p15:guide id="7" pos="5405" userDrawn="1">
          <p15:clr>
            <a:srgbClr val="A4A3A4"/>
          </p15:clr>
        </p15:guide>
        <p15:guide id="8" pos="2751" userDrawn="1">
          <p15:clr>
            <a:srgbClr val="A4A3A4"/>
          </p15:clr>
        </p15:guide>
        <p15:guide id="9" pos="4793" userDrawn="1">
          <p15:clr>
            <a:srgbClr val="A4A3A4"/>
          </p15:clr>
        </p15:guide>
        <p15:guide id="11" pos="55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361897558" name="WPS_1649728547"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F2FF"/>
    <a:srgbClr val="ECAC11"/>
    <a:srgbClr val="D64709"/>
    <a:srgbClr val="DB5D27"/>
    <a:srgbClr val="D64608"/>
    <a:srgbClr val="415FFF"/>
    <a:srgbClr val="DFEBF7"/>
    <a:srgbClr val="DAE4F1"/>
    <a:srgbClr val="D4E6F4"/>
    <a:srgbClr val="E1F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91" autoAdjust="0"/>
    <p:restoredTop sz="86026" autoAdjust="0"/>
  </p:normalViewPr>
  <p:slideViewPr>
    <p:cSldViewPr snapToGrid="0" showGuides="1">
      <p:cViewPr varScale="1">
        <p:scale>
          <a:sx n="54" d="100"/>
          <a:sy n="54" d="100"/>
        </p:scale>
        <p:origin x="888" y="48"/>
      </p:cViewPr>
      <p:guideLst>
        <p:guide orient="horz" pos="3090"/>
        <p:guide pos="2071"/>
        <p:guide pos="5632"/>
        <p:guide orient="horz" pos="2445"/>
        <p:guide pos="7151"/>
        <p:guide pos="5405"/>
        <p:guide pos="2751"/>
        <p:guide pos="4793"/>
        <p:guide pos="551"/>
      </p:guideLst>
    </p:cSldViewPr>
  </p:slideViewPr>
  <p:notesTextViewPr>
    <p:cViewPr>
      <p:scale>
        <a:sx n="125" d="100"/>
        <a:sy n="125" d="100"/>
      </p:scale>
      <p:origin x="0" y="0"/>
    </p:cViewPr>
  </p:notesTextViewPr>
  <p:sorterViewPr>
    <p:cViewPr>
      <p:scale>
        <a:sx n="100" d="100"/>
        <a:sy n="100" d="100"/>
      </p:scale>
      <p:origin x="0" y="-206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vivo type 简 Regular" panose="02000500000000000000" pitchFamily="2" charset="-122"/>
                <a:ea typeface="vivo type 简 Regular" panose="02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vivo type 简 Regular" panose="02000500000000000000" pitchFamily="2" charset="-122"/>
                <a:ea typeface="vivo type 简 Regular" panose="02000500000000000000" pitchFamily="2" charset="-122"/>
              </a:defRPr>
            </a:lvl1pPr>
          </a:lstStyle>
          <a:p>
            <a:fld id="{BBBDE583-5F89-4B95-A512-DB66CB7442B3}" type="datetimeFigureOut">
              <a:rPr lang="zh-CN" altLang="en-US" smtClean="0"/>
              <a:t>2025/11/26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vivo type 简 Regular" panose="02000500000000000000" pitchFamily="2" charset="-122"/>
                <a:ea typeface="vivo type 简 Regular" panose="02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vivo type 简 Regular" panose="02000500000000000000" pitchFamily="2" charset="-122"/>
                <a:ea typeface="vivo type 简 Regular" panose="02000500000000000000" pitchFamily="2" charset="-122"/>
              </a:defRPr>
            </a:lvl1pPr>
          </a:lstStyle>
          <a:p>
            <a:fld id="{FBC54E26-13A9-42BA-8E34-B4772FC58ED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1pPr>
    <a:lvl2pPr marL="4572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2pPr>
    <a:lvl3pPr marL="9144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3pPr>
    <a:lvl4pPr marL="13716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4pPr>
    <a:lvl5pPr marL="18288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C54E26-13A9-42BA-8E34-B4772FC58ED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C54E26-13A9-42BA-8E34-B4772FC58ED5}" type="slidenum">
              <a:rPr kumimoji="0" lang="zh-CN" altLang="en-US" sz="1200" b="0" i="0" u="none" strike="noStrike" kern="1200" cap="none" spc="0" normalizeH="0" baseline="0" noProof="0" smtClean="0">
                <a:ln>
                  <a:noFill/>
                </a:ln>
                <a:solidFill>
                  <a:prstClr val="black"/>
                </a:solidFill>
                <a:effectLst/>
                <a:uLnTx/>
                <a:uFillTx/>
                <a:cs typeface="+mn-cs"/>
              </a:rPr>
              <a:t>2</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86042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C54E26-13A9-42BA-8E34-B4772FC58ED5}" type="slidenum">
              <a:rPr kumimoji="0" lang="zh-CN" altLang="en-US" sz="1200" b="0" i="0" u="none" strike="noStrike" kern="1200" cap="none" spc="0" normalizeH="0" baseline="0" noProof="0" smtClean="0">
                <a:ln>
                  <a:noFill/>
                </a:ln>
                <a:solidFill>
                  <a:prstClr val="black"/>
                </a:solidFill>
                <a:effectLst/>
                <a:uLnTx/>
                <a:uFillTx/>
                <a:cs typeface="+mn-cs"/>
              </a:rPr>
              <a:t>3</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C54E26-13A9-42BA-8E34-B4772FC58ED5}" type="slidenum">
              <a:rPr kumimoji="0" lang="zh-CN" altLang="en-US" sz="1200" b="0" i="0" u="none" strike="noStrike" kern="1200" cap="none" spc="0" normalizeH="0" baseline="0" noProof="0" smtClean="0">
                <a:ln>
                  <a:noFill/>
                </a:ln>
                <a:solidFill>
                  <a:prstClr val="black"/>
                </a:solidFill>
                <a:effectLst/>
                <a:uLnTx/>
                <a:uFillTx/>
                <a:cs typeface="+mn-cs"/>
              </a:rPr>
              <a:t>4</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a:p>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ABF957-681A-4728-AF22-A16BEF90A065}" type="slidenum">
              <a:rPr kumimoji="0" lang="zh-CN" altLang="en-US" sz="1200" b="0" i="0" u="none" strike="noStrike" kern="1200" cap="none" spc="0" normalizeH="0" baseline="0" noProof="0" smtClean="0">
                <a:ln>
                  <a:noFill/>
                </a:ln>
                <a:solidFill>
                  <a:prstClr val="black"/>
                </a:solidFill>
                <a:effectLst/>
                <a:uLnTx/>
                <a:uFillTx/>
                <a:cs typeface="+mn-cs"/>
              </a:rPr>
              <a:t>5</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C54E26-13A9-42BA-8E34-B4772FC58ED5}" type="slidenum">
              <a:rPr kumimoji="0" lang="zh-CN" altLang="en-US" sz="1200" b="0" i="0" u="none" strike="noStrike" kern="1200" cap="none" spc="0" normalizeH="0" baseline="0" noProof="0" smtClean="0">
                <a:ln>
                  <a:noFill/>
                </a:ln>
                <a:solidFill>
                  <a:prstClr val="black"/>
                </a:solidFill>
                <a:effectLst/>
                <a:uLnTx/>
                <a:uFillTx/>
                <a:cs typeface="+mn-cs"/>
              </a:rPr>
              <a:t>6</a:t>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8.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tags" Target="../tags/tag2.xml"/><Relationship Id="rId7" Type="http://schemas.openxmlformats.org/officeDocument/2006/relationships/oleObject" Target="../embeddings/oleObject2.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oleObject" Target="../embeddings/oleObject1.bin"/><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
        <p:nvSpPr>
          <p:cNvPr id="8" name="椭圆 7"/>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6" name="图形 5"/>
          <p:cNvPicPr>
            <a:picLocks noChangeAspect="1"/>
          </p:cNvPicPr>
          <p:nvPr userDrawn="1"/>
        </p:nvPicPr>
        <p:blipFill>
          <a:blip r:embed="rId3" cstate="screen">
            <a:extLst>
              <a:ext uri="{96DAC541-7B7A-43D3-8B79-37D633B846F1}">
                <asvg:svgBlip xmlns:asvg="http://schemas.microsoft.com/office/drawing/2016/SVG/main" r:embed="rId4"/>
              </a:ext>
            </a:extLst>
          </a:blip>
          <a:stretch>
            <a:fillRect/>
          </a:stretch>
        </p:blipFill>
        <p:spPr>
          <a:xfrm>
            <a:off x="10934040" y="407214"/>
            <a:ext cx="903949" cy="23244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
        <p:nvSpPr>
          <p:cNvPr id="8" name="椭圆 7"/>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6" name="图形 5"/>
          <p:cNvPicPr>
            <a:picLocks noChangeAspect="1"/>
          </p:cNvPicPr>
          <p:nvPr userDrawn="1"/>
        </p:nvPicPr>
        <p:blipFill>
          <a:blip r:embed="rId3" cstate="screen">
            <a:extLst>
              <a:ext uri="{96DAC541-7B7A-43D3-8B79-37D633B846F1}">
                <asvg:svgBlip xmlns:asvg="http://schemas.microsoft.com/office/drawing/2016/SVG/main" r:embed="rId4"/>
              </a:ext>
            </a:extLst>
          </a:blip>
          <a:stretch>
            <a:fillRect/>
          </a:stretch>
        </p:blipFill>
        <p:spPr>
          <a:xfrm>
            <a:off x="10934040" y="407214"/>
            <a:ext cx="903949" cy="232444"/>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蓝色的天空&#10;&#10;低可信度描述已自动生成"/>
          <p:cNvPicPr>
            <a:picLocks noChangeAspect="1"/>
          </p:cNvPicPr>
          <p:nvPr userDrawn="1"/>
        </p:nvPicPr>
        <p:blipFill rotWithShape="1">
          <a:blip r:embed="rId2" cstate="screen"/>
          <a:srcRect l="5556" r="5556"/>
          <a:stretch>
            <a:fillRect/>
          </a:stretch>
        </p:blipFill>
        <p:spPr>
          <a:xfrm>
            <a:off x="0" y="1"/>
            <a:ext cx="12191993" cy="6857997"/>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1" descr="图片包含 图示&#10;&#10;描述已自动生成"/>
          <p:cNvPicPr>
            <a:picLocks noChangeAspect="1"/>
          </p:cNvPicPr>
          <p:nvPr userDrawn="1"/>
        </p:nvPicPr>
        <p:blipFill rotWithShape="1">
          <a:blip r:embed="rId2">
            <a:alphaModFix amt="28000"/>
            <a:extLst>
              <a:ext uri="{BEBA8EAE-BF5A-486C-A8C5-ECC9F3942E4B}">
                <a14:imgProps xmlns:a14="http://schemas.microsoft.com/office/drawing/2010/main">
                  <a14:imgLayer r:embed="rId3">
                    <a14:imgEffect>
                      <a14:artisticBlur radius="20"/>
                    </a14:imgEffect>
                    <a14:imgEffect>
                      <a14:brightnessContrast bright="5000"/>
                    </a14:imgEffect>
                    <a14:imgEffect>
                      <a14:colorTemperature colorTemp="6100"/>
                    </a14:imgEffect>
                    <a14:imgEffect>
                      <a14:sharpenSoften amount="-100000"/>
                    </a14:imgEffect>
                  </a14:imgLayer>
                </a14:imgProps>
              </a:ext>
            </a:extLst>
          </a:blip>
          <a:srcRect/>
          <a:stretch>
            <a:fillRect/>
          </a:stretch>
        </p:blipFill>
        <p:spPr>
          <a:xfrm>
            <a:off x="0" y="0"/>
            <a:ext cx="12192000" cy="6858000"/>
          </a:xfrm>
          <a:prstGeom prst="rect">
            <a:avLst/>
          </a:prstGeom>
          <a:blipFill dpi="0" rotWithShape="1">
            <a:blip r:embed="rId4">
              <a:alphaModFix amt="28000"/>
            </a:blip>
            <a:srcRect/>
            <a:stretch>
              <a:fillRect/>
            </a:stretch>
          </a:blipFill>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蓝色的天空&#10;&#10;低可信度描述已自动生成"/>
          <p:cNvPicPr>
            <a:picLocks noChangeAspect="1"/>
          </p:cNvPicPr>
          <p:nvPr userDrawn="1"/>
        </p:nvPicPr>
        <p:blipFill rotWithShape="1">
          <a:blip r:embed="rId2" cstate="screen"/>
          <a:srcRect l="5556" r="5556"/>
          <a:stretch>
            <a:fillRect/>
          </a:stretch>
        </p:blipFill>
        <p:spPr>
          <a:xfrm>
            <a:off x="0" y="1"/>
            <a:ext cx="12191993" cy="6857997"/>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背景图案&#10;&#10;描述已自动生成"/>
          <p:cNvPicPr>
            <a:picLocks noChangeAspect="1"/>
          </p:cNvPicPr>
          <p:nvPr userDrawn="1"/>
        </p:nvPicPr>
        <p:blipFill>
          <a:blip r:embed="rId2" cstate="screen">
            <a:alphaModFix amt="7000"/>
            <a:extLst>
              <a:ext uri="{BEBA8EAE-BF5A-486C-A8C5-ECC9F3942E4B}">
                <a14:imgProps xmlns:a14="http://schemas.microsoft.com/office/drawing/2010/main">
                  <a14:imgLayer r:embed="rId3">
                    <a14:imgEffect>
                      <a14:brightnessContrast bright="10000" contrast="-7000"/>
                    </a14:imgEffect>
                    <a14:imgEffect>
                      <a14:saturation sat="88000"/>
                    </a14:imgEffect>
                  </a14:imgLayer>
                </a14:imgProps>
              </a:ext>
            </a:extLst>
          </a:blip>
          <a:stretch>
            <a:fillRect/>
          </a:stretch>
        </p:blipFill>
        <p:spPr>
          <a:xfrm>
            <a:off x="0" y="0"/>
            <a:ext cx="12192000" cy="6858000"/>
          </a:xfrm>
          <a:prstGeom prst="rect">
            <a:avLst/>
          </a:prstGeom>
        </p:spPr>
      </p:pic>
      <p:sp>
        <p:nvSpPr>
          <p:cNvPr id="4" name="矩形 3"/>
          <p:cNvSpPr/>
          <p:nvPr userDrawn="1"/>
        </p:nvSpPr>
        <p:spPr>
          <a:xfrm>
            <a:off x="4846320" y="0"/>
            <a:ext cx="7345680" cy="6857999"/>
          </a:xfrm>
          <a:prstGeom prst="rect">
            <a:avLst/>
          </a:prstGeom>
          <a:gradFill>
            <a:gsLst>
              <a:gs pos="31000">
                <a:schemeClr val="bg1">
                  <a:alpha val="0"/>
                </a:schemeClr>
              </a:gs>
              <a:gs pos="100000">
                <a:schemeClr val="bg1">
                  <a:alpha val="90000"/>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243174" y="202829"/>
            <a:ext cx="11594815" cy="653629"/>
            <a:chOff x="243174" y="202829"/>
            <a:chExt cx="11594815" cy="653629"/>
          </a:xfrm>
        </p:grpSpPr>
        <p:sp>
          <p:nvSpPr>
            <p:cNvPr id="6" name="椭圆 5"/>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8" name="图形 7"/>
            <p:cNvPicPr>
              <a:picLocks noChangeAspect="1"/>
            </p:cNvPicPr>
            <p:nvPr userDrawn="1"/>
          </p:nvPicPr>
          <p:blipFill>
            <a:blip r:embed="rId4" cstate="screen">
              <a:extLst>
                <a:ext uri="{96DAC541-7B7A-43D3-8B79-37D633B846F1}">
                  <asvg:svgBlip xmlns:asvg="http://schemas.microsoft.com/office/drawing/2016/SVG/main" r:embed="rId5"/>
                </a:ext>
              </a:extLst>
            </a:blip>
            <a:stretch>
              <a:fillRect/>
            </a:stretch>
          </p:blipFill>
          <p:spPr>
            <a:xfrm>
              <a:off x="10934040" y="407214"/>
              <a:ext cx="903949" cy="232444"/>
            </a:xfrm>
            <a:prstGeom prst="rect">
              <a:avLst/>
            </a:prstGeom>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33BF8-F5B6-4283-B88B-D1504FC471C5}" type="datetimeFigureOut">
              <a:rPr lang="zh-CN" altLang="en-US" smtClean="0"/>
              <a:t>2025/11/26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4FC801-2CE2-4867-9627-07CEC543CD05}"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2" name="对象 6" hidden="1"/>
          <p:cNvGraphicFramePr>
            <a:graphicFrameLocks noChangeAspect="1"/>
          </p:cNvGraphicFramePr>
          <p:nvPr userDrawn="1">
            <p:custDataLst>
              <p:tags r:id="rId2"/>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1096" name="think-cell 幻灯片" r:id="rId5" imgW="5715" imgH="5715" progId="TCLayout.ActiveDocument.1">
                  <p:embed/>
                </p:oleObj>
              </mc:Choice>
              <mc:Fallback>
                <p:oleObj name="think-cell 幻灯片" r:id="rId5" imgW="5715" imgH="5715" progId="TCLayout.ActiveDocument.1">
                  <p:embed/>
                  <p:pic>
                    <p:nvPicPr>
                      <p:cNvPr id="0" name="对象 6"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 y="794"/>
                        <a:ext cx="794"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7" hidden="1"/>
          <p:cNvGraphicFramePr>
            <a:graphicFrameLocks noChangeAspect="1"/>
          </p:cNvGraphicFramePr>
          <p:nvPr userDrawn="1">
            <p:custDataLst>
              <p:tags r:id="rId3"/>
            </p:custDataLst>
          </p:nvPr>
        </p:nvGraphicFramePr>
        <p:xfrm>
          <a:off x="794" y="794"/>
          <a:ext cx="1588" cy="1588"/>
        </p:xfrm>
        <a:graphic>
          <a:graphicData uri="http://schemas.openxmlformats.org/presentationml/2006/ole">
            <mc:AlternateContent xmlns:mc="http://schemas.openxmlformats.org/markup-compatibility/2006">
              <mc:Choice xmlns:v="urn:schemas-microsoft-com:vml" Requires="v">
                <p:oleObj spid="_x0000_s1097" name="think-cell 幻灯片" r:id="rId7" imgW="12700" imgH="12700" progId="TCLayout.ActiveDocument.1">
                  <p:embed/>
                </p:oleObj>
              </mc:Choice>
              <mc:Fallback>
                <p:oleObj name="think-cell 幻灯片" r:id="rId7" imgW="12700" imgH="12700" progId="TCLayout.ActiveDocument.1">
                  <p:embed/>
                  <p:pic>
                    <p:nvPicPr>
                      <p:cNvPr id="0" name="对象 7"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4" y="794"/>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1" descr="图片包含 图示&#10;&#10;描述已自动生成"/>
          <p:cNvPicPr>
            <a:picLocks noChangeAspect="1"/>
          </p:cNvPicPr>
          <p:nvPr userDrawn="1"/>
        </p:nvPicPr>
        <p:blipFill rotWithShape="1">
          <a:blip r:embed="rId2">
            <a:alphaModFix amt="28000"/>
            <a:extLst>
              <a:ext uri="{BEBA8EAE-BF5A-486C-A8C5-ECC9F3942E4B}">
                <a14:imgProps xmlns:a14="http://schemas.microsoft.com/office/drawing/2010/main">
                  <a14:imgLayer r:embed="rId3">
                    <a14:imgEffect>
                      <a14:artisticBlur radius="20"/>
                    </a14:imgEffect>
                    <a14:imgEffect>
                      <a14:brightnessContrast bright="5000"/>
                    </a14:imgEffect>
                    <a14:imgEffect>
                      <a14:colorTemperature colorTemp="6100"/>
                    </a14:imgEffect>
                    <a14:imgEffect>
                      <a14:sharpenSoften amount="-100000"/>
                    </a14:imgEffect>
                  </a14:imgLayer>
                </a14:imgProps>
              </a:ext>
            </a:extLst>
          </a:blip>
          <a:srcRect/>
          <a:stretch>
            <a:fillRect/>
          </a:stretch>
        </p:blipFill>
        <p:spPr>
          <a:xfrm>
            <a:off x="0" y="0"/>
            <a:ext cx="12192000" cy="6858000"/>
          </a:xfrm>
          <a:prstGeom prst="rect">
            <a:avLst/>
          </a:prstGeom>
          <a:blipFill dpi="0" rotWithShape="1">
            <a:blip r:embed="rId4">
              <a:alphaModFix amt="28000"/>
            </a:blip>
            <a:srcRect/>
            <a:stretch>
              <a:fillRect/>
            </a:stretch>
          </a:blipFill>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背景图案&#10;&#10;描述已自动生成"/>
          <p:cNvPicPr>
            <a:picLocks noChangeAspect="1"/>
          </p:cNvPicPr>
          <p:nvPr userDrawn="1"/>
        </p:nvPicPr>
        <p:blipFill>
          <a:blip r:embed="rId2" cstate="screen">
            <a:alphaModFix amt="7000"/>
            <a:extLst>
              <a:ext uri="{BEBA8EAE-BF5A-486C-A8C5-ECC9F3942E4B}">
                <a14:imgProps xmlns:a14="http://schemas.microsoft.com/office/drawing/2010/main">
                  <a14:imgLayer r:embed="rId3">
                    <a14:imgEffect>
                      <a14:brightnessContrast bright="10000" contrast="-7000"/>
                    </a14:imgEffect>
                    <a14:imgEffect>
                      <a14:saturation sat="88000"/>
                    </a14:imgEffect>
                  </a14:imgLayer>
                </a14:imgProps>
              </a:ext>
            </a:extLst>
          </a:blip>
          <a:stretch>
            <a:fillRect/>
          </a:stretch>
        </p:blipFill>
        <p:spPr>
          <a:xfrm>
            <a:off x="0" y="0"/>
            <a:ext cx="12192000" cy="6858000"/>
          </a:xfrm>
          <a:prstGeom prst="rect">
            <a:avLst/>
          </a:prstGeom>
        </p:spPr>
      </p:pic>
      <p:sp>
        <p:nvSpPr>
          <p:cNvPr id="4" name="矩形 3"/>
          <p:cNvSpPr/>
          <p:nvPr userDrawn="1"/>
        </p:nvSpPr>
        <p:spPr>
          <a:xfrm>
            <a:off x="4846320" y="0"/>
            <a:ext cx="7345680" cy="6857999"/>
          </a:xfrm>
          <a:prstGeom prst="rect">
            <a:avLst/>
          </a:prstGeom>
          <a:gradFill>
            <a:gsLst>
              <a:gs pos="31000">
                <a:schemeClr val="bg1">
                  <a:alpha val="0"/>
                </a:schemeClr>
              </a:gs>
              <a:gs pos="100000">
                <a:schemeClr val="bg1">
                  <a:alpha val="90000"/>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243174" y="202829"/>
            <a:ext cx="11594815" cy="653629"/>
            <a:chOff x="243174" y="202829"/>
            <a:chExt cx="11594815" cy="653629"/>
          </a:xfrm>
        </p:grpSpPr>
        <p:sp>
          <p:nvSpPr>
            <p:cNvPr id="6" name="椭圆 5"/>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8" name="图形 7"/>
            <p:cNvPicPr>
              <a:picLocks noChangeAspect="1"/>
            </p:cNvPicPr>
            <p:nvPr userDrawn="1"/>
          </p:nvPicPr>
          <p:blipFill>
            <a:blip r:embed="rId4" cstate="screen">
              <a:extLst>
                <a:ext uri="{96DAC541-7B7A-43D3-8B79-37D633B846F1}">
                  <asvg:svgBlip xmlns:asvg="http://schemas.microsoft.com/office/drawing/2016/SVG/main" r:embed="rId5"/>
                </a:ext>
              </a:extLst>
            </a:blip>
            <a:stretch>
              <a:fillRect/>
            </a:stretch>
          </p:blipFill>
          <p:spPr>
            <a:xfrm>
              <a:off x="10934040" y="407214"/>
              <a:ext cx="903949" cy="232444"/>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33BF8-F5B6-4283-B88B-D1504FC471C5}" type="datetimeFigureOut">
              <a:rPr lang="zh-CN" altLang="en-US" smtClean="0"/>
              <a:t>2025/11/26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4FC801-2CE2-4867-9627-07CEC543CD0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7DFFF">
            <a:alpha val="39000"/>
          </a:srgbClr>
        </a:solidFill>
        <a:effectLst/>
      </p:bgPr>
    </p:bg>
    <p:spTree>
      <p:nvGrpSpPr>
        <p:cNvPr id="1" name=""/>
        <p:cNvGrpSpPr/>
        <p:nvPr/>
      </p:nvGrpSpPr>
      <p:grpSpPr>
        <a:xfrm>
          <a:off x="0" y="0"/>
          <a:ext cx="0" cy="0"/>
          <a:chOff x="0" y="0"/>
          <a:chExt cx="0" cy="0"/>
        </a:xfrm>
      </p:grpSpPr>
      <p:sp>
        <p:nvSpPr>
          <p:cNvPr id="7" name="页面-上"/>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C7DFFF">
            <a:alpha val="39000"/>
          </a:srgbClr>
        </a:solidFill>
        <a:effectLst/>
      </p:bgPr>
    </p:bg>
    <p:spTree>
      <p:nvGrpSpPr>
        <p:cNvPr id="1" name=""/>
        <p:cNvGrpSpPr/>
        <p:nvPr/>
      </p:nvGrpSpPr>
      <p:grpSpPr>
        <a:xfrm>
          <a:off x="0" y="0"/>
          <a:ext cx="0" cy="0"/>
          <a:chOff x="0" y="0"/>
          <a:chExt cx="0" cy="0"/>
        </a:xfrm>
      </p:grpSpPr>
      <p:sp>
        <p:nvSpPr>
          <p:cNvPr id="7" name="页面-上"/>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hemeOverride" Target="../theme/themeOverride1.xml"/><Relationship Id="rId5" Type="http://schemas.openxmlformats.org/officeDocument/2006/relationships/image" Target="../media/image15.sv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7DFFF">
            <a:alpha val="39000"/>
          </a:srgbClr>
        </a:solidFill>
        <a:effectLst/>
      </p:bgPr>
    </p:bg>
    <p:spTree>
      <p:nvGrpSpPr>
        <p:cNvPr id="1" name=""/>
        <p:cNvGrpSpPr/>
        <p:nvPr/>
      </p:nvGrpSpPr>
      <p:grpSpPr>
        <a:xfrm>
          <a:off x="0" y="0"/>
          <a:ext cx="0" cy="0"/>
          <a:chOff x="0" y="0"/>
          <a:chExt cx="0" cy="0"/>
        </a:xfrm>
      </p:grpSpPr>
      <p:sp>
        <p:nvSpPr>
          <p:cNvPr id="5" name="椭圆 4"/>
          <p:cNvSpPr/>
          <p:nvPr/>
        </p:nvSpPr>
        <p:spPr>
          <a:xfrm>
            <a:off x="271200" y="2108755"/>
            <a:ext cx="1098549" cy="109854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vivo type 简 Regular" panose="02000500000000000000" pitchFamily="2" charset="-122"/>
              <a:ea typeface="vivo type 简 Regular" panose="02000500000000000000" pitchFamily="2" charset="-122"/>
              <a:sym typeface="微软雅黑" panose="020B0503020204020204" pitchFamily="34" charset="-122"/>
            </a:endParaRPr>
          </a:p>
        </p:txBody>
      </p:sp>
      <p:sp>
        <p:nvSpPr>
          <p:cNvPr id="13" name="文本框 12"/>
          <p:cNvSpPr txBox="1"/>
          <p:nvPr/>
        </p:nvSpPr>
        <p:spPr>
          <a:xfrm>
            <a:off x="293289" y="2961082"/>
            <a:ext cx="7316202" cy="984885"/>
          </a:xfrm>
          <a:prstGeom prst="rect">
            <a:avLst/>
          </a:prstGeom>
          <a:noFill/>
        </p:spPr>
        <p:txBody>
          <a:bodyPr wrap="square" lIns="0" tIns="0" rIns="0" bIns="0" rtlCol="0">
            <a:spAutoFit/>
          </a:bodyPr>
          <a:lstStyle>
            <a:defPPr>
              <a:defRPr lang="zh-CN"/>
            </a:defPPr>
            <a:lvl1pPr>
              <a:defRPr sz="3600" b="0">
                <a:solidFill>
                  <a:schemeClr val="tx1">
                    <a:lumMod val="75000"/>
                    <a:lumOff val="25000"/>
                  </a:schemeClr>
                </a:solidFill>
                <a:latin typeface="vivo type 简 Bold" panose="02000800000000000000" pitchFamily="2" charset="-122"/>
                <a:ea typeface="vivo type 简 Bold" panose="020008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dirty="0">
                <a:solidFill>
                  <a:srgbClr val="000000">
                    <a:lumMod val="75000"/>
                    <a:lumOff val="25000"/>
                  </a:srgbClr>
                </a:solidFill>
                <a:latin typeface="+mj-ea"/>
                <a:ea typeface="+mj-ea"/>
                <a:sym typeface="微软雅黑" panose="020B0503020204020204" pitchFamily="34" charset="-122"/>
              </a:rPr>
              <a:t>Discussion on 6G requirements for IoT</a:t>
            </a:r>
            <a:endParaRPr kumimoji="0" lang="en-US" altLang="zh-CN" sz="3200" b="0" i="0" u="none" strike="noStrike" kern="1200" cap="none" spc="0" normalizeH="0" baseline="0" noProof="0" dirty="0">
              <a:ln>
                <a:noFill/>
              </a:ln>
              <a:solidFill>
                <a:srgbClr val="000000">
                  <a:lumMod val="75000"/>
                  <a:lumOff val="25000"/>
                </a:srgbClr>
              </a:solidFill>
              <a:effectLst/>
              <a:uLnTx/>
              <a:uFillTx/>
              <a:latin typeface="+mj-ea"/>
              <a:ea typeface="+mj-ea"/>
              <a:sym typeface="微软雅黑" panose="020B0503020204020204" pitchFamily="34" charset="-122"/>
            </a:endParaRPr>
          </a:p>
        </p:txBody>
      </p:sp>
      <p:pic>
        <p:nvPicPr>
          <p:cNvPr id="2" name="图形 1"/>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0464" y="584622"/>
            <a:ext cx="1183692" cy="304378"/>
          </a:xfrm>
          <a:prstGeom prst="rect">
            <a:avLst/>
          </a:prstGeom>
        </p:spPr>
      </p:pic>
      <p:sp>
        <p:nvSpPr>
          <p:cNvPr id="10" name="文本框 9"/>
          <p:cNvSpPr txBox="1"/>
          <p:nvPr/>
        </p:nvSpPr>
        <p:spPr>
          <a:xfrm>
            <a:off x="197461" y="149579"/>
            <a:ext cx="6096000" cy="369332"/>
          </a:xfrm>
          <a:prstGeom prst="rect">
            <a:avLst/>
          </a:prstGeom>
          <a:noFill/>
        </p:spPr>
        <p:txBody>
          <a:bodyPr wrap="square">
            <a:spAutoFit/>
          </a:bodyPr>
          <a:lstStyle/>
          <a:p>
            <a:r>
              <a:rPr lang="en-US" altLang="zh-CN" dirty="0"/>
              <a:t>RP-253255</a:t>
            </a:r>
          </a:p>
        </p:txBody>
      </p:sp>
      <p:sp>
        <p:nvSpPr>
          <p:cNvPr id="8" name="文本框 7">
            <a:extLst>
              <a:ext uri="{FF2B5EF4-FFF2-40B4-BE49-F238E27FC236}">
                <a16:creationId xmlns:a16="http://schemas.microsoft.com/office/drawing/2014/main" id="{F1F77D0C-2E04-4AF5-8F14-5168C138F679}"/>
              </a:ext>
            </a:extLst>
          </p:cNvPr>
          <p:cNvSpPr txBox="1"/>
          <p:nvPr/>
        </p:nvSpPr>
        <p:spPr>
          <a:xfrm>
            <a:off x="271200" y="1227791"/>
            <a:ext cx="5093280" cy="1538883"/>
          </a:xfrm>
          <a:prstGeom prst="rect">
            <a:avLst/>
          </a:prstGeom>
          <a:noFill/>
        </p:spPr>
        <p:txBody>
          <a:bodyPr wrap="square" rtlCol="0">
            <a:spAutoFit/>
          </a:bodyPr>
          <a:lstStyle/>
          <a:p>
            <a:pPr fontAlgn="auto" hangingPunct="1">
              <a:lnSpc>
                <a:spcPts val="1200"/>
              </a:lnSpc>
              <a:spcAft>
                <a:spcPts val="900"/>
              </a:spcAft>
            </a:pPr>
            <a:r>
              <a:rPr lang="en-US" altLang="zh-CN" sz="1600" dirty="0">
                <a:solidFill>
                  <a:srgbClr val="000000">
                    <a:lumMod val="75000"/>
                    <a:lumOff val="25000"/>
                  </a:srgbClr>
                </a:solidFill>
                <a:latin typeface="+mj-ea"/>
                <a:ea typeface="+mj-ea"/>
              </a:rPr>
              <a:t>3GPP TSG RAN Meeting #110</a:t>
            </a:r>
            <a:r>
              <a:rPr lang="en-GB" altLang="zh-CN" sz="1600" dirty="0">
                <a:solidFill>
                  <a:srgbClr val="000000">
                    <a:lumMod val="75000"/>
                    <a:lumOff val="25000"/>
                  </a:srgbClr>
                </a:solidFill>
                <a:latin typeface="+mj-ea"/>
                <a:ea typeface="+mj-ea"/>
              </a:rPr>
              <a:t>	</a:t>
            </a:r>
            <a:endParaRPr lang="zh-CN" altLang="zh-CN" sz="1600" dirty="0">
              <a:solidFill>
                <a:srgbClr val="000000">
                  <a:lumMod val="75000"/>
                  <a:lumOff val="25000"/>
                </a:srgbClr>
              </a:solidFill>
              <a:latin typeface="+mj-ea"/>
              <a:ea typeface="+mj-ea"/>
            </a:endParaRPr>
          </a:p>
          <a:p>
            <a:pPr>
              <a:lnSpc>
                <a:spcPts val="1200"/>
              </a:lnSpc>
            </a:pPr>
            <a:r>
              <a:rPr lang="en-US" altLang="zh-CN" sz="1600" dirty="0">
                <a:solidFill>
                  <a:srgbClr val="000000">
                    <a:lumMod val="75000"/>
                    <a:lumOff val="25000"/>
                  </a:srgbClr>
                </a:solidFill>
                <a:latin typeface="+mj-ea"/>
                <a:ea typeface="+mj-ea"/>
              </a:rPr>
              <a:t>Baltimore, USA, December 8-11, 2025</a:t>
            </a:r>
          </a:p>
          <a:p>
            <a:endParaRPr lang="en-US" altLang="zh-CN" sz="1600" dirty="0">
              <a:solidFill>
                <a:srgbClr val="000000">
                  <a:lumMod val="75000"/>
                  <a:lumOff val="25000"/>
                </a:srgbClr>
              </a:solidFill>
              <a:latin typeface="+mj-ea"/>
              <a:ea typeface="+mj-ea"/>
            </a:endParaRPr>
          </a:p>
          <a:p>
            <a:pPr>
              <a:spcAft>
                <a:spcPts val="300"/>
              </a:spcAft>
            </a:pPr>
            <a:r>
              <a:rPr lang="en-US" altLang="zh-CN" sz="1600" dirty="0">
                <a:solidFill>
                  <a:srgbClr val="000000">
                    <a:lumMod val="75000"/>
                    <a:lumOff val="25000"/>
                  </a:srgbClr>
                </a:solidFill>
                <a:latin typeface="+mj-ea"/>
                <a:ea typeface="+mj-ea"/>
              </a:rPr>
              <a:t>Agenda Item: 8.2.1.4</a:t>
            </a:r>
          </a:p>
          <a:p>
            <a:r>
              <a:rPr lang="en-US" altLang="zh-CN" sz="1600" dirty="0">
                <a:solidFill>
                  <a:srgbClr val="000000">
                    <a:lumMod val="75000"/>
                    <a:lumOff val="25000"/>
                  </a:srgbClr>
                </a:solidFill>
                <a:latin typeface="+mj-ea"/>
                <a:ea typeface="+mj-ea"/>
              </a:rPr>
              <a:t>Document for</a:t>
            </a:r>
            <a:r>
              <a:rPr lang="zh-CN" altLang="en-US" sz="1600" dirty="0">
                <a:solidFill>
                  <a:srgbClr val="000000">
                    <a:lumMod val="75000"/>
                    <a:lumOff val="25000"/>
                  </a:srgbClr>
                </a:solidFill>
                <a:latin typeface="+mj-ea"/>
                <a:ea typeface="+mj-ea"/>
              </a:rPr>
              <a:t>：</a:t>
            </a:r>
            <a:r>
              <a:rPr lang="en-US" altLang="zh-CN" sz="1600" dirty="0">
                <a:solidFill>
                  <a:srgbClr val="000000">
                    <a:lumMod val="75000"/>
                    <a:lumOff val="25000"/>
                  </a:srgbClr>
                </a:solidFill>
                <a:latin typeface="+mj-ea"/>
                <a:ea typeface="+mj-ea"/>
              </a:rPr>
              <a:t>Discussion/Decision</a:t>
            </a:r>
          </a:p>
          <a:p>
            <a:endParaRPr lang="en-US" altLang="zh-CN" sz="1600" dirty="0">
              <a:solidFill>
                <a:srgbClr val="000000">
                  <a:lumMod val="75000"/>
                  <a:lumOff val="25000"/>
                </a:srgbClr>
              </a:solidFill>
              <a:latin typeface="+mj-ea"/>
              <a:ea typeface="+mj-ea"/>
            </a:endParaRP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3">
            <a:extLst>
              <a:ext uri="{FF2B5EF4-FFF2-40B4-BE49-F238E27FC236}">
                <a16:creationId xmlns:a16="http://schemas.microsoft.com/office/drawing/2014/main" id="{1F35FA15-2F52-4153-909B-C24641AC0F00}"/>
              </a:ext>
            </a:extLst>
          </p:cNvPr>
          <p:cNvGraphicFramePr>
            <a:graphicFrameLocks noGrp="1"/>
          </p:cNvGraphicFramePr>
          <p:nvPr>
            <p:extLst>
              <p:ext uri="{D42A27DB-BD31-4B8C-83A1-F6EECF244321}">
                <p14:modId xmlns:p14="http://schemas.microsoft.com/office/powerpoint/2010/main" val="3230021713"/>
              </p:ext>
            </p:extLst>
          </p:nvPr>
        </p:nvGraphicFramePr>
        <p:xfrm>
          <a:off x="942108" y="1783943"/>
          <a:ext cx="9624291" cy="2286000"/>
        </p:xfrm>
        <a:graphic>
          <a:graphicData uri="http://schemas.openxmlformats.org/drawingml/2006/table">
            <a:tbl>
              <a:tblPr firstRow="1" bandRow="1">
                <a:tableStyleId>{5C22544A-7EE6-4342-B048-85BDC9FD1C3A}</a:tableStyleId>
              </a:tblPr>
              <a:tblGrid>
                <a:gridCol w="9624291">
                  <a:extLst>
                    <a:ext uri="{9D8B030D-6E8A-4147-A177-3AD203B41FA5}">
                      <a16:colId xmlns:a16="http://schemas.microsoft.com/office/drawing/2014/main" val="940189206"/>
                    </a:ext>
                  </a:extLst>
                </a:gridCol>
              </a:tblGrid>
              <a:tr h="1398408">
                <a:tc>
                  <a:txBody>
                    <a:bodyPr/>
                    <a:lstStyle/>
                    <a:p>
                      <a:pPr algn="just"/>
                      <a:r>
                        <a:rPr lang="en-US" altLang="zh-CN" sz="1600" b="0" kern="1200" dirty="0">
                          <a:solidFill>
                            <a:schemeClr val="tx1"/>
                          </a:solidFill>
                          <a:effectLst/>
                          <a:latin typeface="+mn-lt"/>
                          <a:ea typeface="+mn-ea"/>
                          <a:cs typeface="+mn-cs"/>
                        </a:rPr>
                        <a:t>Proposal 1: 6G Massive Communication (IoT) shall be supported for FR1.</a:t>
                      </a:r>
                      <a:endParaRPr lang="zh-CN" altLang="zh-CN" sz="1600" b="0" kern="1200" dirty="0">
                        <a:solidFill>
                          <a:schemeClr val="tx1"/>
                        </a:solidFill>
                        <a:effectLst/>
                        <a:latin typeface="+mn-lt"/>
                        <a:ea typeface="+mn-ea"/>
                        <a:cs typeface="+mn-cs"/>
                      </a:endParaRPr>
                    </a:p>
                    <a:p>
                      <a:pPr marL="0" lvl="0" indent="0" algn="just">
                        <a:buFontTx/>
                        <a:buNone/>
                      </a:pPr>
                      <a:r>
                        <a:rPr lang="en-US" altLang="zh-CN" sz="1600" b="0" kern="1200" dirty="0">
                          <a:solidFill>
                            <a:schemeClr val="tx1"/>
                          </a:solidFill>
                          <a:effectLst/>
                          <a:latin typeface="+mn-lt"/>
                          <a:ea typeface="+mn-ea"/>
                          <a:cs typeface="+mn-cs"/>
                        </a:rPr>
                        <a:t>- 6GR should have a common/scalable design that supports the above usage scenario in addition to </a:t>
                      </a:r>
                      <a:r>
                        <a:rPr lang="en-US" altLang="zh-CN" sz="1600" b="0" kern="1200" dirty="0" err="1">
                          <a:solidFill>
                            <a:schemeClr val="tx1"/>
                          </a:solidFill>
                          <a:effectLst/>
                          <a:latin typeface="+mn-lt"/>
                          <a:ea typeface="+mn-ea"/>
                          <a:cs typeface="+mn-cs"/>
                        </a:rPr>
                        <a:t>eMBB</a:t>
                      </a:r>
                      <a:r>
                        <a:rPr lang="en-US" altLang="zh-CN" sz="1600" b="0" kern="1200" dirty="0">
                          <a:solidFill>
                            <a:schemeClr val="tx1"/>
                          </a:solidFill>
                          <a:effectLst/>
                          <a:latin typeface="+mn-lt"/>
                          <a:ea typeface="+mn-ea"/>
                          <a:cs typeface="+mn-cs"/>
                        </a:rPr>
                        <a:t> </a:t>
                      </a:r>
                    </a:p>
                    <a:p>
                      <a:pPr marL="742950" lvl="1" indent="-285750" algn="just">
                        <a:buFont typeface="Wingdings" panose="05000000000000000000" pitchFamily="2" charset="2"/>
                        <a:buChar char="n"/>
                      </a:pPr>
                      <a:r>
                        <a:rPr lang="en-US" altLang="zh-CN" sz="1600" b="0" kern="1200" dirty="0">
                          <a:solidFill>
                            <a:schemeClr val="tx1"/>
                          </a:solidFill>
                          <a:effectLst/>
                          <a:latin typeface="+mn-lt"/>
                          <a:ea typeface="+mn-ea"/>
                          <a:cs typeface="+mn-cs"/>
                        </a:rPr>
                        <a:t>Prioritize 6GR design for </a:t>
                      </a:r>
                      <a:r>
                        <a:rPr lang="en-US" altLang="zh-CN" sz="1600" b="0" kern="1200" dirty="0" err="1">
                          <a:solidFill>
                            <a:schemeClr val="tx1"/>
                          </a:solidFill>
                          <a:effectLst/>
                          <a:latin typeface="+mn-lt"/>
                          <a:ea typeface="+mn-ea"/>
                          <a:cs typeface="+mn-cs"/>
                        </a:rPr>
                        <a:t>eMBB</a:t>
                      </a:r>
                      <a:endParaRPr lang="zh-CN" altLang="zh-CN" sz="1600" b="0" kern="1200" dirty="0">
                        <a:solidFill>
                          <a:schemeClr val="tx1"/>
                        </a:solidFill>
                        <a:effectLst/>
                        <a:latin typeface="+mn-lt"/>
                        <a:ea typeface="+mn-ea"/>
                        <a:cs typeface="+mn-cs"/>
                      </a:endParaRPr>
                    </a:p>
                    <a:p>
                      <a:pPr marL="285750" lvl="0" indent="-285750" algn="just">
                        <a:buFontTx/>
                        <a:buChar char="-"/>
                      </a:pPr>
                      <a:r>
                        <a:rPr lang="en-US" altLang="zh-CN" sz="1600" b="0" kern="1200" dirty="0">
                          <a:solidFill>
                            <a:schemeClr val="tx1"/>
                          </a:solidFill>
                          <a:effectLst/>
                          <a:latin typeface="+mn-lt"/>
                          <a:ea typeface="+mn-ea"/>
                          <a:cs typeface="+mn-cs"/>
                        </a:rPr>
                        <a:t>The above usage scenario should not overlap with Ambient IoT and NB-IoT</a:t>
                      </a:r>
                    </a:p>
                    <a:p>
                      <a:pPr marL="0" lvl="0" indent="0" algn="just">
                        <a:buFontTx/>
                        <a:buNone/>
                      </a:pPr>
                      <a:endParaRPr lang="zh-CN" altLang="zh-CN" sz="1600" b="0" kern="1200" dirty="0">
                        <a:solidFill>
                          <a:schemeClr val="tx1"/>
                        </a:solidFill>
                        <a:effectLst/>
                        <a:latin typeface="+mn-lt"/>
                        <a:ea typeface="+mn-ea"/>
                        <a:cs typeface="+mn-cs"/>
                      </a:endParaRPr>
                    </a:p>
                    <a:p>
                      <a:pPr algn="just"/>
                      <a:r>
                        <a:rPr lang="en-US" altLang="zh-CN" sz="1600" b="0" kern="1200" dirty="0">
                          <a:solidFill>
                            <a:schemeClr val="tx1"/>
                          </a:solidFill>
                          <a:effectLst/>
                          <a:latin typeface="+mn-lt"/>
                          <a:ea typeface="+mn-ea"/>
                          <a:cs typeface="+mn-cs"/>
                        </a:rPr>
                        <a:t>Proposal 2: For 6G Massive Communication (IoT), the minimum number of UE receive/transmit antenna is 1 for lowest-tier device</a:t>
                      </a:r>
                      <a:endParaRPr lang="zh-CN" altLang="zh-CN" sz="1600" b="0" kern="1200" dirty="0">
                        <a:solidFill>
                          <a:schemeClr val="tx1"/>
                        </a:solidFill>
                        <a:effectLst/>
                        <a:latin typeface="+mn-lt"/>
                        <a:ea typeface="+mn-ea"/>
                        <a:cs typeface="+mn-cs"/>
                      </a:endParaRPr>
                    </a:p>
                    <a:p>
                      <a:pPr algn="just"/>
                      <a:r>
                        <a:rPr lang="en-US" altLang="zh-CN" sz="1600" b="0" kern="1200" dirty="0">
                          <a:solidFill>
                            <a:schemeClr val="tx1"/>
                          </a:solidFill>
                          <a:effectLst/>
                          <a:latin typeface="+mn-lt"/>
                          <a:ea typeface="+mn-ea"/>
                          <a:cs typeface="+mn-cs"/>
                        </a:rPr>
                        <a:t>- Reflect this agreement in the device type section of the TR</a:t>
                      </a:r>
                      <a:endParaRPr lang="zh-CN" altLang="zh-CN" sz="1600" b="0"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9432027"/>
                  </a:ext>
                </a:extLst>
              </a:tr>
            </a:tbl>
          </a:graphicData>
        </a:graphic>
      </p:graphicFrame>
      <p:sp>
        <p:nvSpPr>
          <p:cNvPr id="11" name="文本框 10">
            <a:extLst>
              <a:ext uri="{FF2B5EF4-FFF2-40B4-BE49-F238E27FC236}">
                <a16:creationId xmlns:a16="http://schemas.microsoft.com/office/drawing/2014/main" id="{A0717BEE-4F44-4CB2-B1E0-0DEF1F298EEF}"/>
              </a:ext>
            </a:extLst>
          </p:cNvPr>
          <p:cNvSpPr txBox="1"/>
          <p:nvPr/>
        </p:nvSpPr>
        <p:spPr>
          <a:xfrm>
            <a:off x="586507" y="1269635"/>
            <a:ext cx="9819702" cy="369332"/>
          </a:xfrm>
          <a:prstGeom prst="rect">
            <a:avLst/>
          </a:prstGeom>
          <a:noFill/>
        </p:spPr>
        <p:txBody>
          <a:bodyPr wrap="square">
            <a:spAutoFit/>
          </a:bodyPr>
          <a:lstStyle/>
          <a:p>
            <a:pPr marL="0" lvl="1">
              <a:spcBef>
                <a:spcPts val="500"/>
              </a:spcBef>
              <a:defRPr/>
            </a:pPr>
            <a:r>
              <a:rPr lang="en-US" altLang="zh-CN" sz="1800" b="1" dirty="0">
                <a:ea typeface="vivo type 简 Regular" panose="02000500000000000000" pitchFamily="2" charset="-122"/>
              </a:rPr>
              <a:t>Following proposals were agreed in RAN#109 for massive communication (IoT)</a:t>
            </a:r>
          </a:p>
        </p:txBody>
      </p:sp>
      <p:sp>
        <p:nvSpPr>
          <p:cNvPr id="13" name="文本框 12">
            <a:extLst>
              <a:ext uri="{FF2B5EF4-FFF2-40B4-BE49-F238E27FC236}">
                <a16:creationId xmlns:a16="http://schemas.microsoft.com/office/drawing/2014/main" id="{629BB03C-A796-4660-94BE-095396E38EBA}"/>
              </a:ext>
            </a:extLst>
          </p:cNvPr>
          <p:cNvSpPr txBox="1"/>
          <p:nvPr/>
        </p:nvSpPr>
        <p:spPr>
          <a:xfrm>
            <a:off x="435429" y="412593"/>
            <a:ext cx="10593932" cy="492443"/>
          </a:xfrm>
          <a:prstGeom prst="rect">
            <a:avLst/>
          </a:prstGeom>
          <a:noFill/>
        </p:spPr>
        <p:txBody>
          <a:bodyPr wrap="square" lIns="0" tIns="0" rIns="0" bIns="0" rtlCol="0">
            <a:spAutoFit/>
          </a:bodyPr>
          <a:lstStyle/>
          <a:p>
            <a:pPr lvl="0">
              <a:defRPr/>
            </a:pPr>
            <a:r>
              <a:rPr lang="en-US" altLang="zh-CN" sz="3200" dirty="0">
                <a:solidFill>
                  <a:schemeClr val="tx1">
                    <a:lumMod val="65000"/>
                    <a:lumOff val="35000"/>
                  </a:schemeClr>
                </a:solidFill>
                <a:ea typeface="vivo type 简 Regular" panose="02000500000000000000" pitchFamily="2" charset="-122"/>
                <a:sym typeface="微软雅黑" panose="020B0503020204020204" pitchFamily="34" charset="-122"/>
              </a:rPr>
              <a:t>Introduction: Agreements and open issues</a:t>
            </a:r>
            <a:endParaRPr lang="en-US" altLang="zh-CN" sz="3200" dirty="0">
              <a:solidFill>
                <a:schemeClr val="tx1">
                  <a:lumMod val="65000"/>
                  <a:lumOff val="35000"/>
                </a:schemeClr>
              </a:solidFill>
              <a:ea typeface="vivo type 简 Regular" panose="02000500000000000000" pitchFamily="2" charset="-122"/>
              <a:cs typeface="OPPOSans B" panose="00020600040101010101" pitchFamily="18" charset="-122"/>
              <a:sym typeface="微软雅黑" panose="020B0503020204020204" pitchFamily="34" charset="-122"/>
            </a:endParaRPr>
          </a:p>
        </p:txBody>
      </p:sp>
      <p:sp>
        <p:nvSpPr>
          <p:cNvPr id="14" name="文本框 13">
            <a:extLst>
              <a:ext uri="{FF2B5EF4-FFF2-40B4-BE49-F238E27FC236}">
                <a16:creationId xmlns:a16="http://schemas.microsoft.com/office/drawing/2014/main" id="{623DCD99-0864-47E4-B579-A221DF16F4F0}"/>
              </a:ext>
            </a:extLst>
          </p:cNvPr>
          <p:cNvSpPr txBox="1"/>
          <p:nvPr/>
        </p:nvSpPr>
        <p:spPr>
          <a:xfrm>
            <a:off x="665017" y="4612457"/>
            <a:ext cx="6096000" cy="1951816"/>
          </a:xfrm>
          <a:prstGeom prst="rect">
            <a:avLst/>
          </a:prstGeom>
          <a:noFill/>
        </p:spPr>
        <p:txBody>
          <a:bodyPr wrap="square">
            <a:spAutoFit/>
          </a:bodyPr>
          <a:lstStyle/>
          <a:p>
            <a:pPr marL="0" lvl="1">
              <a:spcBef>
                <a:spcPts val="500"/>
              </a:spcBef>
              <a:defRPr/>
            </a:pPr>
            <a:r>
              <a:rPr lang="en-US" altLang="zh-CN" sz="1800" b="1" dirty="0">
                <a:ea typeface="vivo type 简 Regular" panose="02000500000000000000" pitchFamily="2" charset="-122"/>
              </a:rPr>
              <a:t>Remaining aspects to be decided</a:t>
            </a:r>
          </a:p>
          <a:p>
            <a:pPr marL="0" lvl="1" indent="-285750">
              <a:spcBef>
                <a:spcPts val="500"/>
              </a:spcBef>
              <a:buFontTx/>
              <a:buChar char="-"/>
              <a:defRPr/>
            </a:pPr>
            <a:r>
              <a:rPr lang="en-US" altLang="zh-CN" sz="1600" dirty="0"/>
              <a:t>Maximum UE bandwidth </a:t>
            </a:r>
          </a:p>
          <a:p>
            <a:pPr marL="0" lvl="1" indent="-285750">
              <a:spcBef>
                <a:spcPts val="500"/>
              </a:spcBef>
              <a:buFontTx/>
              <a:buChar char="-"/>
              <a:defRPr/>
            </a:pPr>
            <a:r>
              <a:rPr lang="en-US" altLang="zh-CN" sz="1600" dirty="0"/>
              <a:t>Duplex operation</a:t>
            </a:r>
          </a:p>
          <a:p>
            <a:pPr marL="0" lvl="1" indent="-285750">
              <a:spcBef>
                <a:spcPts val="500"/>
              </a:spcBef>
              <a:buFontTx/>
              <a:buChar char="-"/>
              <a:defRPr/>
            </a:pPr>
            <a:r>
              <a:rPr lang="en-US" altLang="zh-CN" sz="1600" dirty="0"/>
              <a:t>UE data rate</a:t>
            </a:r>
          </a:p>
          <a:p>
            <a:pPr marL="0" lvl="1" indent="-285750">
              <a:spcBef>
                <a:spcPts val="500"/>
              </a:spcBef>
              <a:buFontTx/>
              <a:buChar char="-"/>
              <a:defRPr/>
            </a:pPr>
            <a:r>
              <a:rPr lang="en-US" altLang="zh-CN" sz="1600" dirty="0"/>
              <a:t>Target coverage </a:t>
            </a:r>
          </a:p>
          <a:p>
            <a:pPr marL="285750" lvl="1" indent="-285750">
              <a:spcBef>
                <a:spcPts val="500"/>
              </a:spcBef>
              <a:buFontTx/>
              <a:buChar char="-"/>
              <a:defRPr/>
            </a:pPr>
            <a:endParaRPr lang="en-US" altLang="zh-CN" sz="1800" b="1" dirty="0">
              <a:ea typeface="vivo type 简 Regular" panose="02000500000000000000" pitchFamily="2" charset="-122"/>
            </a:endParaRPr>
          </a:p>
        </p:txBody>
      </p:sp>
    </p:spTree>
    <p:extLst>
      <p:ext uri="{BB962C8B-B14F-4D97-AF65-F5344CB8AC3E}">
        <p14:creationId xmlns:p14="http://schemas.microsoft.com/office/powerpoint/2010/main" val="109764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5429" y="412593"/>
            <a:ext cx="10593932" cy="492443"/>
          </a:xfrm>
          <a:prstGeom prst="rect">
            <a:avLst/>
          </a:prstGeom>
          <a:noFill/>
        </p:spPr>
        <p:txBody>
          <a:bodyPr wrap="square" lIns="0" tIns="0" rIns="0" bIns="0" rtlCol="0">
            <a:spAutoFit/>
          </a:bodyPr>
          <a:lstStyle/>
          <a:p>
            <a:pPr lvl="0">
              <a:defRPr/>
            </a:pPr>
            <a:r>
              <a:rPr lang="en-US" altLang="zh-CN" sz="3200" dirty="0">
                <a:solidFill>
                  <a:schemeClr val="tx1">
                    <a:lumMod val="65000"/>
                    <a:lumOff val="35000"/>
                  </a:schemeClr>
                </a:solidFill>
                <a:ea typeface="vivo type 简 Regular" panose="02000500000000000000" pitchFamily="2" charset="-122"/>
                <a:sym typeface="微软雅黑" panose="020B0503020204020204" pitchFamily="34" charset="-122"/>
              </a:rPr>
              <a:t>Background: </a:t>
            </a:r>
            <a:r>
              <a:rPr lang="en-US" altLang="zh-CN" sz="3200" dirty="0">
                <a:solidFill>
                  <a:schemeClr val="tx1">
                    <a:lumMod val="65000"/>
                    <a:lumOff val="35000"/>
                  </a:schemeClr>
                </a:solidFill>
                <a:ea typeface="vivo type 简 Regular" panose="02000500000000000000" pitchFamily="2" charset="-122"/>
                <a:cs typeface="OPPOSans B" panose="00020600040101010101" pitchFamily="18" charset="-122"/>
                <a:sym typeface="微软雅黑" panose="020B0503020204020204" pitchFamily="34" charset="-122"/>
              </a:rPr>
              <a:t>LTE &amp; NR Low Cost IoTs </a:t>
            </a:r>
          </a:p>
        </p:txBody>
      </p:sp>
      <p:sp>
        <p:nvSpPr>
          <p:cNvPr id="10" name="文本框 9"/>
          <p:cNvSpPr txBox="1"/>
          <p:nvPr/>
        </p:nvSpPr>
        <p:spPr>
          <a:xfrm>
            <a:off x="381331" y="1159423"/>
            <a:ext cx="11065164" cy="1764586"/>
          </a:xfrm>
          <a:prstGeom prst="rect">
            <a:avLst/>
          </a:prstGeom>
          <a:noFill/>
        </p:spPr>
        <p:txBody>
          <a:bodyPr wrap="square">
            <a:spAutoFit/>
          </a:bodyPr>
          <a:lstStyle/>
          <a:p>
            <a:pPr marL="0" lvl="1">
              <a:spcBef>
                <a:spcPts val="500"/>
              </a:spcBef>
              <a:defRPr/>
            </a:pPr>
            <a:r>
              <a:rPr lang="en-US" altLang="zh-CN" sz="2000" b="1" dirty="0">
                <a:ea typeface="vivo type 简 Regular" panose="02000500000000000000" pitchFamily="2" charset="-122"/>
              </a:rPr>
              <a:t>Lessons learned from LTE &amp; NR</a:t>
            </a:r>
          </a:p>
          <a:p>
            <a:pPr marL="285750" lvl="1" indent="-285750">
              <a:spcBef>
                <a:spcPts val="500"/>
              </a:spcBef>
              <a:buFont typeface="Arial" panose="020B0604020202020204" pitchFamily="34" charset="0"/>
              <a:buChar char="•"/>
              <a:defRPr/>
            </a:pPr>
            <a:r>
              <a:rPr lang="en-US" altLang="zh-CN" dirty="0">
                <a:ea typeface="vivo type 简 Regular" panose="02000500000000000000" pitchFamily="2" charset="-122"/>
              </a:rPr>
              <a:t>Too many device types result in fragmented market</a:t>
            </a:r>
          </a:p>
          <a:p>
            <a:pPr marL="285750" lvl="1" indent="-285750">
              <a:spcBef>
                <a:spcPts val="500"/>
              </a:spcBef>
              <a:buFont typeface="Arial" panose="020B0604020202020204" pitchFamily="34" charset="0"/>
              <a:buChar char="•"/>
              <a:defRPr/>
            </a:pPr>
            <a:r>
              <a:rPr lang="en-US" altLang="zh-CN" dirty="0">
                <a:ea typeface="vivo type 简 Regular" panose="02000500000000000000" pitchFamily="2" charset="-122"/>
              </a:rPr>
              <a:t>Device with extremely small BW results in separate RAT/deployment </a:t>
            </a:r>
          </a:p>
          <a:p>
            <a:pPr marL="285750" lvl="1" indent="-285750">
              <a:spcBef>
                <a:spcPts val="500"/>
              </a:spcBef>
              <a:buFont typeface="Arial" panose="020B0604020202020204" pitchFamily="34" charset="0"/>
              <a:buChar char="•"/>
              <a:defRPr/>
            </a:pPr>
            <a:r>
              <a:rPr lang="en-US" altLang="zh-CN" dirty="0">
                <a:ea typeface="vivo type 简 Regular" panose="02000500000000000000" pitchFamily="2" charset="-122"/>
              </a:rPr>
              <a:t>Extreme coverage without real requirement results in poor resource efficiency</a:t>
            </a:r>
          </a:p>
          <a:p>
            <a:pPr marL="285750" lvl="1" indent="-285750">
              <a:spcBef>
                <a:spcPts val="500"/>
              </a:spcBef>
              <a:buFont typeface="Arial" panose="020B0604020202020204" pitchFamily="34" charset="0"/>
              <a:buChar char="•"/>
              <a:defRPr/>
            </a:pPr>
            <a:r>
              <a:rPr lang="en-US" altLang="zh-CN" dirty="0">
                <a:ea typeface="vivo type 简 Regular" panose="02000500000000000000" pitchFamily="2" charset="-122"/>
              </a:rPr>
              <a:t>Low data rate capable of limited service</a:t>
            </a:r>
          </a:p>
        </p:txBody>
      </p:sp>
      <p:sp>
        <p:nvSpPr>
          <p:cNvPr id="12" name="文本框 11"/>
          <p:cNvSpPr txBox="1"/>
          <p:nvPr/>
        </p:nvSpPr>
        <p:spPr>
          <a:xfrm>
            <a:off x="1279779" y="6137630"/>
            <a:ext cx="10553737" cy="307777"/>
          </a:xfrm>
          <a:prstGeom prst="rect">
            <a:avLst/>
          </a:prstGeom>
          <a:noFill/>
        </p:spPr>
        <p:txBody>
          <a:bodyPr wrap="square">
            <a:spAutoFit/>
          </a:bodyPr>
          <a:lstStyle/>
          <a:p>
            <a:r>
              <a:rPr lang="en-US" altLang="zh-CN" sz="1400" dirty="0"/>
              <a:t>Note: 20MHz RF BW, 5MHz BB BW for unicast PDSCH &amp; PUSCH, while others in 20MHz BB BW</a:t>
            </a:r>
          </a:p>
        </p:txBody>
      </p:sp>
      <p:graphicFrame>
        <p:nvGraphicFramePr>
          <p:cNvPr id="6" name="表格 5"/>
          <p:cNvGraphicFramePr>
            <a:graphicFrameLocks noGrp="1"/>
          </p:cNvGraphicFramePr>
          <p:nvPr>
            <p:custDataLst>
              <p:tags r:id="rId1"/>
            </p:custDataLst>
            <p:extLst>
              <p:ext uri="{D42A27DB-BD31-4B8C-83A1-F6EECF244321}">
                <p14:modId xmlns:p14="http://schemas.microsoft.com/office/powerpoint/2010/main" val="27461010"/>
              </p:ext>
            </p:extLst>
          </p:nvPr>
        </p:nvGraphicFramePr>
        <p:xfrm>
          <a:off x="1313180" y="3443242"/>
          <a:ext cx="9202420" cy="2655570"/>
        </p:xfrm>
        <a:graphic>
          <a:graphicData uri="http://schemas.openxmlformats.org/drawingml/2006/table">
            <a:tbl>
              <a:tblPr firstRow="1" bandRow="1">
                <a:tableStyleId>{5C22544A-7EE6-4342-B048-85BDC9FD1C3A}</a:tableStyleId>
              </a:tblPr>
              <a:tblGrid>
                <a:gridCol w="2282825">
                  <a:extLst>
                    <a:ext uri="{9D8B030D-6E8A-4147-A177-3AD203B41FA5}">
                      <a16:colId xmlns:a16="http://schemas.microsoft.com/office/drawing/2014/main" val="20000"/>
                    </a:ext>
                  </a:extLst>
                </a:gridCol>
                <a:gridCol w="1676639">
                  <a:extLst>
                    <a:ext uri="{9D8B030D-6E8A-4147-A177-3AD203B41FA5}">
                      <a16:colId xmlns:a16="http://schemas.microsoft.com/office/drawing/2014/main" val="20001"/>
                    </a:ext>
                  </a:extLst>
                </a:gridCol>
                <a:gridCol w="1977786">
                  <a:extLst>
                    <a:ext uri="{9D8B030D-6E8A-4147-A177-3AD203B41FA5}">
                      <a16:colId xmlns:a16="http://schemas.microsoft.com/office/drawing/2014/main" val="20002"/>
                    </a:ext>
                  </a:extLst>
                </a:gridCol>
                <a:gridCol w="1827530">
                  <a:extLst>
                    <a:ext uri="{9D8B030D-6E8A-4147-A177-3AD203B41FA5}">
                      <a16:colId xmlns:a16="http://schemas.microsoft.com/office/drawing/2014/main" val="20003"/>
                    </a:ext>
                  </a:extLst>
                </a:gridCol>
                <a:gridCol w="1437640">
                  <a:extLst>
                    <a:ext uri="{9D8B030D-6E8A-4147-A177-3AD203B41FA5}">
                      <a16:colId xmlns:a16="http://schemas.microsoft.com/office/drawing/2014/main" val="20004"/>
                    </a:ext>
                  </a:extLst>
                </a:gridCol>
              </a:tblGrid>
              <a:tr h="681355">
                <a:tc>
                  <a:txBody>
                    <a:bodyPr/>
                    <a:lstStyle/>
                    <a:p>
                      <a:endParaRPr lang="zh-CN" altLang="en-US"/>
                    </a:p>
                  </a:txBody>
                  <a:tcPr/>
                </a:tc>
                <a:tc>
                  <a:txBody>
                    <a:bodyPr/>
                    <a:lstStyle/>
                    <a:p>
                      <a:pPr algn="ctr"/>
                      <a:r>
                        <a:rPr lang="en-US" altLang="zh-CN" dirty="0"/>
                        <a:t>Max UE BW</a:t>
                      </a:r>
                      <a:endParaRPr lang="zh-CN" altLang="en-US" dirty="0"/>
                    </a:p>
                  </a:txBody>
                  <a:tcPr/>
                </a:tc>
                <a:tc>
                  <a:txBody>
                    <a:bodyPr/>
                    <a:lstStyle/>
                    <a:p>
                      <a:pPr algn="ctr"/>
                      <a:r>
                        <a:rPr lang="en-US" altLang="zh-CN" dirty="0"/>
                        <a:t>Data rate (DL/UL)</a:t>
                      </a:r>
                      <a:endParaRPr lang="zh-CN" altLang="en-US" dirty="0"/>
                    </a:p>
                  </a:txBody>
                  <a:tcPr/>
                </a:tc>
                <a:tc>
                  <a:txBody>
                    <a:bodyPr/>
                    <a:lstStyle/>
                    <a:p>
                      <a:pPr algn="ctr"/>
                      <a:r>
                        <a:rPr lang="en-US" altLang="zh-CN" dirty="0"/>
                        <a:t>Coverage</a:t>
                      </a:r>
                    </a:p>
                    <a:p>
                      <a:pPr algn="ctr"/>
                      <a:r>
                        <a:rPr lang="en-US" altLang="zh-CN" dirty="0"/>
                        <a:t>(MCL)</a:t>
                      </a:r>
                      <a:endParaRPr lang="zh-CN" altLang="en-US" dirty="0"/>
                    </a:p>
                  </a:txBody>
                  <a:tcPr/>
                </a:tc>
                <a:tc>
                  <a:txBody>
                    <a:bodyPr/>
                    <a:lstStyle/>
                    <a:p>
                      <a:pPr algn="ctr"/>
                      <a:r>
                        <a:rPr lang="en-US" altLang="zh-CN" dirty="0"/>
                        <a:t>Antenna</a:t>
                      </a:r>
                      <a:endParaRPr lang="zh-CN" altLang="en-US" dirty="0"/>
                    </a:p>
                  </a:txBody>
                  <a:tcPr/>
                </a:tc>
                <a:extLst>
                  <a:ext uri="{0D108BD9-81ED-4DB2-BD59-A6C34878D82A}">
                    <a16:rowId xmlns:a16="http://schemas.microsoft.com/office/drawing/2014/main" val="10000"/>
                  </a:ext>
                </a:extLst>
              </a:tr>
              <a:tr h="394970">
                <a:tc>
                  <a:txBody>
                    <a:bodyPr/>
                    <a:lstStyle/>
                    <a:p>
                      <a:r>
                        <a:rPr lang="en-US" altLang="zh-CN" sz="1600" dirty="0"/>
                        <a:t>Rel-13 NB-IoT</a:t>
                      </a:r>
                      <a:endParaRPr lang="zh-CN" altLang="en-US" sz="1600" dirty="0"/>
                    </a:p>
                  </a:txBody>
                  <a:tcPr/>
                </a:tc>
                <a:tc>
                  <a:txBody>
                    <a:bodyPr/>
                    <a:lstStyle/>
                    <a:p>
                      <a:r>
                        <a:rPr lang="en-US" altLang="zh-CN" sz="1600" dirty="0"/>
                        <a:t>200KHz</a:t>
                      </a:r>
                      <a:endParaRPr lang="zh-CN" altLang="en-US" sz="1600" dirty="0"/>
                    </a:p>
                  </a:txBody>
                  <a:tcPr/>
                </a:tc>
                <a:tc>
                  <a:txBody>
                    <a:bodyPr/>
                    <a:lstStyle/>
                    <a:p>
                      <a:r>
                        <a:rPr lang="en-US" altLang="zh-CN" sz="1600" dirty="0"/>
                        <a:t>26/66Kbps</a:t>
                      </a:r>
                      <a:endParaRPr lang="zh-CN" altLang="en-US" sz="1600" dirty="0"/>
                    </a:p>
                  </a:txBody>
                  <a:tcPr/>
                </a:tc>
                <a:tc>
                  <a:txBody>
                    <a:bodyPr/>
                    <a:lstStyle/>
                    <a:p>
                      <a:r>
                        <a:rPr lang="en-US" altLang="zh-CN" sz="1600" dirty="0"/>
                        <a:t>164dB</a:t>
                      </a:r>
                      <a:endParaRPr lang="zh-CN" altLang="en-US" sz="1600" dirty="0"/>
                    </a:p>
                  </a:txBody>
                  <a:tcPr/>
                </a:tc>
                <a:tc>
                  <a:txBody>
                    <a:bodyPr/>
                    <a:lstStyle/>
                    <a:p>
                      <a:r>
                        <a:rPr lang="en-US" altLang="zh-CN" sz="1600" dirty="0"/>
                        <a:t>1T1R</a:t>
                      </a:r>
                      <a:endParaRPr lang="zh-CN" altLang="en-US" sz="1600" dirty="0"/>
                    </a:p>
                  </a:txBody>
                  <a:tcPr/>
                </a:tc>
                <a:extLst>
                  <a:ext uri="{0D108BD9-81ED-4DB2-BD59-A6C34878D82A}">
                    <a16:rowId xmlns:a16="http://schemas.microsoft.com/office/drawing/2014/main" val="10001"/>
                  </a:ext>
                </a:extLst>
              </a:tr>
              <a:tr h="394970">
                <a:tc>
                  <a:txBody>
                    <a:bodyPr/>
                    <a:lstStyle/>
                    <a:p>
                      <a:r>
                        <a:rPr lang="en-US" altLang="zh-CN" sz="1600" dirty="0"/>
                        <a:t>Rel-13 LTE-MTC</a:t>
                      </a:r>
                      <a:endParaRPr lang="zh-CN" altLang="en-US" sz="1600" dirty="0"/>
                    </a:p>
                  </a:txBody>
                  <a:tcPr/>
                </a:tc>
                <a:tc>
                  <a:txBody>
                    <a:bodyPr/>
                    <a:lstStyle/>
                    <a:p>
                      <a:r>
                        <a:rPr lang="en-US" altLang="zh-CN" sz="1600" dirty="0"/>
                        <a:t>1.4MHz</a:t>
                      </a:r>
                      <a:endParaRPr lang="zh-CN" altLang="en-US" sz="1600" dirty="0"/>
                    </a:p>
                  </a:txBody>
                  <a:tcPr/>
                </a:tc>
                <a:tc>
                  <a:txBody>
                    <a:bodyPr/>
                    <a:lstStyle/>
                    <a:p>
                      <a:r>
                        <a:rPr lang="en-US" altLang="zh-CN" sz="1600" dirty="0"/>
                        <a:t>1Mbps</a:t>
                      </a:r>
                      <a:endParaRPr lang="zh-CN" altLang="en-US" sz="1600" dirty="0"/>
                    </a:p>
                  </a:txBody>
                  <a:tcPr/>
                </a:tc>
                <a:tc>
                  <a:txBody>
                    <a:bodyPr/>
                    <a:lstStyle/>
                    <a:p>
                      <a:r>
                        <a:rPr lang="en-US" altLang="zh-CN" sz="1600" dirty="0"/>
                        <a:t>164 dB</a:t>
                      </a:r>
                      <a:endParaRPr lang="zh-CN" altLang="en-US" sz="1600" dirty="0"/>
                    </a:p>
                  </a:txBody>
                  <a:tcPr/>
                </a:tc>
                <a:tc>
                  <a:txBody>
                    <a:bodyPr/>
                    <a:lstStyle/>
                    <a:p>
                      <a:r>
                        <a:rPr lang="en-US" altLang="zh-CN" sz="1600" dirty="0"/>
                        <a:t>1T1R</a:t>
                      </a:r>
                      <a:endParaRPr lang="zh-CN" altLang="en-US" sz="1600" dirty="0"/>
                    </a:p>
                  </a:txBody>
                  <a:tcPr/>
                </a:tc>
                <a:extLst>
                  <a:ext uri="{0D108BD9-81ED-4DB2-BD59-A6C34878D82A}">
                    <a16:rowId xmlns:a16="http://schemas.microsoft.com/office/drawing/2014/main" val="10002"/>
                  </a:ext>
                </a:extLst>
              </a:tr>
              <a:tr h="394335">
                <a:tc>
                  <a:txBody>
                    <a:bodyPr/>
                    <a:lstStyle/>
                    <a:p>
                      <a:r>
                        <a:rPr lang="en-US" altLang="zh-CN" sz="1600" dirty="0"/>
                        <a:t>Cat 1b</a:t>
                      </a:r>
                      <a:endParaRPr lang="zh-CN" altLang="en-US" sz="1600" dirty="0"/>
                    </a:p>
                  </a:txBody>
                  <a:tcPr/>
                </a:tc>
                <a:tc>
                  <a:txBody>
                    <a:bodyPr/>
                    <a:lstStyle/>
                    <a:p>
                      <a:r>
                        <a:rPr lang="en-US" altLang="zh-CN" sz="1600" dirty="0"/>
                        <a:t>20MHz</a:t>
                      </a:r>
                      <a:endParaRPr lang="zh-CN" altLang="en-US" sz="1600" dirty="0"/>
                    </a:p>
                  </a:txBody>
                  <a:tcPr/>
                </a:tc>
                <a:tc>
                  <a:txBody>
                    <a:bodyPr/>
                    <a:lstStyle/>
                    <a:p>
                      <a:r>
                        <a:rPr lang="en-US" altLang="zh-CN" sz="1600" dirty="0"/>
                        <a:t>10/5Mbps</a:t>
                      </a:r>
                      <a:endParaRPr lang="zh-CN" altLang="en-US" sz="1600" dirty="0"/>
                    </a:p>
                  </a:txBody>
                  <a:tcPr/>
                </a:tc>
                <a:tc>
                  <a:txBody>
                    <a:bodyPr/>
                    <a:lstStyle/>
                    <a:p>
                      <a:r>
                        <a:rPr lang="en-US" altLang="zh-CN" sz="1600" dirty="0"/>
                        <a:t>141dB</a:t>
                      </a:r>
                      <a:endParaRPr lang="zh-CN" altLang="en-US" sz="1600" dirty="0"/>
                    </a:p>
                  </a:txBody>
                  <a:tcPr/>
                </a:tc>
                <a:tc>
                  <a:txBody>
                    <a:bodyPr/>
                    <a:lstStyle/>
                    <a:p>
                      <a:r>
                        <a:rPr lang="en-US" altLang="zh-CN" sz="1600" dirty="0"/>
                        <a:t>1T1R</a:t>
                      </a:r>
                      <a:endParaRPr lang="zh-CN" altLang="en-US" sz="1600" dirty="0"/>
                    </a:p>
                  </a:txBody>
                  <a:tcPr/>
                </a:tc>
                <a:extLst>
                  <a:ext uri="{0D108BD9-81ED-4DB2-BD59-A6C34878D82A}">
                    <a16:rowId xmlns:a16="http://schemas.microsoft.com/office/drawing/2014/main" val="10003"/>
                  </a:ext>
                </a:extLst>
              </a:tr>
              <a:tr h="394970">
                <a:tc>
                  <a:txBody>
                    <a:bodyPr/>
                    <a:lstStyle/>
                    <a:p>
                      <a:r>
                        <a:rPr lang="en-US" altLang="zh-CN" sz="1600" dirty="0" err="1"/>
                        <a:t>eRedcap</a:t>
                      </a:r>
                      <a:endParaRPr lang="zh-CN" altLang="en-US" sz="1600" dirty="0"/>
                    </a:p>
                  </a:txBody>
                  <a:tcPr/>
                </a:tc>
                <a:tc>
                  <a:txBody>
                    <a:bodyPr/>
                    <a:lstStyle/>
                    <a:p>
                      <a:r>
                        <a:rPr lang="en-US" altLang="zh-CN" sz="1600" dirty="0"/>
                        <a:t>20MHz </a:t>
                      </a:r>
                      <a:r>
                        <a:rPr lang="en-US" altLang="zh-CN" sz="1400" dirty="0"/>
                        <a:t>(Note)</a:t>
                      </a:r>
                      <a:endParaRPr lang="zh-CN" altLang="en-US" sz="1600" dirty="0"/>
                    </a:p>
                  </a:txBody>
                  <a:tcPr/>
                </a:tc>
                <a:tc>
                  <a:txBody>
                    <a:bodyPr/>
                    <a:lstStyle/>
                    <a:p>
                      <a:r>
                        <a:rPr lang="en-US" altLang="zh-CN" sz="1600" dirty="0"/>
                        <a:t>10Mbps</a:t>
                      </a:r>
                      <a:endParaRPr lang="zh-CN" altLang="en-US" sz="1600" dirty="0"/>
                    </a:p>
                  </a:txBody>
                  <a:tcPr/>
                </a:tc>
                <a:tc>
                  <a:txBody>
                    <a:bodyPr/>
                    <a:lstStyle/>
                    <a:p>
                      <a:r>
                        <a:rPr lang="en-US" altLang="zh-CN" sz="1600" dirty="0"/>
                        <a:t>137dB</a:t>
                      </a:r>
                      <a:endParaRPr lang="zh-CN" altLang="en-US" sz="1600" dirty="0"/>
                    </a:p>
                  </a:txBody>
                  <a:tcPr/>
                </a:tc>
                <a:tc>
                  <a:txBody>
                    <a:bodyPr/>
                    <a:lstStyle/>
                    <a:p>
                      <a:r>
                        <a:rPr lang="en-US" altLang="zh-CN" sz="1600" dirty="0"/>
                        <a:t>1T1R/1T2R</a:t>
                      </a:r>
                      <a:endParaRPr lang="zh-CN" altLang="en-US" sz="1600" dirty="0"/>
                    </a:p>
                  </a:txBody>
                  <a:tcPr/>
                </a:tc>
                <a:extLst>
                  <a:ext uri="{0D108BD9-81ED-4DB2-BD59-A6C34878D82A}">
                    <a16:rowId xmlns:a16="http://schemas.microsoft.com/office/drawing/2014/main" val="10004"/>
                  </a:ext>
                </a:extLst>
              </a:tr>
              <a:tr h="394970">
                <a:tc>
                  <a:txBody>
                    <a:bodyPr/>
                    <a:lstStyle/>
                    <a:p>
                      <a:r>
                        <a:rPr lang="en-US" altLang="zh-CN" sz="1600" dirty="0"/>
                        <a:t>Redcap </a:t>
                      </a:r>
                      <a:endParaRPr lang="zh-CN" altLang="en-US" sz="1600" dirty="0"/>
                    </a:p>
                  </a:txBody>
                  <a:tcPr/>
                </a:tc>
                <a:tc>
                  <a:txBody>
                    <a:bodyPr/>
                    <a:lstStyle/>
                    <a:p>
                      <a:r>
                        <a:rPr lang="en-US" altLang="zh-CN" sz="1600" dirty="0"/>
                        <a:t>20MHz</a:t>
                      </a:r>
                      <a:endParaRPr lang="zh-CN" altLang="en-US" sz="1600" dirty="0"/>
                    </a:p>
                  </a:txBody>
                  <a:tcPr/>
                </a:tc>
                <a:tc>
                  <a:txBody>
                    <a:bodyPr/>
                    <a:lstStyle/>
                    <a:p>
                      <a:r>
                        <a:rPr lang="en-US" altLang="zh-CN" sz="1600" dirty="0"/>
                        <a:t>170/85Mbps</a:t>
                      </a:r>
                      <a:endParaRPr lang="zh-CN" altLang="en-US" sz="1600" dirty="0"/>
                    </a:p>
                  </a:txBody>
                  <a:tcPr/>
                </a:tc>
                <a:tc>
                  <a:txBody>
                    <a:bodyPr/>
                    <a:lstStyle/>
                    <a:p>
                      <a:r>
                        <a:rPr lang="en-US" altLang="zh-CN" sz="1600" dirty="0"/>
                        <a:t>132dB</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dirty="0"/>
                        <a:t>1T1R/1T2R</a:t>
                      </a:r>
                      <a:endParaRPr lang="zh-CN" altLang="en-US" sz="1600" dirty="0"/>
                    </a:p>
                  </a:txBody>
                  <a:tcPr/>
                </a:tc>
                <a:extLst>
                  <a:ext uri="{0D108BD9-81ED-4DB2-BD59-A6C34878D82A}">
                    <a16:rowId xmlns:a16="http://schemas.microsoft.com/office/drawing/2014/main" val="10005"/>
                  </a:ext>
                </a:extLst>
              </a:tr>
            </a:tbl>
          </a:graphicData>
        </a:graphic>
      </p:graphicFrame>
      <p:sp>
        <p:nvSpPr>
          <p:cNvPr id="2" name="文本框 1"/>
          <p:cNvSpPr txBox="1"/>
          <p:nvPr/>
        </p:nvSpPr>
        <p:spPr>
          <a:xfrm>
            <a:off x="3161029" y="3115582"/>
            <a:ext cx="6559913" cy="338554"/>
          </a:xfrm>
          <a:prstGeom prst="rect">
            <a:avLst/>
          </a:prstGeom>
          <a:noFill/>
        </p:spPr>
        <p:txBody>
          <a:bodyPr wrap="square">
            <a:spAutoFit/>
          </a:bodyPr>
          <a:lstStyle/>
          <a:p>
            <a:r>
              <a:rPr lang="en-US" altLang="zh-CN" sz="1600" dirty="0"/>
              <a:t>Table 1. Brief summary of LTE/NR IoT device types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136269" y="1151592"/>
            <a:ext cx="11621722" cy="5375831"/>
          </a:xfrm>
          <a:prstGeom prst="rect">
            <a:avLst/>
          </a:prstGeom>
        </p:spPr>
        <p:txBody>
          <a:bodyPr wrap="square">
            <a:spAutoFit/>
          </a:bodyPr>
          <a:lstStyle/>
          <a:p>
            <a:pPr marL="285750" lvl="1" indent="-285750" fontAlgn="auto">
              <a:spcBef>
                <a:spcPts val="600"/>
              </a:spcBef>
              <a:spcAft>
                <a:spcPts val="600"/>
              </a:spcAft>
              <a:buFont typeface="Arial" panose="020B0604020202020204" pitchFamily="34" charset="0"/>
              <a:buChar char="•"/>
              <a:defRPr/>
            </a:pPr>
            <a:r>
              <a:rPr lang="en-US" altLang="zh-CN" b="1" dirty="0">
                <a:ea typeface="vivo type 简 Regular" panose="02000500000000000000" pitchFamily="2" charset="-122"/>
              </a:rPr>
              <a:t>Low cost with reasonable RF &amp; BB restriction </a:t>
            </a:r>
          </a:p>
          <a:p>
            <a:pPr marL="742950" lvl="2" indent="-285750" fontAlgn="auto">
              <a:spcBef>
                <a:spcPts val="600"/>
              </a:spcBef>
              <a:spcAft>
                <a:spcPts val="600"/>
              </a:spcAft>
              <a:buFont typeface="Arial" panose="020B0604020202020204" pitchFamily="34" charset="0"/>
              <a:buChar char="•"/>
              <a:defRPr/>
            </a:pPr>
            <a:r>
              <a:rPr lang="en-US" altLang="zh-CN" sz="1600" dirty="0">
                <a:ea typeface="vivo type 简 Regular" panose="02000500000000000000" pitchFamily="2" charset="-122"/>
              </a:rPr>
              <a:t>Max 20MHz UE BW for 6G massive communication as good balance between cost and system efficiency, with minimal impact on </a:t>
            </a:r>
            <a:r>
              <a:rPr lang="en-US" altLang="zh-CN" sz="1600" dirty="0" err="1">
                <a:ea typeface="vivo type 简 Regular" panose="02000500000000000000" pitchFamily="2" charset="-122"/>
              </a:rPr>
              <a:t>eMBB</a:t>
            </a:r>
            <a:r>
              <a:rPr lang="en-US" altLang="zh-CN" sz="1600" dirty="0">
                <a:ea typeface="vivo type 简 Regular" panose="02000500000000000000" pitchFamily="2" charset="-122"/>
              </a:rPr>
              <a:t> performance </a:t>
            </a:r>
          </a:p>
          <a:p>
            <a:pPr marL="285750" lvl="1" indent="-285750">
              <a:spcBef>
                <a:spcPts val="600"/>
              </a:spcBef>
              <a:spcAft>
                <a:spcPts val="600"/>
              </a:spcAft>
              <a:buFont typeface="Arial" panose="020B0604020202020204" pitchFamily="34" charset="0"/>
              <a:buChar char="•"/>
              <a:defRPr/>
            </a:pPr>
            <a:r>
              <a:rPr lang="en-US" altLang="zh-CN" b="1" dirty="0">
                <a:ea typeface="vivo type 简 Regular" panose="02000500000000000000" pitchFamily="2" charset="-122"/>
              </a:rPr>
              <a:t>Half-duplex FDD for low cost </a:t>
            </a:r>
          </a:p>
          <a:p>
            <a:pPr marL="742950" lvl="2" indent="-285750">
              <a:spcBef>
                <a:spcPts val="600"/>
              </a:spcBef>
              <a:spcAft>
                <a:spcPts val="600"/>
              </a:spcAft>
              <a:buFont typeface="Arial" panose="020B0604020202020204" pitchFamily="34" charset="0"/>
              <a:buChar char="•"/>
              <a:defRPr/>
            </a:pPr>
            <a:r>
              <a:rPr lang="en-US" altLang="zh-CN" sz="1600" dirty="0">
                <a:ea typeface="vivo type 简 Regular" panose="02000500000000000000" pitchFamily="2" charset="-122"/>
              </a:rPr>
              <a:t>Half-duplex FDD to lower the cost and reduce UE power consumption</a:t>
            </a:r>
          </a:p>
          <a:p>
            <a:pPr marL="285750" lvl="1" indent="-285750">
              <a:spcBef>
                <a:spcPts val="600"/>
              </a:spcBef>
              <a:spcAft>
                <a:spcPts val="600"/>
              </a:spcAft>
              <a:buFont typeface="Arial" panose="020B0604020202020204" pitchFamily="34" charset="0"/>
              <a:buChar char="•"/>
              <a:defRPr/>
            </a:pPr>
            <a:r>
              <a:rPr lang="en-US" altLang="zh-CN" b="1" dirty="0">
                <a:ea typeface="vivo type 简 Regular" panose="02000500000000000000" pitchFamily="2" charset="-122"/>
              </a:rPr>
              <a:t>Moderate peak data rate to support various service types  </a:t>
            </a:r>
            <a:endParaRPr lang="en-US" altLang="zh-CN" sz="1600" dirty="0">
              <a:ea typeface="vivo type 简 Regular" panose="02000500000000000000" pitchFamily="2" charset="-122"/>
            </a:endParaRPr>
          </a:p>
          <a:p>
            <a:pPr marL="742950" lvl="2" indent="-285750" fontAlgn="auto">
              <a:spcBef>
                <a:spcPts val="600"/>
              </a:spcBef>
              <a:spcAft>
                <a:spcPts val="600"/>
              </a:spcAft>
              <a:buFont typeface="Arial" panose="020B0604020202020204" pitchFamily="34" charset="0"/>
              <a:buChar char="•"/>
              <a:defRPr/>
            </a:pPr>
            <a:r>
              <a:rPr lang="en-US" altLang="zh-CN" sz="1600" dirty="0">
                <a:ea typeface="vivo type 简 Regular" panose="02000500000000000000" pitchFamily="2" charset="-122"/>
              </a:rPr>
              <a:t>Moderate PHY-layer peak data rate, e.g., up to 10Mbps to accommodate wide range of services (e.g. data rates) as well as improve  both network and UE energy efficiency,  allowing  longer sleep time due to shorter transmission/reception time </a:t>
            </a:r>
          </a:p>
          <a:p>
            <a:pPr marL="285750" lvl="1" indent="-285750">
              <a:spcBef>
                <a:spcPts val="600"/>
              </a:spcBef>
              <a:spcAft>
                <a:spcPts val="600"/>
              </a:spcAft>
              <a:buFont typeface="Arial" panose="020B0604020202020204" pitchFamily="34" charset="0"/>
              <a:buChar char="•"/>
              <a:defRPr/>
            </a:pPr>
            <a:r>
              <a:rPr lang="en-US" altLang="zh-CN" b="1" dirty="0">
                <a:ea typeface="vivo type 简 Regular" panose="02000500000000000000" pitchFamily="2" charset="-122"/>
              </a:rPr>
              <a:t>Practical coverage target </a:t>
            </a:r>
          </a:p>
          <a:p>
            <a:pPr marL="742950" lvl="2" indent="-285750">
              <a:spcBef>
                <a:spcPts val="600"/>
              </a:spcBef>
              <a:spcAft>
                <a:spcPts val="600"/>
              </a:spcAft>
              <a:buFont typeface="Arial" panose="020B0604020202020204" pitchFamily="34" charset="0"/>
              <a:buChar char="•"/>
              <a:defRPr/>
            </a:pPr>
            <a:r>
              <a:rPr lang="en-US" altLang="zh-CN" sz="1600" dirty="0">
                <a:ea typeface="vivo type 简 Regular" panose="02000500000000000000" pitchFamily="2" charset="-122"/>
              </a:rPr>
              <a:t>up to [154dB MCL] with data rate [no less than 1kbps], as good balance between real deployment requirement and overall resource efficiency</a:t>
            </a:r>
          </a:p>
          <a:p>
            <a:pPr marL="742950" lvl="2" indent="-285750" fontAlgn="auto">
              <a:spcBef>
                <a:spcPts val="500"/>
              </a:spcBef>
              <a:spcAft>
                <a:spcPts val="600"/>
              </a:spcAft>
              <a:buFont typeface="Arial" panose="020B0604020202020204" pitchFamily="34" charset="0"/>
              <a:buChar char="•"/>
              <a:defRPr/>
            </a:pPr>
            <a:endParaRPr lang="en-US" altLang="zh-CN" b="1" dirty="0">
              <a:ea typeface="vivo type 简 Regular" panose="02000500000000000000" pitchFamily="2" charset="-122"/>
            </a:endParaRPr>
          </a:p>
          <a:p>
            <a:pPr marL="457200" lvl="2" fontAlgn="auto">
              <a:spcBef>
                <a:spcPts val="500"/>
              </a:spcBef>
              <a:spcAft>
                <a:spcPts val="600"/>
              </a:spcAft>
              <a:defRPr/>
            </a:pPr>
            <a:endParaRPr lang="en-US" altLang="zh-CN" b="1" dirty="0">
              <a:ea typeface="vivo type 简 Regular" panose="02000500000000000000" pitchFamily="2" charset="-122"/>
            </a:endParaRPr>
          </a:p>
          <a:p>
            <a:pPr marL="742950" lvl="2" indent="-285750">
              <a:buFont typeface="Arial" panose="020B0604020202020204" pitchFamily="34" charset="0"/>
              <a:buChar char="•"/>
              <a:defRPr/>
            </a:pPr>
            <a:endParaRPr lang="en-US" altLang="zh-CN" sz="1400" dirty="0"/>
          </a:p>
        </p:txBody>
      </p:sp>
      <p:sp>
        <p:nvSpPr>
          <p:cNvPr id="34" name="文本框 33"/>
          <p:cNvSpPr txBox="1"/>
          <p:nvPr/>
        </p:nvSpPr>
        <p:spPr>
          <a:xfrm>
            <a:off x="435429" y="412593"/>
            <a:ext cx="10593932" cy="492443"/>
          </a:xfrm>
          <a:prstGeom prst="rect">
            <a:avLst/>
          </a:prstGeom>
          <a:noFill/>
        </p:spPr>
        <p:txBody>
          <a:bodyPr wrap="square" lIns="0" tIns="0" rIns="0" bIns="0" rtlCol="0">
            <a:spAutoFit/>
          </a:bodyPr>
          <a:lstStyle/>
          <a:p>
            <a:pPr lvl="0">
              <a:defRPr/>
            </a:pPr>
            <a:r>
              <a:rPr lang="en-US" altLang="zh-CN" sz="3200" dirty="0">
                <a:solidFill>
                  <a:schemeClr val="tx1">
                    <a:lumMod val="65000"/>
                    <a:lumOff val="35000"/>
                  </a:schemeClr>
                </a:solidFill>
                <a:ea typeface="vivo type 简 Regular" panose="02000500000000000000" pitchFamily="2" charset="-122"/>
                <a:cs typeface="OPPOSans B" panose="00020600040101010101" pitchFamily="18" charset="-122"/>
                <a:sym typeface="微软雅黑" panose="020B0503020204020204" pitchFamily="34" charset="-122"/>
              </a:rPr>
              <a:t>Consideration of 6G massive communication (IoT)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nvSpPr>
        <p:spPr>
          <a:xfrm>
            <a:off x="532658" y="391392"/>
            <a:ext cx="11231055" cy="430887"/>
          </a:xfrm>
          <a:prstGeom prst="rect">
            <a:avLst/>
          </a:prstGeom>
          <a:noFill/>
        </p:spPr>
        <p:txBody>
          <a:bodyPr wrap="square" lIns="0" tIns="0" rIns="0" bIns="0" rtlCol="0">
            <a:spAutoFit/>
          </a:bodyPr>
          <a:lstStyle/>
          <a:p>
            <a:pPr>
              <a:defRPr/>
            </a:pPr>
            <a:r>
              <a:rPr lang="en-US" altLang="zh-CN" sz="2800" dirty="0">
                <a:solidFill>
                  <a:schemeClr val="tx1">
                    <a:lumMod val="65000"/>
                    <a:lumOff val="35000"/>
                  </a:schemeClr>
                </a:solidFill>
                <a:sym typeface="微软雅黑" panose="020B0503020204020204" pitchFamily="34" charset="-122"/>
              </a:rPr>
              <a:t>Justification for 20MHz UE BW massive communication</a:t>
            </a:r>
          </a:p>
        </p:txBody>
      </p:sp>
      <p:pic>
        <p:nvPicPr>
          <p:cNvPr id="3" name="图片 2"/>
          <p:cNvPicPr>
            <a:picLocks noChangeAspect="1"/>
          </p:cNvPicPr>
          <p:nvPr/>
        </p:nvPicPr>
        <p:blipFill>
          <a:blip r:embed="rId3"/>
          <a:stretch>
            <a:fillRect/>
          </a:stretch>
        </p:blipFill>
        <p:spPr>
          <a:xfrm>
            <a:off x="8763770" y="1184219"/>
            <a:ext cx="3325091" cy="2543811"/>
          </a:xfrm>
          <a:prstGeom prst="rect">
            <a:avLst/>
          </a:prstGeom>
        </p:spPr>
      </p:pic>
      <p:sp>
        <p:nvSpPr>
          <p:cNvPr id="13" name="文本框 12"/>
          <p:cNvSpPr txBox="1"/>
          <p:nvPr/>
        </p:nvSpPr>
        <p:spPr>
          <a:xfrm>
            <a:off x="203200" y="1071880"/>
            <a:ext cx="8348133" cy="3280385"/>
          </a:xfrm>
          <a:prstGeom prst="rect">
            <a:avLst/>
          </a:prstGeom>
          <a:noFill/>
        </p:spPr>
        <p:txBody>
          <a:bodyPr wrap="square">
            <a:spAutoFit/>
          </a:bodyPr>
          <a:lstStyle/>
          <a:p>
            <a:pPr marL="285750" lvl="1" indent="-285750" fontAlgn="auto">
              <a:spcBef>
                <a:spcPts val="500"/>
              </a:spcBef>
              <a:buFont typeface="Arial" panose="020B0604020202020204" pitchFamily="34" charset="0"/>
              <a:buChar char="•"/>
              <a:defRPr/>
            </a:pPr>
            <a:r>
              <a:rPr lang="en-US" altLang="zh-CN" b="1" dirty="0">
                <a:ea typeface="vivo type 简 Regular" panose="02000500000000000000" pitchFamily="2" charset="-122"/>
              </a:rPr>
              <a:t>20MHz UE BW small enough for substantial device cost saving</a:t>
            </a:r>
          </a:p>
          <a:p>
            <a:pPr marL="742950" lvl="2" indent="-285750" fontAlgn="auto">
              <a:spcBef>
                <a:spcPts val="500"/>
              </a:spcBef>
              <a:buFont typeface="Arial" panose="020B0604020202020204" pitchFamily="34" charset="0"/>
              <a:buChar char="•"/>
              <a:defRPr/>
            </a:pPr>
            <a:r>
              <a:rPr lang="en-US" altLang="zh-CN" sz="1600" dirty="0">
                <a:ea typeface="vivo type 简 Regular" panose="02000500000000000000" pitchFamily="2" charset="-122"/>
              </a:rPr>
              <a:t>Based on NR study for Redcap &amp; </a:t>
            </a:r>
            <a:r>
              <a:rPr lang="en-US" altLang="zh-CN" sz="1600" dirty="0" err="1">
                <a:ea typeface="vivo type 简 Regular" panose="02000500000000000000" pitchFamily="2" charset="-122"/>
              </a:rPr>
              <a:t>eRedcap</a:t>
            </a:r>
            <a:r>
              <a:rPr lang="en-US" altLang="zh-CN" sz="1600" dirty="0">
                <a:ea typeface="vivo type 简 Regular" panose="02000500000000000000" pitchFamily="2" charset="-122"/>
              </a:rPr>
              <a:t> TR 38.875/865</a:t>
            </a:r>
          </a:p>
          <a:p>
            <a:pPr marL="1200150" lvl="3" indent="-285750" fontAlgn="auto">
              <a:spcBef>
                <a:spcPts val="500"/>
              </a:spcBef>
              <a:buFont typeface="Arial" panose="020B0604020202020204" pitchFamily="34" charset="0"/>
              <a:buChar char="•"/>
              <a:defRPr/>
            </a:pPr>
            <a:r>
              <a:rPr lang="en-US" altLang="zh-CN" sz="1400" dirty="0">
                <a:ea typeface="vivo type 简 Regular" panose="02000500000000000000" pitchFamily="2" charset="-122"/>
              </a:rPr>
              <a:t>Significant cost reduction </a:t>
            </a:r>
            <a:r>
              <a:rPr lang="en-US" altLang="zh-CN" sz="1400" b="1" dirty="0">
                <a:ea typeface="vivo type 简 Regular" panose="02000500000000000000" pitchFamily="2" charset="-122"/>
              </a:rPr>
              <a:t>(&gt;50%) </a:t>
            </a:r>
            <a:r>
              <a:rPr lang="en-US" altLang="zh-CN" sz="1400" dirty="0">
                <a:ea typeface="vivo type 简 Regular" panose="02000500000000000000" pitchFamily="2" charset="-122"/>
              </a:rPr>
              <a:t>by 20MHz RF &amp; BB BW compared to 100MHz RF&amp;BB</a:t>
            </a:r>
          </a:p>
          <a:p>
            <a:pPr marL="1200150" lvl="3" indent="-285750" fontAlgn="auto">
              <a:spcBef>
                <a:spcPts val="500"/>
              </a:spcBef>
              <a:buFont typeface="Arial" panose="020B0604020202020204" pitchFamily="34" charset="0"/>
              <a:buChar char="•"/>
              <a:defRPr/>
            </a:pPr>
            <a:r>
              <a:rPr lang="en-US" altLang="zh-CN" sz="1400" dirty="0">
                <a:ea typeface="vivo type 简 Regular" panose="02000500000000000000" pitchFamily="2" charset="-122"/>
              </a:rPr>
              <a:t>Additional minimal cost reduction </a:t>
            </a:r>
            <a:r>
              <a:rPr lang="en-US" altLang="zh-CN" sz="1400" b="1" dirty="0">
                <a:ea typeface="vivo type 简 Regular" panose="02000500000000000000" pitchFamily="2" charset="-122"/>
              </a:rPr>
              <a:t>(&lt; 5%) </a:t>
            </a:r>
            <a:r>
              <a:rPr lang="en-US" altLang="zh-CN" sz="1400" dirty="0">
                <a:ea typeface="vivo type 简 Regular" panose="02000500000000000000" pitchFamily="2" charset="-122"/>
              </a:rPr>
              <a:t>by 5MHz BB and/or RF BW </a:t>
            </a:r>
            <a:r>
              <a:rPr lang="en-US" altLang="zh-CN" sz="1400" dirty="0">
                <a:ea typeface="vivo type 简 Regular" panose="02000500000000000000" pitchFamily="2" charset="-122"/>
                <a:sym typeface="+mn-ea"/>
              </a:rPr>
              <a:t>compared to 20MHz RF&amp;BB</a:t>
            </a:r>
            <a:endParaRPr lang="en-US" altLang="zh-CN" sz="1400" dirty="0">
              <a:ea typeface="vivo type 简 Regular" panose="02000500000000000000" pitchFamily="2" charset="-122"/>
            </a:endParaRPr>
          </a:p>
          <a:p>
            <a:pPr marL="742950" lvl="2" indent="-285750" fontAlgn="auto">
              <a:spcBef>
                <a:spcPts val="500"/>
              </a:spcBef>
              <a:buFont typeface="Arial" panose="020B0604020202020204" pitchFamily="34" charset="0"/>
              <a:buChar char="•"/>
              <a:defRPr/>
            </a:pPr>
            <a:r>
              <a:rPr lang="en-US" altLang="zh-CN" sz="1600" dirty="0">
                <a:ea typeface="vivo type 简 Regular" panose="02000500000000000000" pitchFamily="2" charset="-122"/>
              </a:rPr>
              <a:t> Based on LTE Cat 1bis product in Market </a:t>
            </a:r>
          </a:p>
          <a:p>
            <a:pPr marL="1200150" lvl="3" indent="-285750" fontAlgn="auto">
              <a:spcBef>
                <a:spcPts val="500"/>
              </a:spcBef>
              <a:buFont typeface="Arial" panose="020B0604020202020204" pitchFamily="34" charset="0"/>
              <a:buChar char="•"/>
              <a:defRPr/>
            </a:pPr>
            <a:r>
              <a:rPr lang="en-US" altLang="zh-CN" sz="1400" dirty="0">
                <a:ea typeface="vivo type 简 Regular" panose="02000500000000000000" pitchFamily="2" charset="-122"/>
              </a:rPr>
              <a:t>The commercial device cost </a:t>
            </a:r>
            <a:r>
              <a:rPr lang="en-US" altLang="zh-CN" sz="1400" b="1" dirty="0">
                <a:ea typeface="vivo type 简 Regular" panose="02000500000000000000" pitchFamily="2" charset="-122"/>
              </a:rPr>
              <a:t>of Cat 1bis (20MHz BW) is comparable to that of LTE-M (1.4MHz BW) and NB-IoT (180KHz BW)</a:t>
            </a:r>
            <a:r>
              <a:rPr lang="en-US" altLang="zh-CN" sz="1400" dirty="0">
                <a:ea typeface="vivo type 简 Regular" panose="02000500000000000000" pitchFamily="2" charset="-122"/>
              </a:rPr>
              <a:t>, as low as 1 USD for chipset and 2 USD for module cost</a:t>
            </a:r>
            <a:r>
              <a:rPr lang="en-US" altLang="zh-CN" sz="1400" dirty="0">
                <a:solidFill>
                  <a:srgbClr val="FF0000"/>
                </a:solidFill>
                <a:ea typeface="vivo type 简 Regular" panose="02000500000000000000" pitchFamily="2" charset="-122"/>
              </a:rPr>
              <a:t> </a:t>
            </a:r>
          </a:p>
          <a:p>
            <a:pPr marL="742950" lvl="2" indent="-285750" fontAlgn="auto">
              <a:spcBef>
                <a:spcPts val="500"/>
              </a:spcBef>
              <a:buFont typeface="Arial" panose="020B0604020202020204" pitchFamily="34" charset="0"/>
              <a:buChar char="•"/>
              <a:defRPr/>
            </a:pPr>
            <a:endParaRPr lang="en-US" altLang="zh-CN" sz="1600" dirty="0">
              <a:ea typeface="vivo type 简 Regular" panose="02000500000000000000" pitchFamily="2" charset="-122"/>
            </a:endParaRPr>
          </a:p>
          <a:p>
            <a:pPr marL="1200150" lvl="3" indent="-285750">
              <a:spcBef>
                <a:spcPts val="500"/>
              </a:spcBef>
              <a:buFont typeface="Arial" panose="020B0604020202020204" pitchFamily="34" charset="0"/>
              <a:buChar char="•"/>
              <a:defRPr/>
            </a:pPr>
            <a:endParaRPr lang="en-US" altLang="zh-CN" sz="1400" dirty="0">
              <a:ea typeface="vivo type 简 Regular" panose="02000500000000000000" pitchFamily="2" charset="-122"/>
            </a:endParaRPr>
          </a:p>
        </p:txBody>
      </p:sp>
      <p:sp>
        <p:nvSpPr>
          <p:cNvPr id="7" name="文本框 6"/>
          <p:cNvSpPr txBox="1"/>
          <p:nvPr/>
        </p:nvSpPr>
        <p:spPr>
          <a:xfrm>
            <a:off x="241300" y="3858101"/>
            <a:ext cx="11231054" cy="1419860"/>
          </a:xfrm>
          <a:prstGeom prst="rect">
            <a:avLst/>
          </a:prstGeom>
          <a:noFill/>
        </p:spPr>
        <p:txBody>
          <a:bodyPr wrap="square">
            <a:spAutoFit/>
          </a:bodyPr>
          <a:lstStyle/>
          <a:p>
            <a:pPr marL="285750" lvl="1" indent="-285750">
              <a:spcBef>
                <a:spcPts val="500"/>
              </a:spcBef>
              <a:buFont typeface="Arial" panose="020B0604020202020204" pitchFamily="34" charset="0"/>
              <a:buChar char="•"/>
              <a:defRPr/>
            </a:pPr>
            <a:r>
              <a:rPr lang="en-US" altLang="zh-CN" b="1" dirty="0">
                <a:ea typeface="vivo type 简 Regular" panose="02000500000000000000" pitchFamily="2" charset="-122"/>
              </a:rPr>
              <a:t>Simplified design for common signals/channels with 20MHz BW</a:t>
            </a:r>
          </a:p>
          <a:p>
            <a:pPr marL="742950" lvl="2" indent="-285750">
              <a:spcBef>
                <a:spcPts val="500"/>
              </a:spcBef>
              <a:buFont typeface="Arial" panose="020B0604020202020204" pitchFamily="34" charset="0"/>
              <a:buChar char="•"/>
              <a:defRPr/>
            </a:pPr>
            <a:r>
              <a:rPr lang="en-US" altLang="zh-CN" sz="1600" dirty="0">
                <a:ea typeface="vivo type 简 Regular" panose="02000500000000000000" pitchFamily="2" charset="-122"/>
              </a:rPr>
              <a:t>Single structure for SSB/SIB1 and other common signals/channels with sufficient bandwidth shared by different device types without degradation of </a:t>
            </a:r>
            <a:r>
              <a:rPr lang="en-US" altLang="zh-CN" sz="1600" dirty="0" err="1">
                <a:ea typeface="vivo type 简 Regular" panose="02000500000000000000" pitchFamily="2" charset="-122"/>
              </a:rPr>
              <a:t>eMBB</a:t>
            </a:r>
            <a:r>
              <a:rPr lang="en-US" altLang="zh-CN" sz="1600" dirty="0">
                <a:ea typeface="vivo type 简 Regular" panose="02000500000000000000" pitchFamily="2" charset="-122"/>
              </a:rPr>
              <a:t> performance </a:t>
            </a:r>
          </a:p>
          <a:p>
            <a:pPr marL="1200150" lvl="3" indent="-285750">
              <a:spcBef>
                <a:spcPts val="500"/>
              </a:spcBef>
              <a:buFont typeface="Arial" panose="020B0604020202020204" pitchFamily="34" charset="0"/>
              <a:buChar char="•"/>
              <a:defRPr/>
            </a:pPr>
            <a:r>
              <a:rPr lang="en-US" altLang="zh-CN" sz="1400" dirty="0">
                <a:ea typeface="vivo type 简 Regular" panose="02000500000000000000" pitchFamily="2" charset="-122"/>
              </a:rPr>
              <a:t>In NR, 3.6~7.2MHz for SSB and 10~ 20MHz for SIB1 (for 15kHz and 30kHz SCS) is assumed as reference for NR Redcap/</a:t>
            </a:r>
            <a:r>
              <a:rPr lang="en-US" altLang="zh-CN" sz="1400" dirty="0" err="1">
                <a:ea typeface="vivo type 简 Regular" panose="02000500000000000000" pitchFamily="2" charset="-122"/>
              </a:rPr>
              <a:t>eRedcap</a:t>
            </a:r>
            <a:r>
              <a:rPr lang="en-US" altLang="zh-CN" sz="1400" dirty="0">
                <a:ea typeface="vivo type 简 Regular" panose="02000500000000000000" pitchFamily="2" charset="-122"/>
              </a:rPr>
              <a:t> study. Similar BW for 6G SSB/SIB1 is expected. </a:t>
            </a:r>
          </a:p>
        </p:txBody>
      </p:sp>
      <p:sp>
        <p:nvSpPr>
          <p:cNvPr id="8" name="文本框 7"/>
          <p:cNvSpPr txBox="1"/>
          <p:nvPr/>
        </p:nvSpPr>
        <p:spPr>
          <a:xfrm>
            <a:off x="241300" y="5408032"/>
            <a:ext cx="11231054" cy="924560"/>
          </a:xfrm>
          <a:prstGeom prst="rect">
            <a:avLst/>
          </a:prstGeom>
          <a:noFill/>
        </p:spPr>
        <p:txBody>
          <a:bodyPr wrap="square">
            <a:spAutoFit/>
          </a:bodyPr>
          <a:lstStyle/>
          <a:p>
            <a:pPr marL="285750" lvl="1" indent="-285750">
              <a:spcBef>
                <a:spcPts val="500"/>
              </a:spcBef>
              <a:buFont typeface="Arial" panose="020B0604020202020204" pitchFamily="34" charset="0"/>
              <a:buChar char="•"/>
              <a:defRPr/>
            </a:pPr>
            <a:r>
              <a:rPr lang="en-US" altLang="zh-CN" b="1" dirty="0">
                <a:ea typeface="vivo type 简 Regular" panose="02000500000000000000" pitchFamily="2" charset="-122"/>
              </a:rPr>
              <a:t>20MHz UE capability with functional support for smaller network operating BW</a:t>
            </a:r>
          </a:p>
          <a:p>
            <a:pPr marL="742950" lvl="2" indent="-285750">
              <a:spcBef>
                <a:spcPts val="500"/>
              </a:spcBef>
              <a:buFont typeface="Arial" panose="020B0604020202020204" pitchFamily="34" charset="0"/>
              <a:buChar char="•"/>
              <a:defRPr/>
            </a:pPr>
            <a:r>
              <a:rPr lang="en-US" altLang="zh-CN" sz="1600" dirty="0">
                <a:ea typeface="vivo type 简 Regular" panose="02000500000000000000" pitchFamily="2" charset="-122"/>
              </a:rPr>
              <a:t>Device with 20MHz BW capability can work properly when operator’s Channel Bandwidth is smaller than 20MHz, e.g., Channel BW down to 3MHz if supported. </a:t>
            </a:r>
          </a:p>
        </p:txBody>
      </p:sp>
      <p:sp>
        <p:nvSpPr>
          <p:cNvPr id="9" name="文本框 8"/>
          <p:cNvSpPr txBox="1"/>
          <p:nvPr/>
        </p:nvSpPr>
        <p:spPr>
          <a:xfrm>
            <a:off x="9060878" y="942086"/>
            <a:ext cx="3020290" cy="261610"/>
          </a:xfrm>
          <a:prstGeom prst="rect">
            <a:avLst/>
          </a:prstGeom>
          <a:noFill/>
        </p:spPr>
        <p:txBody>
          <a:bodyPr wrap="square">
            <a:spAutoFit/>
          </a:bodyPr>
          <a:lstStyle/>
          <a:p>
            <a:r>
              <a:rPr lang="en-US" altLang="zh-CN" sz="1100" dirty="0">
                <a:ea typeface="vivo type 简 Regular" panose="02000500000000000000" pitchFamily="2" charset="-122"/>
              </a:rPr>
              <a:t>From Table 7.2.2-1 in TR 38.865</a:t>
            </a:r>
            <a:endParaRPr lang="zh-CN" altLang="en-US" sz="11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435429" y="412593"/>
            <a:ext cx="10593932" cy="492443"/>
          </a:xfrm>
          <a:prstGeom prst="rect">
            <a:avLst/>
          </a:prstGeom>
          <a:noFill/>
        </p:spPr>
        <p:txBody>
          <a:bodyPr wrap="square" lIns="0" tIns="0" rIns="0" bIns="0" rtlCol="0">
            <a:spAutoFit/>
          </a:bodyPr>
          <a:lstStyle/>
          <a:p>
            <a:pPr lvl="0">
              <a:defRPr/>
            </a:pPr>
            <a:r>
              <a:rPr lang="en-US" altLang="zh-CN" sz="3200" dirty="0">
                <a:solidFill>
                  <a:schemeClr val="tx1">
                    <a:lumMod val="65000"/>
                    <a:lumOff val="35000"/>
                  </a:schemeClr>
                </a:solidFill>
                <a:ea typeface="vivo type 简 Regular" panose="02000500000000000000" pitchFamily="2" charset="-122"/>
                <a:cs typeface="OPPOSans B" panose="00020600040101010101" pitchFamily="18" charset="-122"/>
                <a:sym typeface="微软雅黑" panose="020B0503020204020204" pitchFamily="34" charset="-122"/>
              </a:rPr>
              <a:t>Text Proposals</a:t>
            </a:r>
          </a:p>
        </p:txBody>
      </p:sp>
      <p:sp>
        <p:nvSpPr>
          <p:cNvPr id="6" name="文本框 5"/>
          <p:cNvSpPr txBox="1"/>
          <p:nvPr/>
        </p:nvSpPr>
        <p:spPr>
          <a:xfrm>
            <a:off x="163978" y="1240811"/>
            <a:ext cx="10504022" cy="369332"/>
          </a:xfrm>
          <a:prstGeom prst="rect">
            <a:avLst/>
          </a:prstGeom>
          <a:noFill/>
        </p:spPr>
        <p:txBody>
          <a:bodyPr wrap="square">
            <a:spAutoFit/>
          </a:bodyPr>
          <a:lstStyle/>
          <a:p>
            <a:pPr marL="285750" lvl="1" indent="-285750">
              <a:spcBef>
                <a:spcPts val="500"/>
              </a:spcBef>
              <a:buFont typeface="Arial" panose="020B0604020202020204" pitchFamily="34" charset="0"/>
              <a:buChar char="•"/>
              <a:defRPr/>
            </a:pPr>
            <a:r>
              <a:rPr lang="en-US" altLang="zh-CN" b="1" dirty="0">
                <a:ea typeface="vivo type 简 Regular" panose="02000500000000000000" pitchFamily="2" charset="-122"/>
              </a:rPr>
              <a:t>Adopt following TP  for massive communication requirements in </a:t>
            </a:r>
            <a:r>
              <a:rPr lang="en-GB" altLang="zh-CN" b="1" dirty="0">
                <a:ea typeface="vivo type 简 Regular" panose="02000500000000000000" pitchFamily="2" charset="-122"/>
              </a:rPr>
              <a:t>3GPP TR </a:t>
            </a:r>
            <a:r>
              <a:rPr lang="en-US" altLang="zh-CN" b="1" dirty="0">
                <a:ea typeface="vivo type 简 Regular" panose="02000500000000000000" pitchFamily="2" charset="-122"/>
              </a:rPr>
              <a:t>38.914</a:t>
            </a:r>
          </a:p>
        </p:txBody>
      </p:sp>
      <p:graphicFrame>
        <p:nvGraphicFramePr>
          <p:cNvPr id="7" name="表格 3">
            <a:extLst>
              <a:ext uri="{FF2B5EF4-FFF2-40B4-BE49-F238E27FC236}">
                <a16:creationId xmlns:a16="http://schemas.microsoft.com/office/drawing/2014/main" id="{53C2CDD9-E0C7-44FE-BD32-0755970BF475}"/>
              </a:ext>
            </a:extLst>
          </p:cNvPr>
          <p:cNvGraphicFramePr>
            <a:graphicFrameLocks noGrp="1"/>
          </p:cNvGraphicFramePr>
          <p:nvPr>
            <p:extLst>
              <p:ext uri="{D42A27DB-BD31-4B8C-83A1-F6EECF244321}">
                <p14:modId xmlns:p14="http://schemas.microsoft.com/office/powerpoint/2010/main" val="1704203672"/>
              </p:ext>
            </p:extLst>
          </p:nvPr>
        </p:nvGraphicFramePr>
        <p:xfrm>
          <a:off x="874713" y="1945918"/>
          <a:ext cx="9624291" cy="4546600"/>
        </p:xfrm>
        <a:graphic>
          <a:graphicData uri="http://schemas.openxmlformats.org/drawingml/2006/table">
            <a:tbl>
              <a:tblPr firstRow="1" bandRow="1">
                <a:tableStyleId>{5C22544A-7EE6-4342-B048-85BDC9FD1C3A}</a:tableStyleId>
              </a:tblPr>
              <a:tblGrid>
                <a:gridCol w="9624291">
                  <a:extLst>
                    <a:ext uri="{9D8B030D-6E8A-4147-A177-3AD203B41FA5}">
                      <a16:colId xmlns:a16="http://schemas.microsoft.com/office/drawing/2014/main" val="940189206"/>
                    </a:ext>
                  </a:extLst>
                </a:gridCol>
              </a:tblGrid>
              <a:tr h="1398408">
                <a:tc>
                  <a:txBody>
                    <a:bodyPr/>
                    <a:lstStyle/>
                    <a:p>
                      <a:pPr marL="0" lvl="1">
                        <a:spcBef>
                          <a:spcPts val="500"/>
                        </a:spcBef>
                        <a:spcAft>
                          <a:spcPts val="1000"/>
                        </a:spcAft>
                        <a:defRPr/>
                      </a:pPr>
                      <a:r>
                        <a:rPr lang="en-US" altLang="zh-CN" sz="1600" b="1" dirty="0">
                          <a:solidFill>
                            <a:schemeClr val="tx1"/>
                          </a:solidFill>
                          <a:ea typeface="vivo type 简 Regular" panose="02000500000000000000" pitchFamily="2" charset="-122"/>
                        </a:rPr>
                        <a:t>5.4.3 Massive Communication </a:t>
                      </a:r>
                    </a:p>
                    <a:p>
                      <a:r>
                        <a:rPr lang="en-GB" altLang="zh-CN" sz="1600" b="0" kern="1200" dirty="0">
                          <a:solidFill>
                            <a:schemeClr val="tx1"/>
                          </a:solidFill>
                          <a:effectLst/>
                          <a:latin typeface="+mn-lt"/>
                          <a:ea typeface="+mn-ea"/>
                          <a:cs typeface="+mn-cs"/>
                        </a:rPr>
                        <a:t>The 6GR and 6G RAN architecture shall support the following minimum requirements for Massive Communication (IoT):</a:t>
                      </a:r>
                      <a:endParaRPr lang="zh-CN" altLang="zh-CN" sz="1600" b="0" kern="1200" dirty="0">
                        <a:solidFill>
                          <a:schemeClr val="tx1"/>
                        </a:solidFill>
                        <a:effectLst/>
                        <a:latin typeface="+mn-lt"/>
                        <a:ea typeface="+mn-ea"/>
                        <a:cs typeface="+mn-cs"/>
                      </a:endParaRPr>
                    </a:p>
                    <a:p>
                      <a:pPr lvl="0"/>
                      <a:r>
                        <a:rPr lang="en-GB" altLang="zh-CN" sz="1600" b="0" kern="1200" dirty="0">
                          <a:solidFill>
                            <a:schemeClr val="tx1"/>
                          </a:solidFill>
                          <a:effectLst/>
                          <a:latin typeface="+mn-lt"/>
                          <a:ea typeface="+mn-ea"/>
                          <a:cs typeface="+mn-cs"/>
                        </a:rPr>
                        <a:t>- 6G Massive Communication (IoT) shall be supported for FR1.</a:t>
                      </a:r>
                      <a:endParaRPr lang="zh-CN" altLang="zh-CN" sz="1600" b="0" kern="1200" dirty="0">
                        <a:solidFill>
                          <a:schemeClr val="tx1"/>
                        </a:solidFill>
                        <a:effectLst/>
                        <a:latin typeface="+mn-lt"/>
                        <a:ea typeface="+mn-ea"/>
                        <a:cs typeface="+mn-cs"/>
                      </a:endParaRPr>
                    </a:p>
                    <a:p>
                      <a:pPr marL="742950" lvl="1" indent="-285750">
                        <a:buFont typeface="Wingdings" panose="05000000000000000000" pitchFamily="2" charset="2"/>
                        <a:buChar char="n"/>
                      </a:pPr>
                      <a:r>
                        <a:rPr lang="en-GB" altLang="zh-CN" sz="1600" b="0" kern="1200" dirty="0">
                          <a:solidFill>
                            <a:schemeClr val="tx1"/>
                          </a:solidFill>
                          <a:effectLst/>
                          <a:latin typeface="+mn-lt"/>
                          <a:ea typeface="+mn-ea"/>
                          <a:cs typeface="+mn-cs"/>
                        </a:rPr>
                        <a:t>6GR should have a common/scalable design that supports the above usage scenario in addition to </a:t>
                      </a:r>
                      <a:r>
                        <a:rPr lang="en-GB" altLang="zh-CN" sz="1600" b="0" kern="1200" dirty="0" err="1">
                          <a:solidFill>
                            <a:schemeClr val="tx1"/>
                          </a:solidFill>
                          <a:effectLst/>
                          <a:latin typeface="+mn-lt"/>
                          <a:ea typeface="+mn-ea"/>
                          <a:cs typeface="+mn-cs"/>
                        </a:rPr>
                        <a:t>eMBB</a:t>
                      </a:r>
                      <a:r>
                        <a:rPr lang="en-GB" altLang="zh-CN" sz="1600" b="0" kern="1200" dirty="0">
                          <a:solidFill>
                            <a:schemeClr val="tx1"/>
                          </a:solidFill>
                          <a:effectLst/>
                          <a:latin typeface="+mn-lt"/>
                          <a:ea typeface="+mn-ea"/>
                          <a:cs typeface="+mn-cs"/>
                        </a:rPr>
                        <a:t> </a:t>
                      </a:r>
                      <a:endParaRPr lang="zh-CN" altLang="zh-CN" sz="1600" b="0" kern="1200" dirty="0">
                        <a:solidFill>
                          <a:schemeClr val="tx1"/>
                        </a:solidFill>
                        <a:effectLst/>
                        <a:latin typeface="+mn-lt"/>
                        <a:ea typeface="+mn-ea"/>
                        <a:cs typeface="+mn-cs"/>
                      </a:endParaRPr>
                    </a:p>
                    <a:p>
                      <a:pPr marL="1200150" lvl="2" indent="-285750">
                        <a:buFont typeface="Wingdings" panose="05000000000000000000" pitchFamily="2" charset="2"/>
                        <a:buChar char="u"/>
                      </a:pPr>
                      <a:r>
                        <a:rPr lang="en-GB" altLang="zh-CN" sz="1600" b="0" kern="1200" dirty="0">
                          <a:solidFill>
                            <a:schemeClr val="tx1"/>
                          </a:solidFill>
                          <a:effectLst/>
                          <a:latin typeface="+mn-lt"/>
                          <a:ea typeface="+mn-ea"/>
                          <a:cs typeface="+mn-cs"/>
                        </a:rPr>
                        <a:t>Prioritize 6GR design for </a:t>
                      </a:r>
                      <a:r>
                        <a:rPr lang="en-GB" altLang="zh-CN" sz="1600" b="0" kern="1200" dirty="0" err="1">
                          <a:solidFill>
                            <a:schemeClr val="tx1"/>
                          </a:solidFill>
                          <a:effectLst/>
                          <a:latin typeface="+mn-lt"/>
                          <a:ea typeface="+mn-ea"/>
                          <a:cs typeface="+mn-cs"/>
                        </a:rPr>
                        <a:t>eMBB</a:t>
                      </a:r>
                      <a:endParaRPr lang="zh-CN" altLang="zh-CN" sz="1600" b="0" kern="1200" dirty="0">
                        <a:solidFill>
                          <a:schemeClr val="tx1"/>
                        </a:solidFill>
                        <a:effectLst/>
                        <a:latin typeface="+mn-lt"/>
                        <a:ea typeface="+mn-ea"/>
                        <a:cs typeface="+mn-cs"/>
                      </a:endParaRPr>
                    </a:p>
                    <a:p>
                      <a:pPr marL="742950" lvl="1" indent="-285750">
                        <a:buFont typeface="Wingdings" panose="05000000000000000000" pitchFamily="2" charset="2"/>
                        <a:buChar char="n"/>
                      </a:pPr>
                      <a:r>
                        <a:rPr lang="en-GB" altLang="zh-CN" sz="1600" b="0" kern="1200" dirty="0">
                          <a:solidFill>
                            <a:schemeClr val="tx1"/>
                          </a:solidFill>
                          <a:effectLst/>
                          <a:latin typeface="+mn-lt"/>
                          <a:ea typeface="+mn-ea"/>
                          <a:cs typeface="+mn-cs"/>
                        </a:rPr>
                        <a:t>The above usage scenario should not overlap with Ambient IoT and NB-IoT</a:t>
                      </a:r>
                      <a:endParaRPr lang="zh-CN" altLang="zh-CN" sz="1600" b="0" kern="1200" dirty="0">
                        <a:solidFill>
                          <a:schemeClr val="tx1"/>
                        </a:solidFill>
                        <a:effectLst/>
                        <a:latin typeface="+mn-lt"/>
                        <a:ea typeface="+mn-ea"/>
                        <a:cs typeface="+mn-cs"/>
                      </a:endParaRPr>
                    </a:p>
                    <a:p>
                      <a:pPr lvl="0"/>
                      <a:r>
                        <a:rPr lang="en-GB" altLang="zh-CN" sz="1600" b="0" kern="1200" dirty="0">
                          <a:solidFill>
                            <a:schemeClr val="tx1"/>
                          </a:solidFill>
                          <a:effectLst/>
                          <a:latin typeface="+mn-lt"/>
                          <a:ea typeface="+mn-ea"/>
                          <a:cs typeface="+mn-cs"/>
                        </a:rPr>
                        <a:t>-</a:t>
                      </a:r>
                      <a:r>
                        <a:rPr lang="en-GB" altLang="zh-CN" sz="1600" b="0" strike="sngStrike" kern="1200" dirty="0">
                          <a:solidFill>
                            <a:srgbClr val="C00000"/>
                          </a:solidFill>
                          <a:effectLst/>
                          <a:latin typeface="+mn-lt"/>
                          <a:ea typeface="+mn-ea"/>
                          <a:cs typeface="+mn-cs"/>
                        </a:rPr>
                        <a:t>[</a:t>
                      </a:r>
                      <a:r>
                        <a:rPr lang="en-GB" altLang="zh-CN" sz="1600" b="0" kern="1200" dirty="0">
                          <a:solidFill>
                            <a:schemeClr val="tx1"/>
                          </a:solidFill>
                          <a:effectLst/>
                          <a:latin typeface="+mn-lt"/>
                          <a:ea typeface="+mn-ea"/>
                          <a:cs typeface="+mn-cs"/>
                        </a:rPr>
                        <a:t>PHY </a:t>
                      </a:r>
                      <a:r>
                        <a:rPr lang="en-GB" altLang="zh-CN" sz="1600" b="0" strike="sngStrike" kern="1200" dirty="0">
                          <a:solidFill>
                            <a:srgbClr val="C00000"/>
                          </a:solidFill>
                          <a:effectLst/>
                          <a:latin typeface="+mn-lt"/>
                          <a:ea typeface="+mn-ea"/>
                          <a:cs typeface="+mn-cs"/>
                        </a:rPr>
                        <a:t>or MAC] [</a:t>
                      </a:r>
                      <a:r>
                        <a:rPr lang="en-GB" altLang="zh-CN" sz="1600" b="0" kern="1200" dirty="0">
                          <a:solidFill>
                            <a:schemeClr val="tx1"/>
                          </a:solidFill>
                          <a:effectLst/>
                          <a:latin typeface="+mn-lt"/>
                          <a:ea typeface="+mn-ea"/>
                          <a:cs typeface="+mn-cs"/>
                        </a:rPr>
                        <a:t>minimum</a:t>
                      </a:r>
                      <a:r>
                        <a:rPr lang="en-GB" altLang="zh-CN" sz="1600" b="0" strike="sngStrike" kern="1200" dirty="0">
                          <a:solidFill>
                            <a:srgbClr val="C00000"/>
                          </a:solidFill>
                          <a:effectLst/>
                          <a:latin typeface="+mn-lt"/>
                          <a:ea typeface="+mn-ea"/>
                          <a:cs typeface="+mn-cs"/>
                        </a:rPr>
                        <a:t>]</a:t>
                      </a:r>
                      <a:r>
                        <a:rPr lang="en-GB" altLang="zh-CN" sz="1600" b="0" kern="1200" dirty="0">
                          <a:solidFill>
                            <a:schemeClr val="tx1"/>
                          </a:solidFill>
                          <a:effectLst/>
                          <a:latin typeface="+mn-lt"/>
                          <a:ea typeface="+mn-ea"/>
                          <a:cs typeface="+mn-cs"/>
                        </a:rPr>
                        <a:t> peak data rate is [</a:t>
                      </a:r>
                      <a:r>
                        <a:rPr lang="en-GB" altLang="zh-CN" sz="1600" b="0" kern="1200" dirty="0">
                          <a:solidFill>
                            <a:srgbClr val="C00000"/>
                          </a:solidFill>
                          <a:effectLst/>
                          <a:latin typeface="+mn-lt"/>
                          <a:ea typeface="+mn-ea"/>
                          <a:cs typeface="+mn-cs"/>
                        </a:rPr>
                        <a:t>10</a:t>
                      </a:r>
                      <a:r>
                        <a:rPr lang="en-GB" altLang="zh-CN" sz="1600" b="0" kern="1200" dirty="0">
                          <a:solidFill>
                            <a:schemeClr val="tx1"/>
                          </a:solidFill>
                          <a:effectLst/>
                          <a:latin typeface="+mn-lt"/>
                          <a:ea typeface="+mn-ea"/>
                          <a:cs typeface="+mn-cs"/>
                        </a:rPr>
                        <a:t>] Mbps in DL and [</a:t>
                      </a:r>
                      <a:r>
                        <a:rPr lang="en-GB" altLang="zh-CN" sz="1600" b="0" kern="1200" dirty="0">
                          <a:solidFill>
                            <a:srgbClr val="C00000"/>
                          </a:solidFill>
                          <a:effectLst/>
                          <a:latin typeface="+mn-lt"/>
                          <a:ea typeface="+mn-ea"/>
                          <a:cs typeface="+mn-cs"/>
                        </a:rPr>
                        <a:t>5</a:t>
                      </a:r>
                      <a:r>
                        <a:rPr lang="en-GB" altLang="zh-CN" sz="1600" b="0" kern="1200" dirty="0">
                          <a:solidFill>
                            <a:schemeClr val="tx1"/>
                          </a:solidFill>
                          <a:effectLst/>
                          <a:latin typeface="+mn-lt"/>
                          <a:ea typeface="+mn-ea"/>
                          <a:cs typeface="+mn-cs"/>
                        </a:rPr>
                        <a:t>] Mbps in UL for lowest-tier device.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600" b="0" kern="1200" dirty="0">
                          <a:solidFill>
                            <a:srgbClr val="C00000"/>
                          </a:solidFill>
                          <a:effectLst/>
                          <a:latin typeface="+mn-lt"/>
                          <a:ea typeface="+mn-ea"/>
                          <a:cs typeface="+mn-cs"/>
                        </a:rPr>
                        <a:t>Maximum UE bandwidth is 20MHz for both TDD and FDD bands. The UE can operate in a network with smaller channel bandwidth (e.g. around 3~5MHz).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600" b="0" kern="1200" dirty="0">
                          <a:solidFill>
                            <a:srgbClr val="C00000"/>
                          </a:solidFill>
                          <a:effectLst/>
                          <a:latin typeface="+mn-lt"/>
                          <a:ea typeface="+mn-ea"/>
                          <a:cs typeface="+mn-cs"/>
                        </a:rPr>
                        <a:t>A UE supports either Half-duplex or full duplex FDD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600" b="0" kern="1200" dirty="0">
                          <a:solidFill>
                            <a:srgbClr val="C00000"/>
                          </a:solidFill>
                          <a:effectLst/>
                          <a:latin typeface="+mn-lt"/>
                          <a:ea typeface="+mn-ea"/>
                          <a:cs typeface="+mn-cs"/>
                        </a:rPr>
                        <a:t>The target coverage is [154dB MCL] with data rate [no less than 1kbps].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altLang="zh-CN" sz="1600" b="0" kern="1200" dirty="0">
                          <a:solidFill>
                            <a:srgbClr val="C00000"/>
                          </a:solidFill>
                          <a:effectLst/>
                          <a:latin typeface="+mn-lt"/>
                          <a:ea typeface="+mn-ea"/>
                          <a:cs typeface="+mn-cs"/>
                        </a:rPr>
                        <a:t>Long battery life is supported. </a:t>
                      </a:r>
                    </a:p>
                    <a:p>
                      <a:pPr lvl="0"/>
                      <a:endParaRPr lang="zh-CN" altLang="zh-CN" sz="1600" b="0" kern="1200" dirty="0">
                        <a:solidFill>
                          <a:schemeClr val="tx1"/>
                        </a:solidFill>
                        <a:effectLst/>
                        <a:latin typeface="+mn-lt"/>
                        <a:ea typeface="+mn-ea"/>
                        <a:cs typeface="+mn-cs"/>
                      </a:endParaRPr>
                    </a:p>
                    <a:p>
                      <a:r>
                        <a:rPr lang="en-GB" altLang="zh-CN" sz="1400" b="0" kern="1200" dirty="0">
                          <a:solidFill>
                            <a:schemeClr val="tx1"/>
                          </a:solidFill>
                          <a:effectLst/>
                          <a:latin typeface="+mn-lt"/>
                          <a:ea typeface="+mn-ea"/>
                          <a:cs typeface="+mn-cs"/>
                        </a:rPr>
                        <a:t>Editor note: “6G should support coexistence with NB-IoT (all deployment modes) and </a:t>
                      </a:r>
                      <a:r>
                        <a:rPr lang="en-GB" altLang="zh-CN" sz="1400" b="0" kern="1200" dirty="0" err="1">
                          <a:solidFill>
                            <a:schemeClr val="tx1"/>
                          </a:solidFill>
                          <a:effectLst/>
                          <a:latin typeface="+mn-lt"/>
                          <a:ea typeface="+mn-ea"/>
                          <a:cs typeface="+mn-cs"/>
                        </a:rPr>
                        <a:t>eMTC</a:t>
                      </a:r>
                      <a:r>
                        <a:rPr lang="en-GB" altLang="zh-CN" sz="1400" b="0" kern="1200" dirty="0">
                          <a:solidFill>
                            <a:schemeClr val="tx1"/>
                          </a:solidFill>
                          <a:effectLst/>
                          <a:latin typeface="+mn-lt"/>
                          <a:ea typeface="+mn-ea"/>
                          <a:cs typeface="+mn-cs"/>
                        </a:rPr>
                        <a:t> via semi-static configuration” is moved to 5.2 (migration and architecture)</a:t>
                      </a:r>
                      <a:endParaRPr lang="en-US" altLang="zh-CN" b="1" dirty="0">
                        <a:ea typeface="vivo type 简 Regular" panose="02000500000000000000"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943202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724*209"/>
  <p:tag name="TABLE_ENDDRAG_RECT" val="103*234*724*209"/>
</p:tagLst>
</file>

<file path=ppt/theme/theme1.xml><?xml version="1.0" encoding="utf-8"?>
<a:theme xmlns:a="http://schemas.openxmlformats.org/drawingml/2006/main" name="3_Office 主题​​">
  <a:themeElements>
    <a:clrScheme name="01-蓝红绿">
      <a:dk1>
        <a:srgbClr val="000000"/>
      </a:dk1>
      <a:lt1>
        <a:srgbClr val="FFFFFF"/>
      </a:lt1>
      <a:dk2>
        <a:srgbClr val="0F1423"/>
      </a:dk2>
      <a:lt2>
        <a:srgbClr val="FFFFFF"/>
      </a:lt2>
      <a:accent1>
        <a:srgbClr val="18A1F2"/>
      </a:accent1>
      <a:accent2>
        <a:srgbClr val="57D1A6"/>
      </a:accent2>
      <a:accent3>
        <a:srgbClr val="FB6E7E"/>
      </a:accent3>
      <a:accent4>
        <a:srgbClr val="18A1F2"/>
      </a:accent4>
      <a:accent5>
        <a:srgbClr val="30C0B4"/>
      </a:accent5>
      <a:accent6>
        <a:srgbClr val="E05269"/>
      </a:accent6>
      <a:hlink>
        <a:srgbClr val="0026E5"/>
      </a:hlink>
      <a:folHlink>
        <a:srgbClr val="7E1FAD"/>
      </a:folHlink>
    </a:clrScheme>
    <a:fontScheme name="04-vivo">
      <a:majorFont>
        <a:latin typeface="vivo type 简 Heavy"/>
        <a:ea typeface="vivo type 简 Heavy"/>
        <a:cs typeface=""/>
      </a:majorFont>
      <a:minorFont>
        <a:latin typeface="vivo type 简 Regular"/>
        <a:ea typeface="vivo type 简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0000">
            <a:alpha val="27000"/>
          </a:srgbClr>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1-蓝红绿">
      <a:dk1>
        <a:srgbClr val="000000"/>
      </a:dk1>
      <a:lt1>
        <a:srgbClr val="FFFFFF"/>
      </a:lt1>
      <a:dk2>
        <a:srgbClr val="0F1423"/>
      </a:dk2>
      <a:lt2>
        <a:srgbClr val="FFFFFF"/>
      </a:lt2>
      <a:accent1>
        <a:srgbClr val="18A1F2"/>
      </a:accent1>
      <a:accent2>
        <a:srgbClr val="57D1A6"/>
      </a:accent2>
      <a:accent3>
        <a:srgbClr val="FB6E7E"/>
      </a:accent3>
      <a:accent4>
        <a:srgbClr val="18A1F2"/>
      </a:accent4>
      <a:accent5>
        <a:srgbClr val="30C0B4"/>
      </a:accent5>
      <a:accent6>
        <a:srgbClr val="E05269"/>
      </a:accent6>
      <a:hlink>
        <a:srgbClr val="0026E5"/>
      </a:hlink>
      <a:folHlink>
        <a:srgbClr val="7E1FAD"/>
      </a:folHlink>
    </a:clrScheme>
    <a:fontScheme name="04-vivo">
      <a:majorFont>
        <a:latin typeface="vivo type 简 Heavy"/>
        <a:ea typeface="vivo type 简 Heavy"/>
        <a:cs typeface=""/>
      </a:majorFont>
      <a:minorFont>
        <a:latin typeface="vivo type 简 Regular"/>
        <a:ea typeface="vivo type 简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0000">
            <a:alpha val="27000"/>
          </a:srgbClr>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01-蓝红绿">
    <a:dk1>
      <a:srgbClr val="000000"/>
    </a:dk1>
    <a:lt1>
      <a:srgbClr val="FFFFFF"/>
    </a:lt1>
    <a:dk2>
      <a:srgbClr val="0F1423"/>
    </a:dk2>
    <a:lt2>
      <a:srgbClr val="FFFFFF"/>
    </a:lt2>
    <a:accent1>
      <a:srgbClr val="18A1F2"/>
    </a:accent1>
    <a:accent2>
      <a:srgbClr val="57D1A6"/>
    </a:accent2>
    <a:accent3>
      <a:srgbClr val="FB6E7E"/>
    </a:accent3>
    <a:accent4>
      <a:srgbClr val="18A1F2"/>
    </a:accent4>
    <a:accent5>
      <a:srgbClr val="30C0B4"/>
    </a:accent5>
    <a:accent6>
      <a:srgbClr val="E05269"/>
    </a:accent6>
    <a:hlink>
      <a:srgbClr val="0026E5"/>
    </a:hlink>
    <a:folHlink>
      <a:srgbClr val="7E1FAD"/>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SharedWithUsers xmlns="1c248485-b98a-4513-a581-ff7cb1688d78">
      <UserInfo>
        <DisplayName>袁雁南</DisplayName>
        <AccountId>118</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a98484e546a48d1d22dd0d66fb774c0e">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730bd8106cfdf0fad59b44c732536e03"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E92763-56DC-4D5A-A392-674CD929DC3E}">
  <ds:schemaRefs/>
</ds:datastoreItem>
</file>

<file path=customXml/itemProps2.xml><?xml version="1.0" encoding="utf-8"?>
<ds:datastoreItem xmlns:ds="http://schemas.openxmlformats.org/officeDocument/2006/customXml" ds:itemID="{AAE7F27A-BCAD-4C45-8A88-B779E8421DF7}">
  <ds:schemaRefs/>
</ds:datastoreItem>
</file>

<file path=customXml/itemProps3.xml><?xml version="1.0" encoding="utf-8"?>
<ds:datastoreItem xmlns:ds="http://schemas.openxmlformats.org/officeDocument/2006/customXml" ds:itemID="{FBE49DBB-1A5D-4E73-8C80-0016C6B5ABE7}">
  <ds:schemaRefs/>
</ds:datastoreItem>
</file>

<file path=docProps/app.xml><?xml version="1.0" encoding="utf-8"?>
<Properties xmlns="http://schemas.openxmlformats.org/officeDocument/2006/extended-properties" xmlns:vt="http://schemas.openxmlformats.org/officeDocument/2006/docPropsVTypes">
  <TotalTime>451</TotalTime>
  <Words>876</Words>
  <Application>Microsoft Office PowerPoint</Application>
  <PresentationFormat>宽屏</PresentationFormat>
  <Paragraphs>103</Paragraphs>
  <Slides>7</Slides>
  <Notes>7</Notes>
  <HiddenSlides>0</HiddenSlides>
  <MMClips>0</MMClips>
  <ScaleCrop>false</ScaleCrop>
  <HeadingPairs>
    <vt:vector size="8" baseType="variant">
      <vt:variant>
        <vt:lpstr>已用的字体</vt:lpstr>
      </vt:variant>
      <vt:variant>
        <vt:i4>5</vt:i4>
      </vt:variant>
      <vt:variant>
        <vt:lpstr>主题</vt:lpstr>
      </vt:variant>
      <vt:variant>
        <vt:i4>3</vt:i4>
      </vt:variant>
      <vt:variant>
        <vt:lpstr>嵌入 OLE 服务器</vt:lpstr>
      </vt:variant>
      <vt:variant>
        <vt:i4>1</vt:i4>
      </vt:variant>
      <vt:variant>
        <vt:lpstr>幻灯片标题</vt:lpstr>
      </vt:variant>
      <vt:variant>
        <vt:i4>7</vt:i4>
      </vt:variant>
    </vt:vector>
  </HeadingPairs>
  <TitlesOfParts>
    <vt:vector size="16" baseType="lpstr">
      <vt:lpstr>MS PGothic</vt:lpstr>
      <vt:lpstr>vivo type 简 Heavy</vt:lpstr>
      <vt:lpstr>vivo type 简 Regular</vt:lpstr>
      <vt:lpstr>Arial</vt:lpstr>
      <vt:lpstr>Wingdings</vt:lpstr>
      <vt:lpstr>3_Office 主题​​</vt:lpstr>
      <vt:lpstr>Standarddesign</vt:lpstr>
      <vt:lpstr>1_Office 主题​​</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简 嘉</dc:creator>
  <cp:lastModifiedBy>Wang Yi (vivo)</cp:lastModifiedBy>
  <cp:revision>1127</cp:revision>
  <dcterms:created xsi:type="dcterms:W3CDTF">2023-08-24T14:13:00Z</dcterms:created>
  <dcterms:modified xsi:type="dcterms:W3CDTF">2025-11-26T09:58:25Z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0x01010057CC4845EE989D469C4AF99498678D58</vt:lpwstr>
  </property>
  <property fmtid="{D5CDD505-2E9C-101B-9397-08002B2CF9AE}" pid="3" name="ICV">
    <vt:lpwstr>5A6E753F27BF4D178ED55ECE84FC064C_12</vt:lpwstr>
  </property>
  <property fmtid="{D5CDD505-2E9C-101B-9397-08002B2CF9AE}" pid="4" name="KSOProductBuildVer">
    <vt:lpwstr>2052-12.1.0.20305</vt:lpwstr>
  </property>
</Properties>
</file>