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6"/>
    <p:sldMasterId id="2147483652" r:id="rId7"/>
  </p:sldMasterIdLst>
  <p:notesMasterIdLst>
    <p:notesMasterId r:id="rId21"/>
  </p:notesMasterIdLst>
  <p:handoutMasterIdLst>
    <p:handoutMasterId r:id="rId22"/>
  </p:handoutMasterIdLst>
  <p:sldIdLst>
    <p:sldId id="1122" r:id="rId8"/>
    <p:sldId id="1123" r:id="rId9"/>
    <p:sldId id="1137" r:id="rId10"/>
    <p:sldId id="1116" r:id="rId11"/>
    <p:sldId id="1127" r:id="rId12"/>
    <p:sldId id="1128" r:id="rId13"/>
    <p:sldId id="1140" r:id="rId14"/>
    <p:sldId id="1135" r:id="rId15"/>
    <p:sldId id="1126" r:id="rId16"/>
    <p:sldId id="1130" r:id="rId17"/>
    <p:sldId id="1139" r:id="rId18"/>
    <p:sldId id="1138" r:id="rId19"/>
    <p:sldId id="1141" r:id="rId20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9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31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3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530" indent="1905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EC876C0-BEB9-40AF-97A7-D5171E2A6666}" v="22" dt="2025-11-26T16:01:15.07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154" autoAdjust="0"/>
    <p:restoredTop sz="91922"/>
  </p:normalViewPr>
  <p:slideViewPr>
    <p:cSldViewPr snapToGrid="0">
      <p:cViewPr varScale="1">
        <p:scale>
          <a:sx n="116" d="100"/>
          <a:sy n="116" d="100"/>
        </p:scale>
        <p:origin x="164" y="6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notesMaster" Target="notesMasters/notesMaster1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4.xml"/><Relationship Id="rId24" Type="http://schemas.openxmlformats.org/officeDocument/2006/relationships/presProps" Target="presProps.xml"/><Relationship Id="rId5" Type="http://schemas.openxmlformats.org/officeDocument/2006/relationships/customXml" Target="../customXml/item5.xml"/><Relationship Id="rId15" Type="http://schemas.openxmlformats.org/officeDocument/2006/relationships/slide" Target="slides/slide8.xml"/><Relationship Id="rId23" Type="http://schemas.openxmlformats.org/officeDocument/2006/relationships/commentAuthors" Target="commentAuthors.xml"/><Relationship Id="rId28" Type="http://schemas.microsoft.com/office/2015/10/relationships/revisionInfo" Target="revisionInfo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784E875A-8036-4E50-AAE2-74E76B30A743}" type="datetime1">
              <a:rPr lang="en-US" altLang="en-US"/>
              <a:t>12/5/2025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</a:defRPr>
            </a:lvl1pPr>
          </a:lstStyle>
          <a:p>
            <a:pPr>
              <a:defRPr/>
            </a:pPr>
            <a:fld id="{2A4B04D7-3789-4F32-9499-E8374F030933}" type="slidenum">
              <a:rPr lang="en-GB" altLang="en-US"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B89C7F3B-24C1-4B5F-971D-D5AFFE1F67D9}" type="datetime1">
              <a:rPr lang="en-US" altLang="en-US"/>
              <a:t>12/5/2025</a:t>
            </a:fld>
            <a:endParaRPr lang="en-US" altLang="en-US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charset="0"/>
              </a:defRPr>
            </a:lvl1pPr>
          </a:lstStyle>
          <a:p>
            <a:pPr>
              <a:defRPr/>
            </a:pPr>
            <a:fld id="{EA3D43F7-C9C4-4514-BC7F-7D2FCC069B69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MS PGothic" panose="020B0600070205080204" pitchFamily="34" charset="-128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F0343C-FBCD-42C3-AACD-B5AA74353676}" type="datetimeFigureOut">
              <a:rPr lang="en-GB"/>
              <a:t>05/12/2025</a:t>
            </a:fld>
            <a:endParaRPr lang="en-GB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718B9-4C96-4226-863E-8E1EA39190BC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A50753-3575-4F52-B817-E7E9AF1363CA}" type="datetimeFigureOut">
              <a:rPr lang="en-GB"/>
              <a:t>05/12/2025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DD5696-A00A-4A2A-BD30-9AEBB15A845D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181189-AE49-4827-BDE5-28CC3E1C4314}" type="datetimeFigureOut">
              <a:rPr lang="en-GB"/>
              <a:t>05/12/2025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E22BD3-C1E6-48BD-80CC-FA7B833911E0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988C4A-5642-4E6C-9B28-41DDC44604FE}" type="datetimeFigureOut">
              <a:rPr lang="en-GB"/>
              <a:t>05/12/2025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B154C3-04C3-4AA7-84D1-90506079F071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3432F9-9752-43EB-B744-66C2E6481D6B}" type="datetimeFigureOut">
              <a:rPr lang="en-GB"/>
              <a:t>05/12/2025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4A419F-F111-445B-B827-A97B2F329BDA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C9589-D4CE-4156-BE31-E7BDBD2AA434}" type="datetimeFigureOut">
              <a:rPr lang="en-GB"/>
              <a:t>05/12/2025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5216A-F311-4CF9-8DFA-8402D941FA51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C56226-9BDA-4AD0-A792-E0DD69992CF3}" type="datetimeFigureOut">
              <a:rPr lang="en-GB"/>
              <a:t>05/12/2025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00BB87-90C5-4FE2-89FF-AFD5D3AEC45C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461C40-E681-4743-B1CA-9FA8AEFB0CB1}" type="datetimeFigureOut">
              <a:rPr lang="en-GB"/>
              <a:t>05/12/2025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14EEE-F7B3-4E87-A38B-0AF817E9EFF4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885C56-DAD3-42E0-9A54-B489C4DB7AE7}" type="datetimeFigureOut">
              <a:rPr lang="en-GB"/>
              <a:t>05/12/2025</a:t>
            </a:fld>
            <a:endParaRPr lang="en-GB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107B72-312B-479E-85C7-7B4A4B2A569B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31C0B-2020-46AF-BBB9-1DBBFB92E7E9}" type="datetimeFigureOut">
              <a:rPr lang="en-GB"/>
              <a:t>05/12/2025</a:t>
            </a:fld>
            <a:endParaRPr lang="en-GB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38F71B-B3FF-46EE-8C3C-8301E9A1FAC0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063EC-49B2-4DD3-8145-2F5E9469766A}" type="datetimeFigureOut">
              <a:rPr lang="en-GB"/>
              <a:t>05/12/2025</a:t>
            </a:fld>
            <a:endParaRPr lang="en-GB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CA17A9-6565-410F-872E-9034178CDB13}" type="slidenum">
              <a:rPr lang="en-GB" altLang="en-US"/>
              <a:t>‹#›</a:t>
            </a:fld>
            <a:endParaRPr lang="en-GB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30188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D0F1E97C-408B-4814-B45C-2C76DE0198E8}" type="slidenum">
              <a:rPr lang="en-GB" altLang="en-US" b="1" smtClean="0"/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MS PGothic" panose="020B0600070205080204" pitchFamily="34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1630" indent="-34163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MS PGothic" panose="020B0600070205080204" pitchFamily="34" charset="-128"/>
        </a:defRPr>
      </a:lvl1pPr>
      <a:lvl2pPr marL="741680" indent="-28448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7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9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61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1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3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55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DDB8CC96-388D-46F7-AEF7-BF78AAFAC8AB}" type="datetimeFigureOut">
              <a:rPr lang="en-GB"/>
              <a:t>05/12/2025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306EC865-E8EC-4CD3-A6AF-64AE10858931}" type="slidenum">
              <a:rPr lang="en-GB" altLang="en-US"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g"/><Relationship Id="rId3" Type="http://schemas.openxmlformats.org/officeDocument/2006/relationships/image" Target="../media/image9.jpg"/><Relationship Id="rId7" Type="http://schemas.openxmlformats.org/officeDocument/2006/relationships/image" Target="../media/image13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Information/WI_Sheet/RP-252755.zip" TargetMode="External"/><Relationship Id="rId3" Type="http://schemas.openxmlformats.org/officeDocument/2006/relationships/hyperlink" Target="https://www.3gpp.org/ftp/Information/WI_Sheet/RP-252560.zip" TargetMode="External"/><Relationship Id="rId7" Type="http://schemas.openxmlformats.org/officeDocument/2006/relationships/hyperlink" Target="https://www.3gpp.org/ftp/Information/WI_Sheet/RP-252445.zip" TargetMode="External"/><Relationship Id="rId2" Type="http://schemas.openxmlformats.org/officeDocument/2006/relationships/hyperlink" Target="https://www.3gpp.org/ftp/Information/WI_Sheet/RP-252867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Information/WI_Sheet/RP-252113.zip" TargetMode="External"/><Relationship Id="rId5" Type="http://schemas.openxmlformats.org/officeDocument/2006/relationships/hyperlink" Target="https://www.3gpp.org/ftp/Information/WI_Sheet/RP-252894.zip" TargetMode="External"/><Relationship Id="rId4" Type="http://schemas.openxmlformats.org/officeDocument/2006/relationships/hyperlink" Target="https://www.3gpp.org/ftp/Information/WI_Sheet/RP-252819.zip" TargetMode="External"/><Relationship Id="rId9" Type="http://schemas.openxmlformats.org/officeDocument/2006/relationships/hyperlink" Target="https://www.3gpp.org/ftp/Information/WI_Sheet/RP-252912.zip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RP-252560.zip" TargetMode="External"/><Relationship Id="rId2" Type="http://schemas.openxmlformats.org/officeDocument/2006/relationships/hyperlink" Target="https://www.3gpp.org/ftp/Information/WI_Sheet/RP-252867.zip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1377852" y="2269671"/>
            <a:ext cx="6400800" cy="1903940"/>
          </a:xfrm>
        </p:spPr>
        <p:txBody>
          <a:bodyPr/>
          <a:lstStyle/>
          <a:p>
            <a:r>
              <a:rPr kumimoji="0" lang="en-GB" altLang="ja-JP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Status Report RAN WG</a:t>
            </a:r>
            <a:r>
              <a:rPr kumimoji="0" lang="en-US" alt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3</a:t>
            </a:r>
            <a:endParaRPr kumimoji="0" lang="en-US" altLang="ja-JP" sz="2800" b="1" i="0" u="none" strike="noStrike" kern="1200" cap="none" spc="0" normalizeH="0" baseline="0" noProof="0" dirty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endParaRPr lang="en-US" altLang="en-US" dirty="0"/>
          </a:p>
          <a:p>
            <a:r>
              <a:rPr lang="en-US" altLang="en-US" sz="2400" dirty="0"/>
              <a:t>3GPP RAN WG3 Chair</a:t>
            </a:r>
          </a:p>
          <a:p>
            <a:r>
              <a:rPr lang="en-US" sz="2400" dirty="0"/>
              <a:t>Sean Kelley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8C29497-044C-A274-BD2A-682DD6BE23BC}"/>
              </a:ext>
            </a:extLst>
          </p:cNvPr>
          <p:cNvSpPr txBox="1"/>
          <p:nvPr/>
        </p:nvSpPr>
        <p:spPr>
          <a:xfrm>
            <a:off x="325801" y="303655"/>
            <a:ext cx="148309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/>
              <a:t>RP-252976</a:t>
            </a:r>
            <a:endParaRPr lang="en-US" sz="2000" b="1" i="1" dirty="0"/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9904" y="121553"/>
            <a:ext cx="6827838" cy="857250"/>
          </a:xfrm>
        </p:spPr>
        <p:txBody>
          <a:bodyPr/>
          <a:lstStyle/>
          <a:p>
            <a:r>
              <a:rPr lang="en-US" dirty="0"/>
              <a:t>RAN3 Social Events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905681" y="3479360"/>
            <a:ext cx="109998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DALLAS</a:t>
            </a:r>
          </a:p>
          <a:p>
            <a:pPr algn="ctr"/>
            <a:r>
              <a:rPr lang="en-US" sz="1400" dirty="0"/>
              <a:t>Year End</a:t>
            </a:r>
          </a:p>
          <a:p>
            <a:pPr algn="ctr"/>
            <a:r>
              <a:rPr lang="en-US" sz="1400" dirty="0"/>
              <a:t>Celebration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19402" y="2436596"/>
            <a:ext cx="124104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PRAGUE</a:t>
            </a:r>
          </a:p>
          <a:p>
            <a:pPr algn="ctr"/>
            <a:r>
              <a:rPr lang="en-US" sz="1400" dirty="0"/>
              <a:t>RAN3 Dinner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AD25E01-5E13-3975-9482-C18F0EFFCA69}"/>
              </a:ext>
            </a:extLst>
          </p:cNvPr>
          <p:cNvCxnSpPr/>
          <p:nvPr/>
        </p:nvCxnSpPr>
        <p:spPr bwMode="auto">
          <a:xfrm>
            <a:off x="4748086" y="1029232"/>
            <a:ext cx="0" cy="3892025"/>
          </a:xfrm>
          <a:prstGeom prst="line">
            <a:avLst/>
          </a:prstGeom>
          <a:solidFill>
            <a:schemeClr val="accent1"/>
          </a:solidFill>
          <a:ln w="15875" cap="rnd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0" name="Picture 9" descr="A group of people posing for a photo&#10;&#10;AI-generated content may be incorrect.">
            <a:extLst>
              <a:ext uri="{FF2B5EF4-FFF2-40B4-BE49-F238E27FC236}">
                <a16:creationId xmlns:a16="http://schemas.microsoft.com/office/drawing/2014/main" id="{BED402CC-B1C9-083A-ECAE-6BDC98BC4A7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362" t="18952" b="15572"/>
          <a:stretch>
            <a:fillRect/>
          </a:stretch>
        </p:blipFill>
        <p:spPr>
          <a:xfrm>
            <a:off x="4913044" y="978803"/>
            <a:ext cx="4108943" cy="2109819"/>
          </a:xfrm>
          <a:prstGeom prst="rect">
            <a:avLst/>
          </a:prstGeom>
        </p:spPr>
      </p:pic>
      <p:pic>
        <p:nvPicPr>
          <p:cNvPr id="13" name="Picture 12" descr="A group of people standing around a table with food and drinks&#10;&#10;AI-generated content may be incorrect.">
            <a:extLst>
              <a:ext uri="{FF2B5EF4-FFF2-40B4-BE49-F238E27FC236}">
                <a16:creationId xmlns:a16="http://schemas.microsoft.com/office/drawing/2014/main" id="{6A355127-D42F-75DE-7BB8-A98858E4DF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4788" y="3038725"/>
            <a:ext cx="2947199" cy="1849223"/>
          </a:xfrm>
          <a:prstGeom prst="rect">
            <a:avLst/>
          </a:prstGeom>
        </p:spPr>
      </p:pic>
      <p:pic>
        <p:nvPicPr>
          <p:cNvPr id="15" name="Picture 14" descr="A group of people sitting at a table with food&#10;&#10;AI-generated content may be incorrect.">
            <a:extLst>
              <a:ext uri="{FF2B5EF4-FFF2-40B4-BE49-F238E27FC236}">
                <a16:creationId xmlns:a16="http://schemas.microsoft.com/office/drawing/2014/main" id="{647E6D67-13DE-F6EC-7862-7100E110CF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868" y="978803"/>
            <a:ext cx="2274092" cy="1280314"/>
          </a:xfrm>
          <a:prstGeom prst="rect">
            <a:avLst/>
          </a:prstGeom>
        </p:spPr>
      </p:pic>
      <p:pic>
        <p:nvPicPr>
          <p:cNvPr id="18" name="Picture 17" descr="A group of people sitting at a table with food and drinks&#10;&#10;AI-generated content may be incorrect.">
            <a:extLst>
              <a:ext uri="{FF2B5EF4-FFF2-40B4-BE49-F238E27FC236}">
                <a16:creationId xmlns:a16="http://schemas.microsoft.com/office/drawing/2014/main" id="{17DBFE1F-EB85-D249-2B18-F79550119726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l="14749" t="9852" r="8347" b="7185"/>
          <a:stretch>
            <a:fillRect/>
          </a:stretch>
        </p:blipFill>
        <p:spPr>
          <a:xfrm>
            <a:off x="72868" y="3137296"/>
            <a:ext cx="2267685" cy="1834754"/>
          </a:xfrm>
          <a:prstGeom prst="rect">
            <a:avLst/>
          </a:prstGeom>
        </p:spPr>
      </p:pic>
      <p:pic>
        <p:nvPicPr>
          <p:cNvPr id="21" name="Picture 20" descr="A group of people sitting at a table with food and drinks&#10;&#10;AI-generated content may be incorrect.">
            <a:extLst>
              <a:ext uri="{FF2B5EF4-FFF2-40B4-BE49-F238E27FC236}">
                <a16:creationId xmlns:a16="http://schemas.microsoft.com/office/drawing/2014/main" id="{C7AB5E83-8569-3D41-E634-4D71CAEBDE3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1134" t="15760" b="15122"/>
          <a:stretch>
            <a:fillRect/>
          </a:stretch>
        </p:blipFill>
        <p:spPr>
          <a:xfrm>
            <a:off x="2421386" y="978803"/>
            <a:ext cx="2148034" cy="1253028"/>
          </a:xfrm>
          <a:prstGeom prst="rect">
            <a:avLst/>
          </a:prstGeom>
        </p:spPr>
      </p:pic>
      <p:pic>
        <p:nvPicPr>
          <p:cNvPr id="25" name="Picture 24" descr="A group of people sitting at a table&#10;&#10;AI-generated content may be incorrect.">
            <a:extLst>
              <a:ext uri="{FF2B5EF4-FFF2-40B4-BE49-F238E27FC236}">
                <a16:creationId xmlns:a16="http://schemas.microsoft.com/office/drawing/2014/main" id="{BC7AA46C-B5F7-F99A-86AB-59A3BCFA9467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26478" t="6456" r="1" b="19110"/>
          <a:stretch>
            <a:fillRect/>
          </a:stretch>
        </p:blipFill>
        <p:spPr>
          <a:xfrm>
            <a:off x="2421386" y="2363247"/>
            <a:ext cx="2148034" cy="1224358"/>
          </a:xfrm>
          <a:prstGeom prst="rect">
            <a:avLst/>
          </a:prstGeom>
        </p:spPr>
      </p:pic>
      <p:pic>
        <p:nvPicPr>
          <p:cNvPr id="28" name="Picture 27" descr="A group of people sitting at a table&#10;&#10;AI-generated content may be incorrect.">
            <a:extLst>
              <a:ext uri="{FF2B5EF4-FFF2-40B4-BE49-F238E27FC236}">
                <a16:creationId xmlns:a16="http://schemas.microsoft.com/office/drawing/2014/main" id="{CE2CA7C6-0962-5D68-EFC7-9B26342BC982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25309" t="20969" r="205" b="21168"/>
          <a:stretch>
            <a:fillRect/>
          </a:stretch>
        </p:blipFill>
        <p:spPr>
          <a:xfrm>
            <a:off x="2421386" y="3719022"/>
            <a:ext cx="2150610" cy="1253028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B36DE2-6D0D-9673-7A3A-3D7080A49E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8AD350EF-FDBA-7C89-E7F7-421C083680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7852" y="2269671"/>
            <a:ext cx="6400800" cy="1903940"/>
          </a:xfrm>
        </p:spPr>
        <p:txBody>
          <a:bodyPr/>
          <a:lstStyle/>
          <a:p>
            <a:r>
              <a:rPr kumimoji="0" lang="en-US" altLang="ja-JP" sz="2800" b="1" i="0" u="none" strike="noStrike" kern="1200" cap="none" spc="0" normalizeH="0" baseline="0" noProof="0" dirty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491134115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F8EA22-5197-CF9B-6650-CDEAB0CA5A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DAFFC-4B65-2FA3-2ECD-E30A612FB1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NBC CRs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9C37CF9-FDF7-55BC-2724-0E3A1A6B72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6834868"/>
              </p:ext>
            </p:extLst>
          </p:nvPr>
        </p:nvGraphicFramePr>
        <p:xfrm>
          <a:off x="337187" y="1483905"/>
          <a:ext cx="8439410" cy="2956560"/>
        </p:xfrm>
        <a:graphic>
          <a:graphicData uri="http://schemas.openxmlformats.org/drawingml/2006/table">
            <a:tbl>
              <a:tblPr/>
              <a:tblGrid>
                <a:gridCol w="643556">
                  <a:extLst>
                    <a:ext uri="{9D8B030D-6E8A-4147-A177-3AD203B41FA5}">
                      <a16:colId xmlns:a16="http://schemas.microsoft.com/office/drawing/2014/main" val="1174073215"/>
                    </a:ext>
                  </a:extLst>
                </a:gridCol>
                <a:gridCol w="1548917">
                  <a:extLst>
                    <a:ext uri="{9D8B030D-6E8A-4147-A177-3AD203B41FA5}">
                      <a16:colId xmlns:a16="http://schemas.microsoft.com/office/drawing/2014/main" val="116412808"/>
                    </a:ext>
                  </a:extLst>
                </a:gridCol>
                <a:gridCol w="2244932">
                  <a:extLst>
                    <a:ext uri="{9D8B030D-6E8A-4147-A177-3AD203B41FA5}">
                      <a16:colId xmlns:a16="http://schemas.microsoft.com/office/drawing/2014/main" val="97894404"/>
                    </a:ext>
                  </a:extLst>
                </a:gridCol>
                <a:gridCol w="531118">
                  <a:extLst>
                    <a:ext uri="{9D8B030D-6E8A-4147-A177-3AD203B41FA5}">
                      <a16:colId xmlns:a16="http://schemas.microsoft.com/office/drawing/2014/main" val="1566813792"/>
                    </a:ext>
                  </a:extLst>
                </a:gridCol>
                <a:gridCol w="438036">
                  <a:extLst>
                    <a:ext uri="{9D8B030D-6E8A-4147-A177-3AD203B41FA5}">
                      <a16:colId xmlns:a16="http://schemas.microsoft.com/office/drawing/2014/main" val="2769618959"/>
                    </a:ext>
                  </a:extLst>
                </a:gridCol>
                <a:gridCol w="717287">
                  <a:extLst>
                    <a:ext uri="{9D8B030D-6E8A-4147-A177-3AD203B41FA5}">
                      <a16:colId xmlns:a16="http://schemas.microsoft.com/office/drawing/2014/main" val="1805503869"/>
                    </a:ext>
                  </a:extLst>
                </a:gridCol>
                <a:gridCol w="547545">
                  <a:extLst>
                    <a:ext uri="{9D8B030D-6E8A-4147-A177-3AD203B41FA5}">
                      <a16:colId xmlns:a16="http://schemas.microsoft.com/office/drawing/2014/main" val="222681939"/>
                    </a:ext>
                  </a:extLst>
                </a:gridCol>
                <a:gridCol w="547542">
                  <a:extLst>
                    <a:ext uri="{9D8B030D-6E8A-4147-A177-3AD203B41FA5}">
                      <a16:colId xmlns:a16="http://schemas.microsoft.com/office/drawing/2014/main" val="4084358085"/>
                    </a:ext>
                  </a:extLst>
                </a:gridCol>
                <a:gridCol w="580397">
                  <a:extLst>
                    <a:ext uri="{9D8B030D-6E8A-4147-A177-3AD203B41FA5}">
                      <a16:colId xmlns:a16="http://schemas.microsoft.com/office/drawing/2014/main" val="2989687536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3708395059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TDoc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Title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Source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Release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Spec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Related WIs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revision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CR category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>
                        <a:buNone/>
                      </a:pPr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</a:rPr>
                        <a:t>TSG CR Pack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0920852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R3-258737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Correcting the extension of FR1-bandwidth type definition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Ericsson, Jio Platforms, China Telecom, CMCC, Nokia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Rel-16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38.473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NR_pos-Core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1582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RP-253357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464897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R3-258738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Correcting the extension of FR1-bandwidth type definition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Ericsson, Jio Platforms, China Telecom, CMCC, Nokia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38.473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NR_pos-Core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1583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RP-253357</a:t>
                      </a:r>
                      <a:endPara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1886899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R3-258739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Correcting the IE extension definition for bandwidth SRS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Ericsson, Jio Platforms, China Telecom, CMCC, Nokia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Rel-16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38.455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NR_pos-Core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0194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RP-253357</a:t>
                      </a:r>
                      <a:endPara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82797768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R3-258740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Correcting the IE extension definition for bandwidth SRS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Ericsson, Jio Platforms, China Telecom, CMCC, Nokia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38.455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NR_pos-Core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0195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RP-253357</a:t>
                      </a:r>
                      <a:endParaRPr kumimoji="0" lang="en-US" sz="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0653459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R3-258741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Correcting the IE extension definition for SRS Pos SIB Type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Ericsson, Jio Platforms, China Telecom, CMCC, Nokia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Rel-17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38.455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NR_pos_enh-Core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0196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RP-253357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4461388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R3-258016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on UE Performance metrics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Huawei, FiberCop, BT, Jio Platforms, NEC, ZTE, Samsung, CATT, Ericsson, Nokia, CMCC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38.423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NR_AIML_NGRAN-Core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1562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RP-253359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22056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R3-258873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Correction (SSB) on the CU-DU Mobility Initiation Request message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Samsung, Nokia, China Telecom, Jio Platforms, LG Electronics, Ericsson, Qualcomm, Huawei, Lenovo, CATT, ZTE Corporation, Google, NEC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Rel-18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38.473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NR_Mob_enh2-Core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1603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RP-253360</a:t>
                      </a:r>
                    </a:p>
                  </a:txBody>
                  <a:tcPr marL="45720" marR="45720">
                    <a:lnL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61627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27494458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1788D3-7F75-5AAF-DAFD-D5C618ECBE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899DE5-CABD-B736-1ABD-96468F5425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RAN3 TU Plan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9BA14B0D-3875-C310-655A-74E4BB8DBC4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4945996"/>
              </p:ext>
            </p:extLst>
          </p:nvPr>
        </p:nvGraphicFramePr>
        <p:xfrm>
          <a:off x="256627" y="1087419"/>
          <a:ext cx="8529843" cy="3622676"/>
        </p:xfrm>
        <a:graphic>
          <a:graphicData uri="http://schemas.openxmlformats.org/drawingml/2006/table">
            <a:tbl>
              <a:tblPr/>
              <a:tblGrid>
                <a:gridCol w="2409482">
                  <a:extLst>
                    <a:ext uri="{9D8B030D-6E8A-4147-A177-3AD203B41FA5}">
                      <a16:colId xmlns:a16="http://schemas.microsoft.com/office/drawing/2014/main" val="2024149896"/>
                    </a:ext>
                  </a:extLst>
                </a:gridCol>
                <a:gridCol w="785701">
                  <a:extLst>
                    <a:ext uri="{9D8B030D-6E8A-4147-A177-3AD203B41FA5}">
                      <a16:colId xmlns:a16="http://schemas.microsoft.com/office/drawing/2014/main" val="3648409071"/>
                    </a:ext>
                  </a:extLst>
                </a:gridCol>
                <a:gridCol w="680940">
                  <a:extLst>
                    <a:ext uri="{9D8B030D-6E8A-4147-A177-3AD203B41FA5}">
                      <a16:colId xmlns:a16="http://schemas.microsoft.com/office/drawing/2014/main" val="421961461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1734846111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3279274596"/>
                    </a:ext>
                  </a:extLst>
                </a:gridCol>
                <a:gridCol w="680940">
                  <a:extLst>
                    <a:ext uri="{9D8B030D-6E8A-4147-A177-3AD203B41FA5}">
                      <a16:colId xmlns:a16="http://schemas.microsoft.com/office/drawing/2014/main" val="1049764419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4190893587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3233603671"/>
                    </a:ext>
                  </a:extLst>
                </a:gridCol>
                <a:gridCol w="680940">
                  <a:extLst>
                    <a:ext uri="{9D8B030D-6E8A-4147-A177-3AD203B41FA5}">
                      <a16:colId xmlns:a16="http://schemas.microsoft.com/office/drawing/2014/main" val="692146740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3080410002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58391336"/>
                    </a:ext>
                  </a:extLst>
                </a:gridCol>
              </a:tblGrid>
              <a:tr h="178622">
                <a:tc rowSpan="3"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Rel-20 RAN3 WI/SI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3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SID/WID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2026.Q1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2026.Q2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2026.Q3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2026.Q4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2027.Q1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2027.Q2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71957238"/>
                  </a:ext>
                </a:extLst>
              </a:tr>
              <a:tr h="17862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RP#111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RP#112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RP#113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RP#114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RP#115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RP#116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62684425"/>
                  </a:ext>
                </a:extLst>
              </a:tr>
              <a:tr h="27351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R3#131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R3#131b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R3#132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R3#133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R3#133b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R3#134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R3#135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R3#135b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R3#136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3967134"/>
                  </a:ext>
                </a:extLst>
              </a:tr>
              <a:tr h="178622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TUs for LSs/TEIs/maintenance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21862879"/>
                  </a:ext>
                </a:extLst>
              </a:tr>
              <a:tr h="14513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Additional TUs for TEIs/maintenance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8764697"/>
                  </a:ext>
                </a:extLst>
              </a:tr>
              <a:tr h="290261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Reserved TUs including misc. impact from other WGs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55138349"/>
                  </a:ext>
                </a:extLst>
              </a:tr>
              <a:tr h="145130">
                <a:tc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Comebacks</a:t>
                      </a:r>
                    </a:p>
                  </a:txBody>
                  <a:tcPr marL="5582" marR="5582" marT="5582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27239399"/>
                  </a:ext>
                </a:extLst>
              </a:tr>
              <a:tr h="178622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AI/ML for NG-RAN (SI, </a:t>
                      </a:r>
                      <a:r>
                        <a:rPr lang="en-US" sz="900" b="1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WI - TBD</a:t>
                      </a:r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sng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RP-252867</a:t>
                      </a:r>
                      <a:endParaRPr lang="en-US" sz="900" b="0" i="0" u="sng" strike="noStrike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74632123"/>
                  </a:ext>
                </a:extLst>
              </a:tr>
              <a:tr h="178622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SON/MDT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sng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RP-252560</a:t>
                      </a:r>
                      <a:endParaRPr lang="en-US" sz="900" b="0" i="0" u="sng" strike="noStrike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73840553"/>
                  </a:ext>
                </a:extLst>
              </a:tr>
              <a:tr h="178622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(RAN1-led) ISAC (SI, </a:t>
                      </a:r>
                      <a:r>
                        <a:rPr lang="en-US" sz="900" b="1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WI - TBD</a:t>
                      </a:r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sng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RP-252819</a:t>
                      </a:r>
                      <a:endParaRPr lang="en-US" sz="900" b="0" i="0" u="sng" strike="noStrike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15763863"/>
                  </a:ext>
                </a:extLst>
              </a:tr>
              <a:tr h="178622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(RAN1-led) Ambient IoT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sng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RP-252894</a:t>
                      </a:r>
                      <a:endParaRPr lang="en-US" sz="900" b="0" i="0" u="sng" strike="noStrike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37242383"/>
                  </a:ext>
                </a:extLst>
              </a:tr>
              <a:tr h="178622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(RAN2-led) Mobility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sng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RP-252113</a:t>
                      </a:r>
                      <a:endParaRPr lang="en-US" sz="900" b="0" i="0" u="sng" strike="noStrike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5299976"/>
                  </a:ext>
                </a:extLst>
              </a:tr>
              <a:tr h="178622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Basket</a:t>
                      </a:r>
                      <a:r>
                        <a:rPr lang="en-US" sz="900" b="1" i="0" u="none" strike="noStrike" baseline="30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Note1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6486617"/>
                  </a:ext>
                </a:extLst>
              </a:tr>
              <a:tr h="178622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(RAN1-led) AI/ML for air interface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sng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hlinkClick r:id="rId7"/>
                        </a:rPr>
                        <a:t>RP-252445</a:t>
                      </a:r>
                      <a:endParaRPr lang="en-US" sz="900" b="0" i="0" u="sng" strike="noStrike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basket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basket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basket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basket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basket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basket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77990451"/>
                  </a:ext>
                </a:extLst>
              </a:tr>
              <a:tr h="178622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  (RAN2-led) XR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sng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hlinkClick r:id="rId8"/>
                        </a:rPr>
                        <a:t>RP-252755</a:t>
                      </a:r>
                      <a:endParaRPr lang="en-US" sz="900" b="0" i="0" u="sng" strike="noStrike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basket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basket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basket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basket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basket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basket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1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basket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3196459"/>
                  </a:ext>
                </a:extLst>
              </a:tr>
              <a:tr h="178622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900" b="1" i="0" u="none" strike="noStrike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</a:rPr>
                        <a:t>6G study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sng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hlinkClick r:id="rId9"/>
                        </a:rPr>
                        <a:t>RP-252912</a:t>
                      </a:r>
                      <a:endParaRPr lang="en-US" sz="900" b="0" i="0" u="sng" strike="noStrike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i="0" u="none" strike="noStrike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i="0" u="none" strike="noStrike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i="0" u="none" strike="noStrike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i="0" u="none" strike="noStrike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i="0" u="none" strike="noStrike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i="0" u="none" strike="noStrike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i="0" u="none" strike="noStrike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36078515"/>
                  </a:ext>
                </a:extLst>
              </a:tr>
              <a:tr h="178622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900" b="1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Sum of Assigned TUs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19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19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19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19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19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19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19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i="0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42111785"/>
                  </a:ext>
                </a:extLst>
              </a:tr>
              <a:tr h="145130">
                <a:tc>
                  <a:txBody>
                    <a:bodyPr/>
                    <a:lstStyle/>
                    <a:p>
                      <a:pPr algn="l" fontAlgn="ctr">
                        <a:buNone/>
                      </a:pPr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RAN3 TU Capacity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0" i="0" u="none" strike="noStrike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2C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None/>
                      </a:pPr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</a:t>
                      </a:r>
                    </a:p>
                  </a:txBody>
                  <a:tcPr marL="5582" marR="5582" marT="558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78374175"/>
                  </a:ext>
                </a:extLst>
              </a:tr>
              <a:tr h="301424">
                <a:tc gridSpan="11">
                  <a:txBody>
                    <a:bodyPr/>
                    <a:lstStyle/>
                    <a:p>
                      <a:pPr algn="l" fontAlgn="b">
                        <a:buNone/>
                      </a:pPr>
                      <a:r>
                        <a:rPr lang="en-US" sz="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Note1</a:t>
                      </a:r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: TU Basket is shared among all WIs in the basket from each WI's start meeting until the end of the release. A basket WI is not expected to be treated in a meeting if its TDoc quota is 0 per the agenda. </a:t>
                      </a:r>
                    </a:p>
                  </a:txBody>
                  <a:tcPr marL="5582" marR="5582" marT="5582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6127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1859556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Executive Summary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29972429"/>
              </p:ext>
            </p:extLst>
          </p:nvPr>
        </p:nvGraphicFramePr>
        <p:xfrm>
          <a:off x="1159206" y="1065379"/>
          <a:ext cx="6453716" cy="9144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96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r>
                        <a:rPr lang="en-US" sz="1400" dirty="0"/>
                        <a:t>RAN3#129bis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October 13 – 17, 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Prague, Czech Republic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r>
                        <a:rPr lang="en-US" sz="1400" dirty="0"/>
                        <a:t>RAN3#130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November 17 – 21, 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Dallas, USA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0569298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r>
                        <a:rPr lang="en-US" sz="1400" b="1" dirty="0"/>
                        <a:t>RAN#110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December 8 – 11, 2025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Baltimore, USA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Content Placeholder 2"/>
          <p:cNvSpPr txBox="1"/>
          <p:nvPr/>
        </p:nvSpPr>
        <p:spPr bwMode="auto">
          <a:xfrm>
            <a:off x="488950" y="2141980"/>
            <a:ext cx="8388350" cy="2565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600" kern="0" dirty="0"/>
              <a:t>Total of 1,291 TDocs were submitted in Q4 prior to the submission deadlines (excluding </a:t>
            </a:r>
            <a:r>
              <a:rPr lang="en-US" sz="1600" kern="0" dirty="0" err="1"/>
              <a:t>LSin</a:t>
            </a:r>
            <a:r>
              <a:rPr lang="en-US" sz="1600" kern="0" dirty="0"/>
              <a:t>).</a:t>
            </a:r>
          </a:p>
          <a:p>
            <a:r>
              <a:rPr lang="en-US" sz="1600" kern="0" dirty="0"/>
              <a:t>Q4 TUs were split roughly evenly among</a:t>
            </a:r>
          </a:p>
          <a:p>
            <a:pPr lvl="1"/>
            <a:r>
              <a:rPr lang="en-US" sz="1400" b="1" kern="0" dirty="0"/>
              <a:t>6G Study</a:t>
            </a:r>
            <a:r>
              <a:rPr lang="en-US" sz="1400" kern="0" dirty="0"/>
              <a:t>: 19% of papers</a:t>
            </a:r>
          </a:p>
          <a:p>
            <a:pPr lvl="1"/>
            <a:r>
              <a:rPr lang="en-US" sz="1400" b="1" kern="0" dirty="0"/>
              <a:t>Release 20 5G-Advanced (R20 5GA)</a:t>
            </a:r>
            <a:r>
              <a:rPr lang="en-US" sz="1400" kern="0" dirty="0"/>
              <a:t>: 18% of papers</a:t>
            </a:r>
          </a:p>
          <a:p>
            <a:pPr lvl="1"/>
            <a:r>
              <a:rPr lang="en-US" sz="1400" b="1" kern="0" dirty="0"/>
              <a:t>Maintenance</a:t>
            </a:r>
            <a:r>
              <a:rPr lang="en-US" sz="1400" kern="0" dirty="0"/>
              <a:t>: 63% of papers, primarily R19 corrections in preparation for the ASN.1 freeze</a:t>
            </a:r>
            <a:endParaRPr lang="en-US" sz="900" kern="0" dirty="0"/>
          </a:p>
          <a:p>
            <a:pPr lvl="1"/>
            <a:endParaRPr lang="en-US" sz="1200" kern="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AD0537-57E9-096B-30D5-16C7F9FED6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BD413EE5-248D-1B45-6A58-F71A281D9E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0"/>
            <a:ext cx="8572500" cy="51435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FBAE486-F4D8-7A10-84B3-7B2DDC75CE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Tdocs</a:t>
            </a:r>
            <a:r>
              <a:rPr lang="en-US" dirty="0"/>
              <a:t> Submitted per meeting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86423D8-500A-FB7F-8DF0-2B37B50FEE06}"/>
              </a:ext>
            </a:extLst>
          </p:cNvPr>
          <p:cNvCxnSpPr>
            <a:cxnSpLocks/>
          </p:cNvCxnSpPr>
          <p:nvPr/>
        </p:nvCxnSpPr>
        <p:spPr bwMode="auto">
          <a:xfrm flipV="1">
            <a:off x="6493883" y="1779526"/>
            <a:ext cx="0" cy="280890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AE5DF111-C368-AD79-5A81-E7EB014A33F2}"/>
              </a:ext>
            </a:extLst>
          </p:cNvPr>
          <p:cNvSpPr txBox="1"/>
          <p:nvPr/>
        </p:nvSpPr>
        <p:spPr>
          <a:xfrm>
            <a:off x="6154687" y="1293595"/>
            <a:ext cx="678391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>
                <a:solidFill>
                  <a:srgbClr val="FF0000"/>
                </a:solidFill>
              </a:rPr>
              <a:t>Rel-19</a:t>
            </a:r>
          </a:p>
          <a:p>
            <a:pPr algn="ctr"/>
            <a:r>
              <a:rPr lang="en-US" sz="900" dirty="0">
                <a:solidFill>
                  <a:srgbClr val="FF0000"/>
                </a:solidFill>
              </a:rPr>
              <a:t>functional</a:t>
            </a:r>
          </a:p>
          <a:p>
            <a:pPr algn="ctr"/>
            <a:r>
              <a:rPr lang="en-US" sz="900" dirty="0">
                <a:solidFill>
                  <a:srgbClr val="FF0000"/>
                </a:solidFill>
              </a:rPr>
              <a:t>freeze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0531556-0200-71B1-3B48-958AFA96EB5F}"/>
              </a:ext>
            </a:extLst>
          </p:cNvPr>
          <p:cNvCxnSpPr>
            <a:cxnSpLocks/>
          </p:cNvCxnSpPr>
          <p:nvPr/>
        </p:nvCxnSpPr>
        <p:spPr bwMode="auto">
          <a:xfrm flipV="1">
            <a:off x="8245107" y="1784096"/>
            <a:ext cx="0" cy="280890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54B1DE57-5F92-EDC0-DACF-45C64F38BA53}"/>
              </a:ext>
            </a:extLst>
          </p:cNvPr>
          <p:cNvSpPr txBox="1"/>
          <p:nvPr/>
        </p:nvSpPr>
        <p:spPr>
          <a:xfrm>
            <a:off x="7982855" y="1298165"/>
            <a:ext cx="524503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00" dirty="0">
                <a:solidFill>
                  <a:srgbClr val="FF0000"/>
                </a:solidFill>
              </a:rPr>
              <a:t>Rel-19</a:t>
            </a:r>
          </a:p>
          <a:p>
            <a:pPr algn="ctr"/>
            <a:r>
              <a:rPr lang="en-US" sz="900" dirty="0">
                <a:solidFill>
                  <a:srgbClr val="FF0000"/>
                </a:solidFill>
              </a:rPr>
              <a:t>ASN.1</a:t>
            </a:r>
          </a:p>
          <a:p>
            <a:pPr algn="ctr"/>
            <a:r>
              <a:rPr lang="en-US" sz="900" dirty="0">
                <a:solidFill>
                  <a:srgbClr val="FF0000"/>
                </a:solidFill>
              </a:rPr>
              <a:t>freeze</a:t>
            </a:r>
          </a:p>
        </p:txBody>
      </p:sp>
    </p:spTree>
    <p:extLst>
      <p:ext uri="{BB962C8B-B14F-4D97-AF65-F5344CB8AC3E}">
        <p14:creationId xmlns:p14="http://schemas.microsoft.com/office/powerpoint/2010/main" val="80524589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920750" y="76200"/>
            <a:ext cx="6827838" cy="857250"/>
          </a:xfrm>
        </p:spPr>
        <p:txBody>
          <a:bodyPr/>
          <a:lstStyle/>
          <a:p>
            <a:r>
              <a:rPr lang="en-GB" altLang="en-US" dirty="0"/>
              <a:t>RAN3 progress - Summary</a:t>
            </a:r>
            <a:endParaRPr lang="en-US" alt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584093"/>
              </p:ext>
            </p:extLst>
          </p:nvPr>
        </p:nvGraphicFramePr>
        <p:xfrm>
          <a:off x="337116" y="1653570"/>
          <a:ext cx="8469767" cy="83566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91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799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842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92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75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008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32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406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919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>
                          <a:solidFill>
                            <a:schemeClr val="bg1"/>
                          </a:solidFill>
                        </a:rPr>
                        <a:t>1080074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>
                          <a:solidFill>
                            <a:schemeClr val="tx1"/>
                          </a:solidFill>
                        </a:rPr>
                        <a:t>Study on Artificial Intelligence (AI)/Machine Learning (ML) for NG-RAN Phase 3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nn-NO" sz="900" dirty="0">
                          <a:solidFill>
                            <a:schemeClr val="tx1"/>
                          </a:solidFill>
                        </a:rPr>
                        <a:t>FS_NR_AIML_NGRAN_Ph3</a:t>
                      </a:r>
                      <a:endParaRPr lang="en-US" sz="900" dirty="0">
                        <a:solidFill>
                          <a:schemeClr val="tx1"/>
                        </a:solidFill>
                      </a:endParaRP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>
                          <a:solidFill>
                            <a:schemeClr val="tx1"/>
                          </a:solidFill>
                        </a:rPr>
                        <a:t>3/3/2026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/>
                        <a:t>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hlinkClick r:id="rId2"/>
                        </a:rPr>
                        <a:t>RP-252867</a:t>
                      </a:r>
                      <a:endParaRPr lang="en-US" sz="900" dirty="0"/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70%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9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Arial" panose="020B0604020202020204" pitchFamily="34" charset="0"/>
                          <a:sym typeface="+mn-ea"/>
                        </a:rPr>
                        <a:t>Status Report in RP-253244</a:t>
                      </a: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309381128"/>
                  </a:ext>
                </a:extLst>
              </a:tr>
              <a:tr h="22919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>
                          <a:solidFill>
                            <a:schemeClr val="bg1"/>
                          </a:solidFill>
                        </a:rPr>
                        <a:t>1081092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>
                          <a:solidFill>
                            <a:schemeClr val="tx1"/>
                          </a:solidFill>
                        </a:rPr>
                        <a:t>Core part: Data collection for SON (Self-</a:t>
                      </a:r>
                      <a:r>
                        <a:rPr lang="en-US" sz="900" dirty="0" err="1">
                          <a:solidFill>
                            <a:schemeClr val="tx1"/>
                          </a:solidFill>
                        </a:rPr>
                        <a:t>Organising</a:t>
                      </a:r>
                      <a:r>
                        <a:rPr lang="en-US" sz="900" dirty="0">
                          <a:solidFill>
                            <a:schemeClr val="tx1"/>
                          </a:solidFill>
                        </a:rPr>
                        <a:t> Networks)/MDT (Minimization of Drive Tests) in NR Phase 5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>
                          <a:solidFill>
                            <a:schemeClr val="tx1"/>
                          </a:solidFill>
                        </a:rPr>
                        <a:t>NR_SON_MDT_Ph5-Core</a:t>
                      </a:r>
                    </a:p>
                  </a:txBody>
                  <a:tcPr marL="6350" marR="6350" marT="6350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>
                          <a:solidFill>
                            <a:schemeClr val="tx1"/>
                          </a:solidFill>
                        </a:rPr>
                        <a:t>3/3/2027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dirty="0"/>
                        <a:t>0%</a:t>
                      </a:r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hlinkClick r:id="rId3"/>
                        </a:rPr>
                        <a:t>RP-252560</a:t>
                      </a:r>
                      <a:endParaRPr lang="en-US" sz="900" dirty="0"/>
                    </a:p>
                  </a:txBody>
                  <a:tcPr marL="6350" marR="6350" marT="635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20%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90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Arial" panose="020B0604020202020204" pitchFamily="34" charset="0"/>
                          <a:sym typeface="+mn-ea"/>
                        </a:rPr>
                        <a:t>Status Report in RP-253367</a:t>
                      </a:r>
                      <a:endParaRPr lang="en-GB" sz="900" dirty="0">
                        <a:solidFill>
                          <a:schemeClr val="tx1"/>
                        </a:solidFill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96613778"/>
                  </a:ext>
                </a:extLst>
              </a:tr>
            </a:tbl>
          </a:graphicData>
        </a:graphic>
      </p:graphicFrame>
      <p:sp>
        <p:nvSpPr>
          <p:cNvPr id="6177" name="Text Box 50"/>
          <p:cNvSpPr txBox="1">
            <a:spLocks noChangeArrowheads="1"/>
          </p:cNvSpPr>
          <p:nvPr/>
        </p:nvSpPr>
        <p:spPr bwMode="auto">
          <a:xfrm>
            <a:off x="61913" y="92075"/>
            <a:ext cx="5537200" cy="15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Blip>
                <a:blip r:embed="rId4"/>
              </a:buBlip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lnSpc>
                <a:spcPct val="74000"/>
              </a:lnSpc>
              <a:spcBef>
                <a:spcPct val="50000"/>
              </a:spcBef>
              <a:buFontTx/>
              <a:buNone/>
            </a:pPr>
            <a:r>
              <a:rPr lang="en-US" altLang="nl-NL" sz="12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Updates in </a:t>
            </a:r>
            <a:r>
              <a:rPr lang="en-US" altLang="nl-NL" sz="1400" b="1" i="1">
                <a:solidFill>
                  <a:srgbClr val="FF0000"/>
                </a:solidFill>
                <a:latin typeface="Century Gothic" panose="020B0502020202020204" pitchFamily="34" charset="0"/>
                <a:cs typeface="Arial" panose="020B0604020202020204" pitchFamily="34" charset="0"/>
              </a:rPr>
              <a:t>RED</a:t>
            </a:r>
            <a:endParaRPr lang="it-IT" altLang="nl-NL" sz="1400" b="1" i="1">
              <a:solidFill>
                <a:srgbClr val="FF0000"/>
              </a:solidFill>
              <a:latin typeface="Century Gothic" panose="020B0502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Maintenance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400" dirty="0"/>
              <a:t>List of RAN3 CRs to RAN in RP-252977</a:t>
            </a:r>
          </a:p>
          <a:p>
            <a:r>
              <a:rPr lang="pt-BR" sz="1400" dirty="0"/>
              <a:t>No TEI Cat.B/C corrections</a:t>
            </a:r>
            <a:endParaRPr lang="en-US" sz="1400" dirty="0"/>
          </a:p>
          <a:p>
            <a:pPr marL="0" indent="0">
              <a:buNone/>
            </a:pPr>
            <a:endParaRPr lang="en-US" sz="800" b="1" dirty="0"/>
          </a:p>
          <a:p>
            <a:pPr marL="0" indent="0">
              <a:buNone/>
            </a:pPr>
            <a:r>
              <a:rPr lang="en-US" sz="1600" b="1" dirty="0"/>
              <a:t>Corrections for Rel-19</a:t>
            </a:r>
          </a:p>
          <a:p>
            <a:r>
              <a:rPr lang="en-US" sz="1400" dirty="0"/>
              <a:t>100 CRs were agreed.</a:t>
            </a:r>
          </a:p>
          <a:p>
            <a:r>
              <a:rPr lang="en-US" sz="1400" dirty="0"/>
              <a:t>36 draft CRs for RAN2-owned Stage-2 specifications were endorsed and forwarded to RAN2 for agreement.</a:t>
            </a:r>
          </a:p>
          <a:p>
            <a:r>
              <a:rPr lang="en-US" sz="1400" dirty="0"/>
              <a:t>RAN3 specifications are ready for ASN.1 freeze.</a:t>
            </a:r>
          </a:p>
          <a:p>
            <a:pPr marL="0" indent="0">
              <a:buNone/>
            </a:pPr>
            <a:endParaRPr lang="en-US" sz="800" b="1" dirty="0"/>
          </a:p>
          <a:p>
            <a:pPr marL="0" indent="0">
              <a:buNone/>
            </a:pPr>
            <a:r>
              <a:rPr lang="en-US" sz="1600" b="1" dirty="0"/>
              <a:t>Corrections up to Rel-18 (frozen)</a:t>
            </a:r>
          </a:p>
          <a:p>
            <a:r>
              <a:rPr lang="en-US" sz="1400" dirty="0"/>
              <a:t>15 CRs were agreed.</a:t>
            </a:r>
          </a:p>
          <a:p>
            <a:pPr lvl="1"/>
            <a:r>
              <a:rPr lang="en-US" sz="1200" dirty="0"/>
              <a:t>Rel-16: 2 Cat.F CRs</a:t>
            </a:r>
          </a:p>
          <a:p>
            <a:pPr lvl="1"/>
            <a:r>
              <a:rPr lang="en-US" sz="1200" dirty="0"/>
              <a:t>Rel-17: 3 Cat.F CRs (plus 2 Cat.A CRs)</a:t>
            </a:r>
          </a:p>
          <a:p>
            <a:pPr lvl="1"/>
            <a:r>
              <a:rPr lang="en-US" sz="1200" dirty="0"/>
              <a:t>Rel-18: 6 Cat.F CRs (plus 2 Cat.A CRs)</a:t>
            </a:r>
            <a:endParaRPr lang="en-US" sz="1200" kern="0" dirty="0"/>
          </a:p>
          <a:p>
            <a:pPr lvl="1"/>
            <a:r>
              <a:rPr lang="en-US" sz="1200" dirty="0"/>
              <a:t>7 CRs are non-backwards compatible (NBC) </a:t>
            </a:r>
            <a:r>
              <a:rPr lang="en-US" sz="1200" dirty="0">
                <a:sym typeface="Wingdings" panose="05000000000000000000" pitchFamily="2" charset="2"/>
              </a:rPr>
              <a:t> see annex for details.</a:t>
            </a:r>
            <a:endParaRPr lang="en-US" sz="1200" dirty="0"/>
          </a:p>
          <a:p>
            <a:r>
              <a:rPr lang="en-US" sz="1400" dirty="0"/>
              <a:t>5 draft CRs for RAN2-owned Stage-2 specifications were endorsed and forwarded to RAN2 for agreement.</a:t>
            </a:r>
          </a:p>
          <a:p>
            <a:pPr marL="0" indent="0">
              <a:buNone/>
            </a:pPr>
            <a:endParaRPr lang="en-US" sz="800" b="1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20 (5G-Advanced)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090613"/>
            <a:ext cx="8143533" cy="3622675"/>
          </a:xfrm>
        </p:spPr>
        <p:txBody>
          <a:bodyPr/>
          <a:lstStyle/>
          <a:p>
            <a:r>
              <a:rPr lang="en-US" sz="1800" dirty="0"/>
              <a:t>5GA topics initiated in Q4:</a:t>
            </a:r>
          </a:p>
          <a:p>
            <a:pPr lvl="1"/>
            <a:r>
              <a:rPr lang="en-US" sz="1400" dirty="0"/>
              <a:t>Data Collection for SON/MDT</a:t>
            </a:r>
          </a:p>
          <a:p>
            <a:pPr lvl="1"/>
            <a:r>
              <a:rPr lang="en-US" sz="1400" dirty="0"/>
              <a:t>Solutions for Ambient IoT</a:t>
            </a:r>
          </a:p>
          <a:p>
            <a:pPr lvl="1"/>
            <a:r>
              <a:rPr lang="en-US" sz="1400" dirty="0"/>
              <a:t>Study on AI/ML for NG-RAN</a:t>
            </a:r>
          </a:p>
          <a:p>
            <a:pPr lvl="1"/>
            <a:r>
              <a:rPr lang="en-US" sz="1400" dirty="0"/>
              <a:t>Study on Integrated Sensing And Communication (ISAC)</a:t>
            </a:r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5045E1-3D31-07EE-FB0D-36C1BA9F51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A73BE7-04A1-F282-90C3-7C8352CD8F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6G Study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1B92BD-60B9-05DC-C4EC-4B222DDB6C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5775" y="1008488"/>
            <a:ext cx="8143533" cy="1934366"/>
          </a:xfrm>
        </p:spPr>
        <p:txBody>
          <a:bodyPr/>
          <a:lstStyle/>
          <a:p>
            <a:r>
              <a:rPr lang="en-US" sz="1800" dirty="0"/>
              <a:t>6G study was launched in Q4, with initial focus on RAN3-led topics:</a:t>
            </a:r>
          </a:p>
          <a:p>
            <a:pPr lvl="1"/>
            <a:r>
              <a:rPr lang="en-US" sz="1400" dirty="0"/>
              <a:t>6G RAN architecture, including data collection (while ensuring alignment with other WGs)</a:t>
            </a:r>
          </a:p>
          <a:p>
            <a:pPr lvl="1"/>
            <a:r>
              <a:rPr lang="en-US" sz="1400" dirty="0"/>
              <a:t>RAN-CN interface, including Point to Point (P2P) vs Service Based Interface (SBI)</a:t>
            </a:r>
          </a:p>
          <a:p>
            <a:pPr lvl="1"/>
            <a:r>
              <a:rPr lang="en-US" sz="1400" dirty="0"/>
              <a:t>RAN internal interfaces, including higher layer split</a:t>
            </a:r>
          </a:p>
          <a:p>
            <a:pPr lvl="1"/>
            <a:r>
              <a:rPr lang="en-US" sz="1400" dirty="0"/>
              <a:t>4 TUs + 3.5 hours of scheduled offline (2 hours in main room, 1.5 hours in breakout room)</a:t>
            </a:r>
          </a:p>
          <a:p>
            <a:r>
              <a:rPr lang="en-US" sz="1800" dirty="0"/>
              <a:t>Strong interest in 6G-related discussions requires us to reconsider future meeting room arrangements.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59C2B4E-F5CE-04B0-A88F-AB6C5B42D31D}"/>
              </a:ext>
            </a:extLst>
          </p:cNvPr>
          <p:cNvSpPr txBox="1"/>
          <p:nvPr/>
        </p:nvSpPr>
        <p:spPr>
          <a:xfrm>
            <a:off x="1285428" y="4806939"/>
            <a:ext cx="300434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6G Study offline session – standing room only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7B9583A-E0E4-7355-0E6F-75F443714F14}"/>
              </a:ext>
            </a:extLst>
          </p:cNvPr>
          <p:cNvSpPr txBox="1"/>
          <p:nvPr/>
        </p:nvSpPr>
        <p:spPr>
          <a:xfrm>
            <a:off x="4907655" y="4808529"/>
            <a:ext cx="26981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Meanwhile, in the non-6G main session…</a:t>
            </a:r>
          </a:p>
        </p:txBody>
      </p:sp>
      <p:pic>
        <p:nvPicPr>
          <p:cNvPr id="5" name="Picture 4" descr="A group of people in a room&#10;&#10;AI-generated content may be incorrect.">
            <a:extLst>
              <a:ext uri="{FF2B5EF4-FFF2-40B4-BE49-F238E27FC236}">
                <a16:creationId xmlns:a16="http://schemas.microsoft.com/office/drawing/2014/main" id="{670BAB7F-11B4-788C-E886-AF653C3DF9D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4484"/>
          <a:stretch>
            <a:fillRect/>
          </a:stretch>
        </p:blipFill>
        <p:spPr>
          <a:xfrm>
            <a:off x="1178278" y="3033399"/>
            <a:ext cx="3111499" cy="1769177"/>
          </a:xfrm>
          <a:prstGeom prst="rect">
            <a:avLst/>
          </a:prstGeom>
        </p:spPr>
      </p:pic>
      <p:pic>
        <p:nvPicPr>
          <p:cNvPr id="7" name="Picture 6" descr="A room with tables and chairs&#10;&#10;AI-generated content may be incorrect.">
            <a:extLst>
              <a:ext uri="{FF2B5EF4-FFF2-40B4-BE49-F238E27FC236}">
                <a16:creationId xmlns:a16="http://schemas.microsoft.com/office/drawing/2014/main" id="{793B51F4-EB5B-E567-BAB2-5E199AE1A965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7352" b="17095"/>
          <a:stretch>
            <a:fillRect/>
          </a:stretch>
        </p:blipFill>
        <p:spPr>
          <a:xfrm>
            <a:off x="4650312" y="3033399"/>
            <a:ext cx="3113851" cy="1771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129377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Steps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53571092"/>
              </p:ext>
            </p:extLst>
          </p:nvPr>
        </p:nvGraphicFramePr>
        <p:xfrm>
          <a:off x="1095375" y="1243014"/>
          <a:ext cx="6453716" cy="3048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961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74320">
                <a:tc>
                  <a:txBody>
                    <a:bodyPr/>
                    <a:lstStyle/>
                    <a:p>
                      <a:r>
                        <a:rPr lang="en-US" sz="1400" dirty="0"/>
                        <a:t>RAN3#131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February 9 – 13, 2026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err="1"/>
                        <a:t>Göteborg</a:t>
                      </a:r>
                      <a:r>
                        <a:rPr lang="en-US" sz="1400" dirty="0"/>
                        <a:t>, Sweden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4061685"/>
                  </a:ext>
                </a:extLst>
              </a:tr>
            </a:tbl>
          </a:graphicData>
        </a:graphic>
      </p:graphicFrame>
      <p:sp>
        <p:nvSpPr>
          <p:cNvPr id="5" name="Content Placeholder 2"/>
          <p:cNvSpPr txBox="1"/>
          <p:nvPr/>
        </p:nvSpPr>
        <p:spPr bwMode="auto">
          <a:xfrm>
            <a:off x="485775" y="2004014"/>
            <a:ext cx="8388350" cy="2709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1800" kern="0" dirty="0"/>
              <a:t>Release 20:</a:t>
            </a:r>
          </a:p>
          <a:p>
            <a:pPr lvl="1"/>
            <a:r>
              <a:rPr lang="en-US" sz="1400" kern="0" dirty="0"/>
              <a:t>6G Study: </a:t>
            </a:r>
            <a:r>
              <a:rPr lang="en-US" sz="1400" b="1" kern="0" dirty="0">
                <a:solidFill>
                  <a:srgbClr val="00B050"/>
                </a:solidFill>
              </a:rPr>
              <a:t>I</a:t>
            </a:r>
            <a:r>
              <a:rPr lang="en-US" sz="1400" b="1" kern="0" dirty="0">
                <a:solidFill>
                  <a:srgbClr val="00B050"/>
                </a:solidFill>
                <a:sym typeface="Wingdings" panose="05000000000000000000" pitchFamily="2" charset="2"/>
              </a:rPr>
              <a:t>ncrease</a:t>
            </a:r>
            <a:r>
              <a:rPr lang="en-US" sz="1400" kern="0" dirty="0">
                <a:sym typeface="Wingdings" panose="05000000000000000000" pitchFamily="2" charset="2"/>
              </a:rPr>
              <a:t> by 1 TU (total 5 TUs</a:t>
            </a:r>
            <a:r>
              <a:rPr lang="en-US" sz="1400" dirty="0"/>
              <a:t>)</a:t>
            </a:r>
            <a:endParaRPr lang="en-US" sz="1400" kern="0" dirty="0"/>
          </a:p>
          <a:p>
            <a:pPr lvl="1"/>
            <a:r>
              <a:rPr lang="en-US" sz="1400" kern="0" dirty="0"/>
              <a:t>5GA: Initiate </a:t>
            </a:r>
            <a:r>
              <a:rPr lang="en-US" sz="1400" b="1" kern="0" dirty="0"/>
              <a:t>XR for NR Phase 4 WI</a:t>
            </a:r>
            <a:r>
              <a:rPr lang="en-US" sz="1400" kern="0" dirty="0"/>
              <a:t> and complete </a:t>
            </a:r>
            <a:r>
              <a:rPr lang="en-US" sz="1400" b="1" kern="0" dirty="0"/>
              <a:t>AI/ML for NG-RAN SI</a:t>
            </a:r>
          </a:p>
          <a:p>
            <a:pPr lvl="1"/>
            <a:endParaRPr lang="en-US" sz="1400" b="1" kern="0" dirty="0"/>
          </a:p>
          <a:p>
            <a:r>
              <a:rPr lang="en-US" sz="1800" kern="0" dirty="0"/>
              <a:t>Release 19 and earlier:</a:t>
            </a:r>
          </a:p>
          <a:p>
            <a:pPr lvl="1"/>
            <a:r>
              <a:rPr lang="en-US" sz="1400" b="1" kern="0" dirty="0">
                <a:solidFill>
                  <a:srgbClr val="FF0000"/>
                </a:solidFill>
              </a:rPr>
              <a:t>Decrease</a:t>
            </a:r>
            <a:r>
              <a:rPr lang="en-US" sz="1400" kern="0" dirty="0"/>
              <a:t> by 2 TUs due to stabilization of Rel-19</a:t>
            </a:r>
          </a:p>
          <a:p>
            <a:pPr lvl="1"/>
            <a:r>
              <a:rPr lang="en-US" sz="1400" kern="0" dirty="0"/>
              <a:t>Continue handling essential corrections as needed</a:t>
            </a: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</p:spPr>
        <p:txBody>
          <a:bodyPr/>
          <a:lstStyle/>
          <a:p>
            <a:r>
              <a:rPr lang="en-US" dirty="0"/>
              <a:t>THANK YOU!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775" y="1090614"/>
            <a:ext cx="8241913" cy="3377477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n-US" sz="1800" b="1" dirty="0"/>
              <a:t>ETSI and ATIS </a:t>
            </a:r>
            <a:r>
              <a:rPr lang="en-US" sz="1800" dirty="0"/>
              <a:t>for providing excellent hosting and logistical arrangements for the Prague and Dallas meetings.</a:t>
            </a:r>
          </a:p>
          <a:p>
            <a:pPr>
              <a:spcBef>
                <a:spcPts val="300"/>
              </a:spcBef>
            </a:pPr>
            <a:r>
              <a:rPr lang="en-US" sz="1800" b="1" dirty="0"/>
              <a:t>Seonggu Shim (RAN3 Secretary)</a:t>
            </a:r>
            <a:r>
              <a:rPr lang="en-US" sz="1800" dirty="0"/>
              <a:t> for his continued dedication and quick assistance at all times.</a:t>
            </a:r>
          </a:p>
          <a:p>
            <a:pPr>
              <a:spcBef>
                <a:spcPts val="300"/>
              </a:spcBef>
            </a:pPr>
            <a:r>
              <a:rPr lang="en-US" sz="1800" b="1" dirty="0"/>
              <a:t>Lixiang Xu and </a:t>
            </a:r>
            <a:r>
              <a:rPr lang="en-US" sz="1800" b="1" dirty="0" err="1"/>
              <a:t>Xudong</a:t>
            </a:r>
            <a:r>
              <a:rPr lang="en-US" sz="1800" b="1" dirty="0"/>
              <a:t> Yang (RAN3 Vice Chairs)</a:t>
            </a:r>
            <a:r>
              <a:rPr lang="en-US" sz="1800" dirty="0"/>
              <a:t> for effectively guiding their respective online sessions.</a:t>
            </a:r>
          </a:p>
          <a:p>
            <a:pPr>
              <a:spcBef>
                <a:spcPts val="300"/>
              </a:spcBef>
            </a:pPr>
            <a:r>
              <a:rPr lang="en-US" sz="1800" b="1" dirty="0"/>
              <a:t>RAN3 rapporteurs and moderators</a:t>
            </a:r>
            <a:r>
              <a:rPr lang="en-US" sz="1800" dirty="0"/>
              <a:t> for helping maintain steady progress throughout the meeting.</a:t>
            </a:r>
          </a:p>
          <a:p>
            <a:pPr>
              <a:spcBef>
                <a:spcPts val="300"/>
              </a:spcBef>
            </a:pPr>
            <a:r>
              <a:rPr lang="en-US" sz="1800" b="1" dirty="0"/>
              <a:t>All RAN3 delegates</a:t>
            </a:r>
            <a:r>
              <a:rPr lang="en-US" sz="1800" dirty="0"/>
              <a:t> for their constructive and collaborative spirit.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A05E76B664164F9F76E63E6D6BE6ED" ma:contentTypeVersion="17" ma:contentTypeDescription="Create a new document." ma:contentTypeScope="" ma:versionID="571d2749618af9368213d3a0f6a0c006">
  <xsd:schema xmlns:xsd="http://www.w3.org/2001/XMLSchema" xmlns:xs="http://www.w3.org/2001/XMLSchema" xmlns:p="http://schemas.microsoft.com/office/2006/metadata/properties" xmlns:ns2="71c5aaf6-e6ce-465b-b873-5148d2a4c105" xmlns:ns3="3f2ce089-3858-4176-9a21-a30f9204848e" xmlns:ns4="7275bb01-7583-478d-bc14-e839a2dd5989" targetNamespace="http://schemas.microsoft.com/office/2006/metadata/properties" ma:root="true" ma:fieldsID="8ac890d596b8e9341e6d51c030980e46" ns2:_="" ns3:_="" ns4:_="">
    <xsd:import namespace="71c5aaf6-e6ce-465b-b873-5148d2a4c105"/>
    <xsd:import namespace="3f2ce089-3858-4176-9a21-a30f9204848e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Comments" minOccurs="0"/>
                <xsd:element ref="ns4:SharedWithUsers" minOccurs="0"/>
                <xsd:element ref="ns4:SharedWithDetails" minOccurs="0"/>
                <xsd:element ref="ns3:TranslatedLang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2ce089-3858-4176-9a21-a30f92048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s" ma:index="25" nillable="true" ma:displayName="Navaneethan Comments" ma:default="OK" ma:format="Dropdown" ma:internalName="Comments">
      <xsd:simpleType>
        <xsd:restriction base="dms:Text">
          <xsd:maxLength value="255"/>
        </xsd:restriction>
      </xsd:simpleType>
    </xsd:element>
    <xsd:element name="TranslatedLang" ma:index="28" nillable="true" ma:displayName="Translated Language" ma:internalName="TranslatedLang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0ac3f90-bf3b-4c63-910d-f3e01299c9db}" ma:internalName="TaxCatchAll" ma:showField="CatchAllData" ma:web="7275bb01-7583-478d-bc14-e839a2dd59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Comments xmlns="3f2ce089-3858-4176-9a21-a30f9204848e">OK</Comments>
    <TaxCatchAll xmlns="7275bb01-7583-478d-bc14-e839a2dd5989" xsi:nil="true"/>
    <HideFromDelve xmlns="71c5aaf6-e6ce-465b-b873-5148d2a4c105">false</HideFromDelve>
    <lcf76f155ced4ddcb4097134ff3c332f xmlns="3f2ce089-3858-4176-9a21-a30f9204848e">
      <Terms xmlns="http://schemas.microsoft.com/office/infopath/2007/PartnerControls"/>
    </lcf76f155ced4ddcb4097134ff3c332f>
    <TranslatedLang xmlns="3f2ce089-3858-4176-9a21-a30f9204848e" xsi:nil="true"/>
    <_dlc_DocId xmlns="71c5aaf6-e6ce-465b-b873-5148d2a4c105">RBI5PAMIO524-1616901215-65513</_dlc_DocId>
    <_dlc_DocIdUrl xmlns="71c5aaf6-e6ce-465b-b873-5148d2a4c105">
      <Url>https://nokia.sharepoint.com/sites/gxp/_layouts/15/DocIdRedir.aspx?ID=RBI5PAMIO524-1616901215-65513</Url>
      <Description>RBI5PAMIO524-1616901215-65513</Description>
    </_dlc_DocIdUrl>
  </documentManagement>
</p:properties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F35C086-A672-43EB-9CAD-103310DCF713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3AC7AB59-D3DB-4835-8249-E424FDBF5490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C02CEE31-8153-4EDA-87FF-9E3BA165257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3f2ce089-3858-4176-9a21-a30f9204848e"/>
    <ds:schemaRef ds:uri="7275bb01-7583-478d-bc14-e839a2dd59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8F92C37E-A262-4CA0-A87F-BDE7EB5C78EE}">
  <ds:schemaRefs>
    <ds:schemaRef ds:uri="7275bb01-7583-478d-bc14-e839a2dd5989"/>
    <ds:schemaRef ds:uri="http://schemas.microsoft.com/office/infopath/2007/PartnerControls"/>
    <ds:schemaRef ds:uri="http://schemas.microsoft.com/office/2006/documentManagement/types"/>
    <ds:schemaRef ds:uri="http://schemas.openxmlformats.org/package/2006/metadata/core-properties"/>
    <ds:schemaRef ds:uri="http://www.w3.org/XML/1998/namespace"/>
    <ds:schemaRef ds:uri="http://purl.org/dc/dcmitype/"/>
    <ds:schemaRef ds:uri="3f2ce089-3858-4176-9a21-a30f9204848e"/>
    <ds:schemaRef ds:uri="http://purl.org/dc/terms/"/>
    <ds:schemaRef ds:uri="71c5aaf6-e6ce-465b-b873-5148d2a4c105"/>
    <ds:schemaRef ds:uri="http://schemas.microsoft.com/office/2006/metadata/properties"/>
    <ds:schemaRef ds:uri="http://purl.org/dc/elements/1.1/"/>
  </ds:schemaRefs>
</ds:datastoreItem>
</file>

<file path=customXml/itemProps5.xml><?xml version="1.0" encoding="utf-8"?>
<ds:datastoreItem xmlns:ds="http://schemas.openxmlformats.org/officeDocument/2006/customXml" ds:itemID="{D23C93DD-A119-4C12-B9C1-D26B4B26E34B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2125</TotalTime>
  <Words>1238</Words>
  <Application>Microsoft Office PowerPoint</Application>
  <PresentationFormat>On-screen Show (16:9)</PresentationFormat>
  <Paragraphs>379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Century Gothic</vt:lpstr>
      <vt:lpstr>Times New Roman</vt:lpstr>
      <vt:lpstr>Wingdings</vt:lpstr>
      <vt:lpstr>Office Theme</vt:lpstr>
      <vt:lpstr>Custom Design</vt:lpstr>
      <vt:lpstr>PowerPoint Presentation</vt:lpstr>
      <vt:lpstr>Executive Summary</vt:lpstr>
      <vt:lpstr>Tdocs Submitted per meeting</vt:lpstr>
      <vt:lpstr>RAN3 progress - Summary</vt:lpstr>
      <vt:lpstr>Maintenance</vt:lpstr>
      <vt:lpstr>Release 20 (5G-Advanced)</vt:lpstr>
      <vt:lpstr>6G Study</vt:lpstr>
      <vt:lpstr>Next Steps</vt:lpstr>
      <vt:lpstr>THANK YOU!</vt:lpstr>
      <vt:lpstr>RAN3 Social Events</vt:lpstr>
      <vt:lpstr>PowerPoint Presentation</vt:lpstr>
      <vt:lpstr>NBC CRs</vt:lpstr>
      <vt:lpstr>RAN3 TU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RAN3 Chair</cp:lastModifiedBy>
  <cp:revision>1977</cp:revision>
  <cp:lastPrinted>2017-02-24T12:37:00Z</cp:lastPrinted>
  <dcterms:created xsi:type="dcterms:W3CDTF">2008-08-30T09:32:00Z</dcterms:created>
  <dcterms:modified xsi:type="dcterms:W3CDTF">2025-12-06T00:08:16Z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0x01010055A05E76B664164F9F76E63E6D6BE6ED</vt:lpwstr>
  </property>
  <property fmtid="{D5CDD505-2E9C-101B-9397-08002B2CF9AE}" pid="3" name="ICV">
    <vt:lpwstr>0E6FBAF8C71241A7B617E6320A3D7C52</vt:lpwstr>
  </property>
  <property fmtid="{D5CDD505-2E9C-101B-9397-08002B2CF9AE}" pid="4" name="KSOProductBuildVer">
    <vt:lpwstr>2052-11.8.2.12085</vt:lpwstr>
  </property>
  <property fmtid="{D5CDD505-2E9C-101B-9397-08002B2CF9AE}" pid="5" name="_dlc_DocIdItemGuid">
    <vt:lpwstr>51dac6b4-d3c2-4f20-8ec8-afaaa80ed284</vt:lpwstr>
  </property>
  <property fmtid="{D5CDD505-2E9C-101B-9397-08002B2CF9AE}" pid="6" name="MediaServiceImageTags">
    <vt:lpwstr/>
  </property>
</Properties>
</file>