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7"/>
  </p:notesMasterIdLst>
  <p:handoutMasterIdLst>
    <p:handoutMasterId r:id="rId38"/>
  </p:handoutMasterIdLst>
  <p:sldIdLst>
    <p:sldId id="1132" r:id="rId6"/>
    <p:sldId id="1133" r:id="rId7"/>
    <p:sldId id="1184" r:id="rId8"/>
    <p:sldId id="1185" r:id="rId9"/>
    <p:sldId id="1186" r:id="rId10"/>
    <p:sldId id="1169" r:id="rId11"/>
    <p:sldId id="1214" r:id="rId12"/>
    <p:sldId id="1206" r:id="rId13"/>
    <p:sldId id="1148" r:id="rId14"/>
    <p:sldId id="1170" r:id="rId15"/>
    <p:sldId id="1167" r:id="rId16"/>
    <p:sldId id="1140" r:id="rId17"/>
    <p:sldId id="1122" r:id="rId18"/>
    <p:sldId id="1194" r:id="rId19"/>
    <p:sldId id="1195" r:id="rId20"/>
    <p:sldId id="1212" r:id="rId21"/>
    <p:sldId id="1135" r:id="rId22"/>
    <p:sldId id="1217" r:id="rId23"/>
    <p:sldId id="1218" r:id="rId24"/>
    <p:sldId id="1143" r:id="rId25"/>
    <p:sldId id="1142" r:id="rId26"/>
    <p:sldId id="1190" r:id="rId27"/>
    <p:sldId id="1181" r:id="rId28"/>
    <p:sldId id="1197" r:id="rId29"/>
    <p:sldId id="1198" r:id="rId30"/>
    <p:sldId id="1199" r:id="rId31"/>
    <p:sldId id="1215" r:id="rId32"/>
    <p:sldId id="1207" r:id="rId33"/>
    <p:sldId id="1213" r:id="rId34"/>
    <p:sldId id="1216" r:id="rId35"/>
    <p:sldId id="1211" r:id="rId3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706283-0790-444C-A7AF-601C5009B50B}" v="97" dt="2025-12-08T04:09:35.80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291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ommentAuthors" Target="commentAuthor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59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b="1">
                <a:solidFill>
                  <a:schemeClr val="tx1"/>
                </a:solidFill>
              </a:rPr>
              <a:t>RAN2 Attendees</a:t>
            </a:r>
          </a:p>
        </c:rich>
      </c:tx>
      <c:overlay val="0"/>
      <c:spPr>
        <a:noFill/>
        <a:ln w="25355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spPr>
            <a:solidFill>
              <a:srgbClr val="00B0F0"/>
            </a:solidFill>
            <a:ln w="9508" cap="flat" cmpd="sng" algn="ctr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CF3-480A-93B3-4C8EC953397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CF3-480A-93B3-4C8EC953397B}"/>
              </c:ext>
            </c:extLst>
          </c:dPt>
          <c:dPt>
            <c:idx val="10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3CF3-480A-93B3-4C8EC953397B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1D1-A4AB-177220FE9BFC}"/>
              </c:ext>
            </c:extLst>
          </c:dPt>
          <c:dLbls>
            <c:spPr>
              <a:noFill/>
              <a:ln w="2535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Sheet1!$A$5:$A$18</c:f>
              <c:strCache>
                <c:ptCount val="12"/>
                <c:pt idx="0">
                  <c:v>125</c:v>
                </c:pt>
                <c:pt idx="1">
                  <c:v>125bis</c:v>
                </c:pt>
                <c:pt idx="2">
                  <c:v>126</c:v>
                </c:pt>
                <c:pt idx="3">
                  <c:v>127</c:v>
                </c:pt>
                <c:pt idx="4">
                  <c:v>127bis</c:v>
                </c:pt>
                <c:pt idx="5">
                  <c:v>128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131bis</c:v>
                </c:pt>
                <c:pt idx="11">
                  <c:v>132</c:v>
                </c:pt>
              </c:strCache>
            </c:strRef>
          </c:cat>
          <c:val>
            <c:numRef>
              <c:f>Sheet1!$B$5:$B$18</c:f>
              <c:numCache>
                <c:formatCode>General</c:formatCode>
                <c:ptCount val="14"/>
                <c:pt idx="0">
                  <c:v>418</c:v>
                </c:pt>
                <c:pt idx="1">
                  <c:v>363</c:v>
                </c:pt>
                <c:pt idx="2">
                  <c:v>447</c:v>
                </c:pt>
                <c:pt idx="3">
                  <c:v>455</c:v>
                </c:pt>
                <c:pt idx="4">
                  <c:v>410</c:v>
                </c:pt>
                <c:pt idx="5">
                  <c:v>432</c:v>
                </c:pt>
                <c:pt idx="6">
                  <c:v>480</c:v>
                </c:pt>
                <c:pt idx="7">
                  <c:v>385</c:v>
                </c:pt>
                <c:pt idx="8">
                  <c:v>368</c:v>
                </c:pt>
                <c:pt idx="9">
                  <c:v>371</c:v>
                </c:pt>
                <c:pt idx="10">
                  <c:v>460</c:v>
                </c:pt>
                <c:pt idx="11">
                  <c:v>439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CF3-480A-93B3-4C8EC9533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36254560"/>
        <c:axId val="1"/>
      </c:barChart>
      <c:catAx>
        <c:axId val="23625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8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9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254560"/>
        <c:crosses val="autoZero"/>
        <c:crossBetween val="between"/>
      </c:valAx>
      <c:spPr>
        <a:noFill/>
        <a:ln w="2535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47" b="1" i="0" u="none" strike="noStrike" baseline="0">
                <a:solidFill>
                  <a:srgbClr val="333333"/>
                </a:solidFill>
                <a:latin typeface="Calibri Light"/>
                <a:ea typeface="Calibri Light"/>
                <a:cs typeface="Calibri Light"/>
              </a:defRPr>
            </a:pPr>
            <a:r>
              <a:rPr lang="en-GB"/>
              <a:t>Tdocs per meeting</a:t>
            </a:r>
          </a:p>
        </c:rich>
      </c:tx>
      <c:overlay val="0"/>
      <c:spPr>
        <a:noFill/>
        <a:ln w="25669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0-15A7-4D30-8560-58C0F34477F8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1-15A7-4D30-8560-58C0F34477F8}"/>
              </c:ext>
            </c:extLst>
          </c:dPt>
          <c:dPt>
            <c:idx val="10"/>
            <c:invertIfNegative val="0"/>
            <c:bubble3D val="0"/>
            <c:spPr>
              <a:solidFill>
                <a:srgbClr val="0070C0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2-15A7-4D30-8560-58C0F34477F8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933-4D8A-8998-606A6DB2A69A}"/>
              </c:ext>
            </c:extLst>
          </c:dPt>
          <c:dLbls>
            <c:spPr>
              <a:noFill/>
              <a:ln w="256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125</c:v>
                </c:pt>
                <c:pt idx="1">
                  <c:v>125bis</c:v>
                </c:pt>
                <c:pt idx="2">
                  <c:v>126</c:v>
                </c:pt>
                <c:pt idx="3">
                  <c:v>127</c:v>
                </c:pt>
                <c:pt idx="4">
                  <c:v>127bis</c:v>
                </c:pt>
                <c:pt idx="5">
                  <c:v>128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131bis</c:v>
                </c:pt>
                <c:pt idx="11">
                  <c:v>132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2045</c:v>
                </c:pt>
                <c:pt idx="1">
                  <c:v>1813</c:v>
                </c:pt>
                <c:pt idx="2">
                  <c:v>1993</c:v>
                </c:pt>
                <c:pt idx="3">
                  <c:v>1620</c:v>
                </c:pt>
                <c:pt idx="4">
                  <c:v>1461</c:v>
                </c:pt>
                <c:pt idx="5">
                  <c:v>1716</c:v>
                </c:pt>
                <c:pt idx="6">
                  <c:v>1577</c:v>
                </c:pt>
                <c:pt idx="7">
                  <c:v>1430</c:v>
                </c:pt>
                <c:pt idx="8">
                  <c:v>1626</c:v>
                </c:pt>
                <c:pt idx="9">
                  <c:v>1615</c:v>
                </c:pt>
                <c:pt idx="10">
                  <c:v>1142</c:v>
                </c:pt>
                <c:pt idx="11">
                  <c:v>1425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A7-4D30-8560-58C0F344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27402768"/>
        <c:axId val="1"/>
      </c:barChart>
      <c:catAx>
        <c:axId val="22740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6043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2700000" vert="horz"/>
          <a:lstStyle/>
          <a:p>
            <a:pPr>
              <a:defRPr sz="1413" b="1" i="0" u="none" strike="noStrike" baseline="0">
                <a:ln>
                  <a:noFill/>
                </a:ln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626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417">
            <a:noFill/>
          </a:ln>
        </c:spPr>
        <c:txPr>
          <a:bodyPr rot="0" vert="horz"/>
          <a:lstStyle/>
          <a:p>
            <a:pPr>
              <a:defRPr sz="1208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27402768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1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Agreed CRs per meeting</a:t>
            </a:r>
          </a:p>
        </c:rich>
      </c:tx>
      <c:overlay val="0"/>
      <c:spPr>
        <a:noFill/>
        <a:ln w="2525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400339983277245"/>
          <c:h val="0.83232868168706631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invertIfNegative val="0"/>
          <c:val>
            <c:numRef>
              <c:f>Sheet1!$B$2:$B$12</c:f>
              <c:numCache>
                <c:formatCode>General</c:formatCode>
                <c:ptCount val="11"/>
                <c:pt idx="0">
                  <c:v>43</c:v>
                </c:pt>
                <c:pt idx="1">
                  <c:v>26</c:v>
                </c:pt>
                <c:pt idx="2">
                  <c:v>24</c:v>
                </c:pt>
                <c:pt idx="3">
                  <c:v>15</c:v>
                </c:pt>
                <c:pt idx="4">
                  <c:v>26</c:v>
                </c:pt>
                <c:pt idx="5">
                  <c:v>14</c:v>
                </c:pt>
                <c:pt idx="6">
                  <c:v>20</c:v>
                </c:pt>
                <c:pt idx="7">
                  <c:v>8</c:v>
                </c:pt>
                <c:pt idx="8">
                  <c:v>30</c:v>
                </c:pt>
                <c:pt idx="9">
                  <c:v>12</c:v>
                </c:pt>
                <c:pt idx="1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3C-4D48-8692-D89EF357E8CA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122</c:v>
                </c:pt>
                <c:pt idx="1">
                  <c:v>123</c:v>
                </c:pt>
                <c:pt idx="2">
                  <c:v>124</c:v>
                </c:pt>
                <c:pt idx="3">
                  <c:v>125</c:v>
                </c:pt>
                <c:pt idx="4">
                  <c:v>126</c:v>
                </c:pt>
                <c:pt idx="5">
                  <c:v>127</c:v>
                </c:pt>
                <c:pt idx="6">
                  <c:v>128</c:v>
                </c:pt>
                <c:pt idx="7">
                  <c:v>129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157</c:v>
                </c:pt>
                <c:pt idx="1">
                  <c:v>64</c:v>
                </c:pt>
                <c:pt idx="2">
                  <c:v>93</c:v>
                </c:pt>
                <c:pt idx="3">
                  <c:v>46</c:v>
                </c:pt>
                <c:pt idx="4">
                  <c:v>56</c:v>
                </c:pt>
                <c:pt idx="5">
                  <c:v>27</c:v>
                </c:pt>
                <c:pt idx="6">
                  <c:v>63</c:v>
                </c:pt>
                <c:pt idx="7">
                  <c:v>27</c:v>
                </c:pt>
                <c:pt idx="8">
                  <c:v>44</c:v>
                </c:pt>
                <c:pt idx="9">
                  <c:v>16</c:v>
                </c:pt>
                <c:pt idx="10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9-4555-BB2A-64A0A6BDD11E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122</c:v>
                </c:pt>
                <c:pt idx="1">
                  <c:v>123</c:v>
                </c:pt>
                <c:pt idx="2">
                  <c:v>124</c:v>
                </c:pt>
                <c:pt idx="3">
                  <c:v>125</c:v>
                </c:pt>
                <c:pt idx="4">
                  <c:v>126</c:v>
                </c:pt>
                <c:pt idx="5">
                  <c:v>127</c:v>
                </c:pt>
                <c:pt idx="6">
                  <c:v>128</c:v>
                </c:pt>
                <c:pt idx="7">
                  <c:v>129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162</c:v>
                </c:pt>
                <c:pt idx="3">
                  <c:v>183</c:v>
                </c:pt>
                <c:pt idx="4">
                  <c:v>188</c:v>
                </c:pt>
                <c:pt idx="5">
                  <c:v>103</c:v>
                </c:pt>
                <c:pt idx="6">
                  <c:v>200</c:v>
                </c:pt>
                <c:pt idx="7">
                  <c:v>84</c:v>
                </c:pt>
                <c:pt idx="8">
                  <c:v>116</c:v>
                </c:pt>
                <c:pt idx="9">
                  <c:v>51</c:v>
                </c:pt>
                <c:pt idx="10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9-4555-BB2A-64A0A6BDD11E}"/>
            </c:ext>
          </c:extLst>
        </c:ser>
        <c:ser>
          <c:idx val="0"/>
          <c:order val="3"/>
          <c:tx>
            <c:strRef>
              <c:f>Sheet1!$E$1</c:f>
              <c:strCache>
                <c:ptCount val="1"/>
                <c:pt idx="0">
                  <c:v>Rel-19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122</c:v>
                </c:pt>
                <c:pt idx="1">
                  <c:v>123</c:v>
                </c:pt>
                <c:pt idx="2">
                  <c:v>124</c:v>
                </c:pt>
                <c:pt idx="3">
                  <c:v>125</c:v>
                </c:pt>
                <c:pt idx="4">
                  <c:v>126</c:v>
                </c:pt>
                <c:pt idx="5">
                  <c:v>127</c:v>
                </c:pt>
                <c:pt idx="6">
                  <c:v>128</c:v>
                </c:pt>
                <c:pt idx="7">
                  <c:v>129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137</c:v>
                </c:pt>
                <c:pt idx="10">
                  <c:v>170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9-4555-BB2A-64A0A6BDD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3406632"/>
        <c:axId val="1"/>
      </c:barChart>
      <c:catAx>
        <c:axId val="2234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6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1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406632"/>
        <c:crosses val="autoZero"/>
        <c:crossBetween val="between"/>
      </c:valAx>
      <c:spPr>
        <a:noFill/>
        <a:ln w="25326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12/7/2025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12/7/2025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DF5F8B-90CC-464C-A9DC-648A3FB467C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5594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t>19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02750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0013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047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5351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4567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908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8492D-D36E-784B-9B66-3D8241745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AD6AAD93-0A1F-879B-0CE4-727013B2CB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96C544B7-A494-2800-BDB9-583D6F39BC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C98FE02-DA3C-60C2-FA6F-65EF6A05CF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685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6C43D-A74B-9583-B5D2-372474FC8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5462B17-BA42-2450-7E6F-35A77CB499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E11B15BA-2B60-7D86-B408-2CB35DB57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50B2B8ED-CF90-1B4E-B867-A93E9208A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28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0EBEFA-2BC3-57D5-4B95-7F5F3B779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3796D8-61ED-B2E3-3A58-37DBBA555D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D49439-6F82-2F8C-9AC0-0FA218756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11502-B425-AEA7-21E6-303896406E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634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07/12/2025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52473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5289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52755.zip" TargetMode="External"/><Relationship Id="rId5" Type="http://schemas.openxmlformats.org/officeDocument/2006/relationships/hyperlink" Target="https://www.3gpp.org/ftp/Information/WI_Sheet/RP-252113.zip" TargetMode="External"/><Relationship Id="rId4" Type="http://schemas.openxmlformats.org/officeDocument/2006/relationships/hyperlink" Target="https://www.3gpp.org/ftp/Information/WI_Sheet/RP-252899.zip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32/Docs/R2-2509223.zip" TargetMode="External"/><Relationship Id="rId13" Type="http://schemas.openxmlformats.org/officeDocument/2006/relationships/hyperlink" Target="https://portal.3gpp.org/desktopmodules/Specifications/SpecificationDetails.aspx?specificationId=3193" TargetMode="External"/><Relationship Id="rId3" Type="http://schemas.openxmlformats.org/officeDocument/2006/relationships/hyperlink" Target="https://www.3gpp.org/ftp/tsg_ran/WG2_RL2/TSGR2_132/Docs/R2-2509440.zip" TargetMode="External"/><Relationship Id="rId7" Type="http://schemas.openxmlformats.org/officeDocument/2006/relationships/hyperlink" Target="https://portal.3gpp.org/desktopmodules/Specifications/SpecificationDetails.aspx?specificationId=3197" TargetMode="External"/><Relationship Id="rId12" Type="http://schemas.openxmlformats.org/officeDocument/2006/relationships/hyperlink" Target="https://www.3gpp.org/ftp/tsg_ran/WG2_RL2/TSGR2_132/Docs/R2-2509378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ran/WG2_RL2/TSGR2_132/Docs/R2-2509265.zip" TargetMode="External"/><Relationship Id="rId11" Type="http://schemas.openxmlformats.org/officeDocument/2006/relationships/hyperlink" Target="https://www.3gpp.org/ftp/tsg_ran/WG2_RL2/TSGR2_132/Docs/R2-2509476.zip" TargetMode="External"/><Relationship Id="rId5" Type="http://schemas.openxmlformats.org/officeDocument/2006/relationships/hyperlink" Target="https://portal.3gpp.org/desktopmodules/Specifications/SpecificationDetails.aspx?specificationId=3191" TargetMode="External"/><Relationship Id="rId10" Type="http://schemas.openxmlformats.org/officeDocument/2006/relationships/hyperlink" Target="https://portal.3gpp.org/desktopmodules/Specifications/SpecificationDetails.aspx?specificationId=2437" TargetMode="External"/><Relationship Id="rId4" Type="http://schemas.openxmlformats.org/officeDocument/2006/relationships/hyperlink" Target="https://portal.3gpp.org/desktopmodules/Release/ReleaseDetails.aspx?releaseId=194" TargetMode="External"/><Relationship Id="rId9" Type="http://schemas.openxmlformats.org/officeDocument/2006/relationships/hyperlink" Target="https://www.3gpp.org/ftp/tsg_ran/WG2_RL2/TSGR2_132/Docs/R2-2508193.zip" TargetMode="External"/><Relationship Id="rId14" Type="http://schemas.openxmlformats.org/officeDocument/2006/relationships/hyperlink" Target="https://www.3gpp.org/ftp/tsg_ran/WG2_RL2/TSGR2_132/Docs/R2-2509354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32/Docs/R2-2509266.zip" TargetMode="External"/><Relationship Id="rId13" Type="http://schemas.openxmlformats.org/officeDocument/2006/relationships/hyperlink" Target="https://www.3gpp.org/ftp/tsg_ran/WG2_RL2/TSGR2_132/Docs/R2-2509353.zip" TargetMode="External"/><Relationship Id="rId3" Type="http://schemas.openxmlformats.org/officeDocument/2006/relationships/hyperlink" Target="https://www.3gpp.org/ftp/tsg_ran/WG2_RL2/TSGR2_132/Docs/R2-2509432.zip" TargetMode="External"/><Relationship Id="rId7" Type="http://schemas.openxmlformats.org/officeDocument/2006/relationships/hyperlink" Target="https://portal.3gpp.org/desktopmodules/Release/ReleaseDetails.aspx?releaseId=194" TargetMode="External"/><Relationship Id="rId12" Type="http://schemas.openxmlformats.org/officeDocument/2006/relationships/hyperlink" Target="https://portal.3gpp.org/desktopmodules/Specifications/SpecificationDetails.aspx?specificationId=3710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ran/WG2_RL2/TSGR2_132/Docs/R2-2509433.zip" TargetMode="External"/><Relationship Id="rId11" Type="http://schemas.openxmlformats.org/officeDocument/2006/relationships/hyperlink" Target="https://www.3gpp.org/ftp/tsg_ran/WG2_RL2/TSGR2_132/Docs/R2-2509465.zip" TargetMode="External"/><Relationship Id="rId5" Type="http://schemas.openxmlformats.org/officeDocument/2006/relationships/hyperlink" Target="https://portal.3gpp.org/desktopmodules/Specifications/SpecificationDetails.aspx?specificationId=2602" TargetMode="External"/><Relationship Id="rId10" Type="http://schemas.openxmlformats.org/officeDocument/2006/relationships/hyperlink" Target="https://www.3gpp.org/ftp/tsg_ran/WG2_RL2/TSGR2_132/Docs/R2-2509267.zip" TargetMode="External"/><Relationship Id="rId4" Type="http://schemas.openxmlformats.org/officeDocument/2006/relationships/hyperlink" Target="https://portal.3gpp.org/desktopmodules/Release/ReleaseDetails.aspx?releaseId=193" TargetMode="External"/><Relationship Id="rId9" Type="http://schemas.openxmlformats.org/officeDocument/2006/relationships/hyperlink" Target="https://portal.3gpp.org/desktopmodules/Specifications/SpecificationDetails.aspx?specificationId=3197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Release/ReleaseDetails.aspx?releaseId=193" TargetMode="External"/><Relationship Id="rId3" Type="http://schemas.openxmlformats.org/officeDocument/2006/relationships/image" Target="../media/image41.emf"/><Relationship Id="rId7" Type="http://schemas.openxmlformats.org/officeDocument/2006/relationships/hyperlink" Target="https://www.3gpp.org/ftp/tsg_ran/WG2_RL2/TSGR2_132/Docs/R2-2509425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ortal.3gpp.org/desktopmodules/Specifications/SpecificationDetails.aspx?specificationId=3191" TargetMode="External"/><Relationship Id="rId5" Type="http://schemas.openxmlformats.org/officeDocument/2006/relationships/hyperlink" Target="https://portal.3gpp.org/desktopmodules/Release/ReleaseDetails.aspx?releaseId=192" TargetMode="External"/><Relationship Id="rId10" Type="http://schemas.openxmlformats.org/officeDocument/2006/relationships/hyperlink" Target="https://portal.3gpp.org/desktopmodules/Release/ReleaseDetails.aspx?releaseId=194" TargetMode="External"/><Relationship Id="rId4" Type="http://schemas.openxmlformats.org/officeDocument/2006/relationships/hyperlink" Target="https://www.3gpp.org/ftp/tsg_ran/WG2_RL2/TSGR2_132/Docs/R2-2509424.zip" TargetMode="External"/><Relationship Id="rId9" Type="http://schemas.openxmlformats.org/officeDocument/2006/relationships/hyperlink" Target="https://www.3gpp.org/ftp/tsg_ran/WG2_RL2/TSGR2_132/Docs/R2-2509426.zip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859088"/>
            <a:ext cx="6400800" cy="1314450"/>
          </a:xfrm>
        </p:spPr>
        <p:txBody>
          <a:bodyPr/>
          <a:lstStyle/>
          <a:p>
            <a:r>
              <a:rPr lang="en-US" altLang="en-US"/>
              <a:t>3GPP RAN WG2 Chair </a:t>
            </a:r>
          </a:p>
          <a:p>
            <a:r>
              <a:rPr lang="en-US" altLang="en-US"/>
              <a:t>Diana Pani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C0C0C0"/>
                  </a:outerShdw>
                </a:effectLst>
              </a:rPr>
              <a:t>RAN 110</a:t>
            </a:r>
            <a:endParaRPr lang="en-US" sz="320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RP‑252974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Rel-18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776662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Number of CRs stable</a:t>
            </a:r>
          </a:p>
          <a:p>
            <a:pPr marL="739815" lvl="1" indent="-341313"/>
            <a:r>
              <a:rPr lang="en-US" altLang="en-US" sz="1400" dirty="0"/>
              <a:t>54 CR agreed for Rel-18 </a:t>
            </a:r>
            <a:endParaRPr lang="en-US" altLang="en-US" sz="1600" dirty="0"/>
          </a:p>
          <a:p>
            <a:pPr marL="341313" indent="-341313"/>
            <a:r>
              <a:rPr lang="en-US" altLang="en-US" sz="1800" b="1" dirty="0"/>
              <a:t>NBC CRs </a:t>
            </a:r>
            <a:endParaRPr lang="en-US" altLang="en-US" sz="1800" dirty="0"/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6843821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Rel-19 NR</a:t>
            </a:r>
          </a:p>
        </p:txBody>
      </p:sp>
    </p:spTree>
    <p:extLst>
      <p:ext uri="{BB962C8B-B14F-4D97-AF65-F5344CB8AC3E}">
        <p14:creationId xmlns:p14="http://schemas.microsoft.com/office/powerpoint/2010/main" val="5554843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Rel-19 WIs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7456"/>
            <a:ext cx="8388350" cy="3881437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170 Rel-19 CRs agreed in RAN2#131</a:t>
            </a:r>
          </a:p>
          <a:p>
            <a:pPr>
              <a:defRPr/>
            </a:pPr>
            <a:r>
              <a:rPr lang="en-US" altLang="en-US" sz="1800" dirty="0"/>
              <a:t>ASN.1 review completed and ready to be frozen</a:t>
            </a: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TEI18/19 -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831850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6  Agreed CRs (TEI18)</a:t>
            </a:r>
          </a:p>
          <a:p>
            <a:pPr lvl="1"/>
            <a:r>
              <a:rPr lang="en-US" altLang="en-US" sz="1400" dirty="0"/>
              <a:t>3 Cat F, 3 Cat A</a:t>
            </a:r>
          </a:p>
          <a:p>
            <a:r>
              <a:rPr lang="en-US" altLang="en-US" sz="1800" dirty="0"/>
              <a:t>26  Agreed CRs with identifiers (TEI19)</a:t>
            </a:r>
          </a:p>
          <a:p>
            <a:pPr lvl="1"/>
            <a:r>
              <a:rPr lang="en-US" altLang="en-US" sz="1400" dirty="0"/>
              <a:t>19 Cat B, 7 Cat F</a:t>
            </a:r>
          </a:p>
          <a:p>
            <a:pPr marL="341313" indent="-341313"/>
            <a:r>
              <a:rPr lang="en-US" altLang="en-US" sz="2000" dirty="0"/>
              <a:t>Details of each agreed TEI CR and corresponding identifier in Appendix</a:t>
            </a:r>
          </a:p>
          <a:p>
            <a:pPr marL="398502" lvl="1" indent="0">
              <a:buNone/>
            </a:pPr>
            <a:endParaRPr lang="en-US" altLang="en-US" sz="1400" b="1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BC0C2-ED02-F26F-D959-CBB219457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EEA3306D-A9DD-8BB2-CAFB-497554E4E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Rel-20 NR</a:t>
            </a:r>
          </a:p>
        </p:txBody>
      </p:sp>
    </p:spTree>
    <p:extLst>
      <p:ext uri="{BB962C8B-B14F-4D97-AF65-F5344CB8AC3E}">
        <p14:creationId xmlns:p14="http://schemas.microsoft.com/office/powerpoint/2010/main" val="232694661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CEF2-06A8-56E6-6C39-F342C102E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52C34081-D093-C5C5-F2CC-826F87276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/>
              <a:t>Rel-20 RAN2 Led WID/SIDs</a:t>
            </a:r>
            <a:endParaRPr lang="en-US" altLang="en-US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35B4DE5D-DB43-BF2A-6F7E-6B171AA60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8F03C2-807F-40A7-4E61-07E2073A5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690815"/>
              </p:ext>
            </p:extLst>
          </p:nvPr>
        </p:nvGraphicFramePr>
        <p:xfrm>
          <a:off x="422275" y="1477963"/>
          <a:ext cx="8493125" cy="21788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1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2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287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(dd/mm/yyyy)</a:t>
                      </a:r>
                      <a:endParaRPr lang="en-GB" sz="100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1081087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Artificial Intelligence (AI)/Machine Learning (ML) for mobility in NR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NR_AIML_Mob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4"/>
                        </a:rPr>
                        <a:t>RP-252899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  NR mobility enhancements Phase 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NR_Mob_Ph5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RP-252113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8619186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Core part: XR (</a:t>
                      </a:r>
                      <a:r>
                        <a:rPr lang="en-US" sz="900" b="0" i="0" u="none" strike="noStrike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eXtended</a:t>
                      </a:r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Reality) for NR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NR_XR_Ph4-Core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RP-252755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3369652622"/>
                  </a:ext>
                </a:extLst>
              </a:tr>
              <a:tr h="41597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Yu Mincho"/>
                          <a:cs typeface="Times New Roman"/>
                        </a:rPr>
                        <a:t>E-UTRA TN (Terrestrial Network) to NR NTN (Non-Terrestrial Network) handover enhancements</a:t>
                      </a:r>
                      <a:endParaRPr lang="en-US" sz="900" kern="10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kern="120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LTE_TN_NR_NTN_HO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7"/>
                        </a:rPr>
                        <a:t>RP-252890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00009882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Non-Terrestrial Networks (NTN) for Internet of Things (IoT)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IoT_NTN_Ph4-Core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8"/>
                        </a:rPr>
                        <a:t>RP-252473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10%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458339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45981-1A87-686C-BC24-6E8BD07F7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B05C46C8-FEC2-34C9-32D3-9BC74214B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z="2800"/>
              <a:t>Rel-20 Items and consideration for plenary</a:t>
            </a:r>
            <a:endParaRPr lang="en-US" altLang="en-US" sz="2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DAA92-85EC-03CC-2453-0E8B86B5AEAF}"/>
              </a:ext>
            </a:extLst>
          </p:cNvPr>
          <p:cNvSpPr txBox="1">
            <a:spLocks/>
          </p:cNvSpPr>
          <p:nvPr/>
        </p:nvSpPr>
        <p:spPr>
          <a:xfrm>
            <a:off x="485775" y="1052054"/>
            <a:ext cx="8388350" cy="383392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Rel-20 5G NR – started 3 WIs (AI Mobility, </a:t>
            </a:r>
            <a:r>
              <a:rPr lang="en-US" sz="2400" kern="0" dirty="0" err="1"/>
              <a:t>AIoT</a:t>
            </a:r>
            <a:r>
              <a:rPr lang="en-US" sz="2400" kern="0" dirty="0"/>
              <a:t>, NTN)</a:t>
            </a:r>
          </a:p>
          <a:p>
            <a:pPr lvl="1"/>
            <a:r>
              <a:rPr lang="en-US" sz="2000" b="1" kern="0" dirty="0"/>
              <a:t>Voice over NTN </a:t>
            </a:r>
          </a:p>
          <a:p>
            <a:pPr lvl="2"/>
            <a:r>
              <a:rPr lang="en-US" sz="1600" kern="0" dirty="0"/>
              <a:t>Plenary check point:</a:t>
            </a:r>
          </a:p>
          <a:p>
            <a:pPr lvl="3"/>
            <a:r>
              <a:rPr lang="en-US" sz="1600" kern="0" dirty="0"/>
              <a:t>Agreements and recommendation to RANP: </a:t>
            </a:r>
            <a:r>
              <a:rPr lang="en-US" sz="1600" b="1" kern="0" dirty="0"/>
              <a:t>Use single UP solution</a:t>
            </a:r>
          </a:p>
          <a:p>
            <a:pPr lvl="3"/>
            <a:r>
              <a:rPr lang="en-US" sz="1600" kern="0" dirty="0"/>
              <a:t>Down-selection between</a:t>
            </a:r>
            <a:r>
              <a:rPr lang="en-US" sz="1600" b="1" kern="0" dirty="0"/>
              <a:t> UP IP and non-IP is up to SA2</a:t>
            </a:r>
            <a:r>
              <a:rPr lang="en-US" sz="1600" kern="0" dirty="0"/>
              <a:t>, but to treated in plenary</a:t>
            </a:r>
          </a:p>
          <a:p>
            <a:pPr lvl="2"/>
            <a:r>
              <a:rPr lang="en-US" sz="1600" kern="0" dirty="0"/>
              <a:t>Additional discussions that took place and are for plenary decision:</a:t>
            </a:r>
          </a:p>
          <a:p>
            <a:pPr lvl="3"/>
            <a:r>
              <a:rPr lang="en-US" sz="1600" kern="0" dirty="0"/>
              <a:t>Expand WID scope to include support voice over NB-IoT via LEO satellites.  </a:t>
            </a:r>
          </a:p>
          <a:p>
            <a:r>
              <a:rPr lang="en-US" sz="2400" kern="0" dirty="0"/>
              <a:t>Rel-20 6G study:</a:t>
            </a:r>
          </a:p>
          <a:p>
            <a:pPr lvl="1"/>
            <a:r>
              <a:rPr lang="en-US" sz="1600" kern="0" dirty="0"/>
              <a:t>Good overall progress for first two meetings </a:t>
            </a:r>
          </a:p>
          <a:p>
            <a:pPr lvl="1"/>
            <a:r>
              <a:rPr lang="en-US" sz="1600" kern="0" dirty="0"/>
              <a:t>Certain decisions related to new services and requirements for positioning, voice fallback, critical communications, NTN enhancements, </a:t>
            </a:r>
            <a:r>
              <a:rPr lang="en-US" sz="1600" kern="0" dirty="0" err="1"/>
              <a:t>etc</a:t>
            </a:r>
            <a:r>
              <a:rPr lang="en-US" sz="1600" kern="0" dirty="0"/>
              <a:t>, left for further plenary discussions</a:t>
            </a:r>
          </a:p>
          <a:p>
            <a:pPr lvl="1"/>
            <a:endParaRPr lang="en-US" kern="0" dirty="0"/>
          </a:p>
          <a:p>
            <a:pPr marL="0" indent="0">
              <a:buFontTx/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99539860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827108"/>
              </p:ext>
            </p:extLst>
          </p:nvPr>
        </p:nvGraphicFramePr>
        <p:xfrm>
          <a:off x="681038" y="819150"/>
          <a:ext cx="8462962" cy="89542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8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79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8630">
                <a:tc>
                  <a:txBody>
                    <a:bodyPr/>
                    <a:lstStyle/>
                    <a:p>
                      <a:r>
                        <a:rPr lang="en-US" sz="120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100"/>
                        <a:t>RAN2#133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February 9</a:t>
                      </a:r>
                      <a:r>
                        <a:rPr lang="en-US" sz="1100" baseline="30000"/>
                        <a:t>th</a:t>
                      </a:r>
                      <a:r>
                        <a:rPr lang="en-US" sz="1100"/>
                        <a:t> – 13</a:t>
                      </a:r>
                      <a:r>
                        <a:rPr lang="en-US" sz="1100" baseline="30000"/>
                        <a:t>th</a:t>
                      </a:r>
                      <a:r>
                        <a:rPr lang="en-US" sz="1100" baseline="0"/>
                        <a:t>, 2025</a:t>
                      </a:r>
                      <a:endParaRPr lang="en-US" sz="11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100"/>
                        <a:t>Gothenburg, Sweden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and Rel19 correction phase, R20 (5GA and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2233675"/>
            <a:ext cx="8388350" cy="2644775"/>
          </a:xfrm>
        </p:spPr>
        <p:txBody>
          <a:bodyPr/>
          <a:lstStyle/>
          <a:p>
            <a:pPr>
              <a:defRPr/>
            </a:pPr>
            <a:r>
              <a:rPr lang="en-US" sz="2000"/>
              <a:t>Rel-15/16/16/18</a:t>
            </a:r>
          </a:p>
          <a:p>
            <a:pPr lvl="1">
              <a:defRPr/>
            </a:pPr>
            <a:r>
              <a:rPr lang="en-US" sz="1600"/>
              <a:t>Continue maintenance work. </a:t>
            </a:r>
          </a:p>
          <a:p>
            <a:pPr>
              <a:defRPr/>
            </a:pPr>
            <a:r>
              <a:rPr lang="en-US" sz="2000"/>
              <a:t>Rel-19 work</a:t>
            </a:r>
          </a:p>
          <a:p>
            <a:pPr lvl="1">
              <a:defRPr/>
            </a:pPr>
            <a:r>
              <a:rPr lang="en-US" sz="1600"/>
              <a:t>Continue correction phase</a:t>
            </a:r>
          </a:p>
          <a:p>
            <a:pPr>
              <a:defRPr/>
            </a:pPr>
            <a:r>
              <a:rPr lang="en-US" sz="2000"/>
              <a:t>Rel-20 </a:t>
            </a:r>
          </a:p>
          <a:p>
            <a:pPr lvl="1">
              <a:defRPr/>
            </a:pPr>
            <a:r>
              <a:rPr lang="en-US" sz="1600"/>
              <a:t>Continue 6G work </a:t>
            </a:r>
          </a:p>
          <a:p>
            <a:pPr lvl="1">
              <a:defRPr/>
            </a:pPr>
            <a:r>
              <a:rPr lang="en-US" sz="1600"/>
              <a:t>Start work on all other Rel-20 WIs</a:t>
            </a:r>
          </a:p>
        </p:txBody>
      </p:sp>
    </p:spTree>
    <p:extLst>
      <p:ext uri="{BB962C8B-B14F-4D97-AF65-F5344CB8AC3E}">
        <p14:creationId xmlns:p14="http://schemas.microsoft.com/office/powerpoint/2010/main" val="245296472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819B7-6D3D-65B3-8538-512A2F0FA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183E703-D6A4-E2C3-120C-2DB0AA08E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568" y="3297633"/>
            <a:ext cx="2976229" cy="16057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1B1D96-D9FF-FD7B-29AF-AEECEEBFD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503" y="-11662"/>
            <a:ext cx="7135343" cy="359392"/>
          </a:xfrm>
        </p:spPr>
        <p:txBody>
          <a:bodyPr/>
          <a:lstStyle/>
          <a:p>
            <a:r>
              <a:rPr lang="en-US" sz="2800" dirty="0"/>
              <a:t>RAN2 &amp; SA4 concert - Dallas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5BA30-5C5D-8B1B-C62F-F21C93321B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4780" y="341714"/>
            <a:ext cx="2564540" cy="661423"/>
          </a:xfrm>
        </p:spPr>
        <p:txBody>
          <a:bodyPr/>
          <a:lstStyle/>
          <a:p>
            <a:r>
              <a:rPr lang="en-US" sz="2400" dirty="0"/>
              <a:t>3 hours, over 300 people </a:t>
            </a:r>
          </a:p>
        </p:txBody>
      </p:sp>
      <p:pic>
        <p:nvPicPr>
          <p:cNvPr id="8" name="图片 7" descr="IMG_8225">
            <a:extLst>
              <a:ext uri="{FF2B5EF4-FFF2-40B4-BE49-F238E27FC236}">
                <a16:creationId xmlns:a16="http://schemas.microsoft.com/office/drawing/2014/main" id="{B2AD1A7C-D58D-7E3D-268F-EA7CF14B1D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63" y="1189884"/>
            <a:ext cx="5556250" cy="3713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8A66F99-DE07-5C44-08AA-BBABF6E4D1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298" y="389537"/>
            <a:ext cx="5115877" cy="19048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D2C56C6-6348-885A-3B1D-2DA114837C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298" y="3422521"/>
            <a:ext cx="1661486" cy="1528951"/>
          </a:xfrm>
          <a:prstGeom prst="rect">
            <a:avLst/>
          </a:prstGeom>
        </p:spPr>
      </p:pic>
      <p:pic>
        <p:nvPicPr>
          <p:cNvPr id="7" name="图片 6" descr="/Users/liangjing/Library/Containers/com.kingsoft.wpsoffice.mac/Data/tmp/picturecompress_20251206150653/output_1.jpgoutput_1">
            <a:extLst>
              <a:ext uri="{FF2B5EF4-FFF2-40B4-BE49-F238E27FC236}">
                <a16:creationId xmlns:a16="http://schemas.microsoft.com/office/drawing/2014/main" id="{E9FD59BE-E5A7-CDDC-8CEB-ACEBACB6E6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90113" y="1797183"/>
            <a:ext cx="2420156" cy="18845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CB0C31-BF0D-3FCD-4D55-A9C8117180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45175" y="1141776"/>
            <a:ext cx="3101003" cy="123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294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503" y="-11662"/>
            <a:ext cx="7135343" cy="359392"/>
          </a:xfrm>
        </p:spPr>
        <p:txBody>
          <a:bodyPr/>
          <a:lstStyle/>
          <a:p>
            <a:r>
              <a:rPr lang="en-US" sz="2800" dirty="0">
                <a:sym typeface="+mn-ea"/>
              </a:rPr>
              <a:t>RAN2 &amp; SA4 concert - Dallas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324937"/>
            <a:ext cx="7436387" cy="1133736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Big thank you to our sponsors:</a:t>
            </a:r>
            <a:r>
              <a:rPr lang="en-US" sz="2400" dirty="0"/>
              <a:t> Apple, Dolby, Huawei Interdigital, MediaTek, Nokia, OPPO, Vivo, Xiaomi, ZTE </a:t>
            </a:r>
          </a:p>
        </p:txBody>
      </p:sp>
      <p:pic>
        <p:nvPicPr>
          <p:cNvPr id="8" name="图片 7" descr="截屏2025-12-06 14.17.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35" y="3381907"/>
            <a:ext cx="3976370" cy="2228850"/>
          </a:xfrm>
          <a:prstGeom prst="rect">
            <a:avLst/>
          </a:prstGeom>
        </p:spPr>
      </p:pic>
      <p:pic>
        <p:nvPicPr>
          <p:cNvPr id="9" name="图片 8" descr="截屏2025-12-06 14.36.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47350"/>
            <a:ext cx="3712112" cy="20803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C05DDF3-2B9A-E92C-AA5B-EB96797148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6271" y="1103138"/>
            <a:ext cx="1451681" cy="16661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C66926D-223C-8B39-C37A-97A32DFD65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415861" y="3567794"/>
            <a:ext cx="1821562" cy="17615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7FCA858-10DC-0520-2800-ACA0B384A6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5138" y="1552836"/>
            <a:ext cx="4324441" cy="166940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1A946E0-8AA6-3061-3430-4ED1A0AA21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3474" y="3231025"/>
            <a:ext cx="1577808" cy="18865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A136539-399B-6620-D5C2-7CEFBD99FE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7854" y="3000099"/>
            <a:ext cx="1181013" cy="157011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0454C0E-4EAA-53EC-F568-3D5E52BBFA7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33707" y="2071332"/>
            <a:ext cx="1245580" cy="157570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D84CD43-712F-3E32-5F34-E1FA5A6126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37423" y="3158303"/>
            <a:ext cx="2706782" cy="2214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3D22EA-3B8E-47F4-8F0D-249B4362B7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506" y="2498427"/>
            <a:ext cx="1245580" cy="157863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9F86482-0CF4-8F28-3935-C25F3552FBA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59801" y="2991331"/>
            <a:ext cx="956723" cy="189361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275485"/>
              </p:ext>
            </p:extLst>
          </p:nvPr>
        </p:nvGraphicFramePr>
        <p:xfrm>
          <a:off x="825500" y="785813"/>
          <a:ext cx="7829549" cy="13424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80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52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6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/>
                        <a:t>RAN2#131bis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October 13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17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 baseline="0"/>
                        <a:t>, 2025</a:t>
                      </a:r>
                      <a:endParaRPr lang="en-US" sz="14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Prague, Czech Republic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Maintenance, Rel-20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/>
                        <a:t>RAN2#132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November 17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21</a:t>
                      </a:r>
                      <a:r>
                        <a:rPr lang="en-US" sz="1400" baseline="30000"/>
                        <a:t>st</a:t>
                      </a:r>
                      <a:r>
                        <a:rPr lang="en-US" sz="1400" baseline="0"/>
                        <a:t>, 2025</a:t>
                      </a:r>
                      <a:endParaRPr lang="en-US" sz="14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Dallas, US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Maintenance, Rel-20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932354469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/>
                        <a:t>RAN #110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December 15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18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, 2025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1"/>
                        <a:t>Baltimore, US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3661775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965" y="2150663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Rel-15/16/17/18 maintenance</a:t>
            </a:r>
          </a:p>
          <a:p>
            <a:pPr lvl="1"/>
            <a:r>
              <a:rPr lang="en-US" altLang="en-US" sz="1600" dirty="0"/>
              <a:t>Workload similar to previous meetings </a:t>
            </a:r>
          </a:p>
          <a:p>
            <a:pPr marL="341313" indent="-341313"/>
            <a:r>
              <a:rPr lang="en-US" altLang="en-US" sz="2000" dirty="0"/>
              <a:t>Rel-19 Work/Study items </a:t>
            </a:r>
            <a:r>
              <a:rPr lang="en-US" altLang="en-US" sz="2000" dirty="0" err="1"/>
              <a:t>Items</a:t>
            </a:r>
            <a:r>
              <a:rPr lang="en-US" altLang="en-US" sz="2000" dirty="0"/>
              <a:t> – all closed</a:t>
            </a:r>
          </a:p>
          <a:p>
            <a:pPr lvl="1"/>
            <a:r>
              <a:rPr lang="en-US" altLang="en-US" sz="1600" b="1" dirty="0"/>
              <a:t>ASN.1 ready to be frozen</a:t>
            </a:r>
          </a:p>
          <a:p>
            <a:r>
              <a:rPr lang="en-US" altLang="en-US" sz="2000" dirty="0"/>
              <a:t>Rel-20 6G Study item</a:t>
            </a:r>
          </a:p>
          <a:p>
            <a:pPr lvl="1"/>
            <a:r>
              <a:rPr lang="en-US" altLang="en-US" sz="1600" dirty="0"/>
              <a:t>Started study item in Oct. 2025.  Good progress and constructive discussions</a:t>
            </a:r>
          </a:p>
          <a:p>
            <a:r>
              <a:rPr lang="en-US" altLang="en-US" sz="2000" dirty="0"/>
              <a:t>Rel-20 5G NR </a:t>
            </a:r>
          </a:p>
          <a:p>
            <a:pPr lvl="1"/>
            <a:r>
              <a:rPr lang="en-US" altLang="en-US" sz="1600" dirty="0"/>
              <a:t>Started AI Mobility, Voice over NTN, and </a:t>
            </a:r>
            <a:r>
              <a:rPr lang="en-US" altLang="en-US" sz="1600" dirty="0" err="1"/>
              <a:t>AIoT</a:t>
            </a:r>
            <a:r>
              <a:rPr lang="en-US" altLang="en-US" sz="1600" dirty="0"/>
              <a:t> 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(MCC) – for his excellent and efficient support </a:t>
            </a:r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and Mattias Bergstrom for efficiently chairing sessions in Q3</a:t>
            </a:r>
          </a:p>
          <a:p>
            <a:pPr marL="341313" indent="-341313"/>
            <a:r>
              <a:rPr lang="en-US" altLang="en-US" sz="1600" b="1" dirty="0"/>
              <a:t>UE capability rapporteur (Ziyi Li) </a:t>
            </a:r>
            <a:r>
              <a:rPr lang="en-US" altLang="en-US" sz="1600" dirty="0"/>
              <a:t>for coordinating all the UE capability work across all WGs</a:t>
            </a:r>
          </a:p>
          <a:p>
            <a:pPr marL="341313" indent="-341313"/>
            <a:r>
              <a:rPr lang="en-US" altLang="en-US" sz="1600" b="1" dirty="0"/>
              <a:t>RRC rapporteur – (Håkan Palm) </a:t>
            </a:r>
            <a:r>
              <a:rPr lang="en-US" altLang="en-US" sz="1600" dirty="0"/>
              <a:t>for coordinating ASN.1 review </a:t>
            </a:r>
          </a:p>
          <a:p>
            <a:pPr marL="341313" indent="-341313"/>
            <a:r>
              <a:rPr lang="en-US" altLang="en-US" sz="1600" dirty="0"/>
              <a:t>All WI and CR spec rapporteurs for managing all the Rel-19 Work and specifications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 dirty="0"/>
              <a:t>Thank you to the host companies for sponsoring the SA4 and RAN2 event </a:t>
            </a:r>
          </a:p>
          <a:p>
            <a:pPr marL="739815" lvl="1" indent="-341313"/>
            <a:r>
              <a:rPr lang="en-US" altLang="en-US" sz="1200" dirty="0"/>
              <a:t>Apple, Dolby, Huawei, InterDigital, </a:t>
            </a:r>
            <a:r>
              <a:rPr lang="en-US" altLang="en-US" sz="1200" dirty="0" err="1"/>
              <a:t>Mediatek</a:t>
            </a:r>
            <a:r>
              <a:rPr lang="en-US" altLang="en-US" sz="1200" dirty="0"/>
              <a:t>, Nokia, Oppo, Qualcomm, Vivo, Xiaomi, ZTE</a:t>
            </a:r>
          </a:p>
          <a:p>
            <a:pPr marL="341313" indent="-341313"/>
            <a:r>
              <a:rPr lang="en-US" altLang="en-US" sz="1600" dirty="0"/>
              <a:t>Thank you to</a:t>
            </a:r>
            <a:r>
              <a:rPr lang="en-US" altLang="en-US" sz="1600" b="1" dirty="0"/>
              <a:t> ETSI and ATIS for hosting in Prague, Czech Republic and Dallas, USA </a:t>
            </a: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F28C2-1298-7780-C388-4FF92F0F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TEI19 – RAN2 specific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648CD47-D44B-70A1-D81A-F8198DB0FA81}"/>
              </a:ext>
            </a:extLst>
          </p:cNvPr>
          <p:cNvSpPr txBox="1">
            <a:spLocks/>
          </p:cNvSpPr>
          <p:nvPr/>
        </p:nvSpPr>
        <p:spPr bwMode="auto">
          <a:xfrm>
            <a:off x="377825" y="1240640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0995" indent="-340995"/>
            <a:r>
              <a:rPr lang="en-US" sz="1800" kern="0">
                <a:latin typeface="Arial"/>
                <a:ea typeface="+mn-lt"/>
                <a:cs typeface="Arial"/>
              </a:rPr>
              <a:t>[</a:t>
            </a:r>
            <a:r>
              <a:rPr lang="en-US" sz="1800" kern="0" err="1">
                <a:latin typeface="Arial"/>
                <a:ea typeface="+mn-lt"/>
                <a:cs typeface="Arial"/>
              </a:rPr>
              <a:t>NR_TN_NTN_redir</a:t>
            </a:r>
            <a:r>
              <a:rPr lang="en-US" sz="1800" kern="0">
                <a:latin typeface="Arial"/>
                <a:ea typeface="+mn-lt"/>
                <a:cs typeface="Arial"/>
              </a:rPr>
              <a:t>]</a:t>
            </a:r>
          </a:p>
          <a:p>
            <a:pPr marL="340995" indent="-340995"/>
            <a:endParaRPr lang="en-US" altLang="en-US" kern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8760A4C8-6E21-23E6-5FBD-959C750BF83C}"/>
              </a:ext>
            </a:extLst>
          </p:cNvPr>
          <p:cNvSpPr txBox="1">
            <a:spLocks/>
          </p:cNvSpPr>
          <p:nvPr/>
        </p:nvSpPr>
        <p:spPr bwMode="auto">
          <a:xfrm>
            <a:off x="200144" y="3135338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314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6pPr>
            <a:lvl7pPr marL="2971462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7pPr>
            <a:lvl8pPr marL="3428610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8pPr>
            <a:lvl9pPr marL="3885758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9pPr>
          </a:lstStyle>
          <a:p>
            <a:pPr marL="340995" indent="-340995"/>
            <a:r>
              <a:rPr lang="en-US" sz="1800" kern="0">
                <a:latin typeface="Arial"/>
                <a:ea typeface="MS PGothic"/>
                <a:cs typeface="Arial"/>
              </a:rPr>
              <a:t>[</a:t>
            </a:r>
            <a:r>
              <a:rPr lang="en-US" sz="1800" kern="0" err="1">
                <a:latin typeface="Arial"/>
                <a:ea typeface="MS PGothic"/>
                <a:cs typeface="Arial"/>
              </a:rPr>
              <a:t>SpeedStatePars</a:t>
            </a:r>
            <a:r>
              <a:rPr lang="en-US" sz="1800" kern="0">
                <a:latin typeface="Arial"/>
                <a:ea typeface="MS PGothic"/>
                <a:cs typeface="Arial"/>
              </a:rPr>
              <a:t>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375A52-654E-8F26-5622-8262A9DCF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4" y="1773767"/>
            <a:ext cx="8274339" cy="5813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BD5CA7-D703-ADA9-BFF7-50DBBB91AA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824" y="3653266"/>
            <a:ext cx="8274340" cy="6810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EF79E41-C869-2032-6113-276DE5DE73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824" y="2338883"/>
            <a:ext cx="8274339" cy="26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4638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74278-1545-496A-6EA5-43CEA4BF1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TEI19 – RAN2 specific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FA3CB69-B638-C68F-154A-2FEBFF2C4766}"/>
              </a:ext>
            </a:extLst>
          </p:cNvPr>
          <p:cNvSpPr txBox="1">
            <a:spLocks/>
          </p:cNvSpPr>
          <p:nvPr/>
        </p:nvSpPr>
        <p:spPr bwMode="auto">
          <a:xfrm>
            <a:off x="79809" y="1934866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0995" indent="-340995"/>
            <a:r>
              <a:rPr lang="en-US" sz="1800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[</a:t>
            </a:r>
            <a:r>
              <a:rPr lang="en-US" sz="1800" err="1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IoT_NR_NTN_CellSelect</a:t>
            </a:r>
            <a:r>
              <a:rPr lang="en-US" sz="1800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]</a:t>
            </a:r>
            <a:endParaRPr lang="en-US" altLang="en-US" sz="1800" kern="0">
              <a:latin typeface="Arial"/>
              <a:ea typeface="MS PGothic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A62B56-DFF6-E208-B49A-C704507691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951" y="1383375"/>
            <a:ext cx="8734858" cy="3488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4583F5-3690-4F83-2861-80B69DE874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154" y="2516724"/>
            <a:ext cx="8648845" cy="14284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FBCC3E-6872-2FB1-18A4-77F0DB6B78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635" y="4041662"/>
            <a:ext cx="8648845" cy="261257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31DCC3B-C098-9764-015B-76E88D15CE19}"/>
              </a:ext>
            </a:extLst>
          </p:cNvPr>
          <p:cNvSpPr txBox="1">
            <a:spLocks/>
          </p:cNvSpPr>
          <p:nvPr/>
        </p:nvSpPr>
        <p:spPr bwMode="auto">
          <a:xfrm>
            <a:off x="79809" y="964631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0995" indent="-340995"/>
            <a:r>
              <a:rPr lang="en-US" sz="1800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[SSR-</a:t>
            </a:r>
            <a:r>
              <a:rPr lang="en-US" sz="1800" err="1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ProviderID</a:t>
            </a:r>
            <a:r>
              <a:rPr lang="en-US" sz="1800">
                <a:solidFill>
                  <a:srgbClr val="000000"/>
                </a:solidFill>
                <a:latin typeface="Arial"/>
                <a:ea typeface="MS PGothic"/>
                <a:cs typeface="Arial"/>
              </a:rPr>
              <a:t>]</a:t>
            </a:r>
            <a:endParaRPr lang="en-US" altLang="en-US" sz="1800" kern="0">
              <a:latin typeface="Arial"/>
              <a:ea typeface="MS PGothic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1676783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FA826-A880-95A6-C1FE-77E179525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TEI19 – RAN2 specific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54553-BFDA-7DF1-0CFE-DED02E1E51B7}"/>
              </a:ext>
            </a:extLst>
          </p:cNvPr>
          <p:cNvSpPr txBox="1">
            <a:spLocks/>
          </p:cNvSpPr>
          <p:nvPr/>
        </p:nvSpPr>
        <p:spPr bwMode="auto">
          <a:xfrm>
            <a:off x="377825" y="3438349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</a:t>
            </a:r>
            <a:r>
              <a:rPr lang="en-US" altLang="en-US" sz="1800" kern="0" err="1"/>
              <a:t>Pos_SRSHop</a:t>
            </a:r>
            <a:r>
              <a:rPr lang="en-US" altLang="en-US" sz="1800" kern="0"/>
              <a:t>]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736C3B-C6F0-3DCE-E395-9A54BA4B7D2C}"/>
              </a:ext>
            </a:extLst>
          </p:cNvPr>
          <p:cNvSpPr txBox="1">
            <a:spLocks/>
          </p:cNvSpPr>
          <p:nvPr/>
        </p:nvSpPr>
        <p:spPr bwMode="auto">
          <a:xfrm>
            <a:off x="485774" y="867664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314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6pPr>
            <a:lvl7pPr marL="2971462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7pPr>
            <a:lvl8pPr marL="3428610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8pPr>
            <a:lvl9pPr marL="3885758" indent="-228574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9pPr>
          </a:lstStyle>
          <a:p>
            <a:pPr marL="340995" indent="-340995"/>
            <a:r>
              <a:rPr lang="en-US" sz="1800" kern="0">
                <a:latin typeface="Arial"/>
                <a:ea typeface="MS PGothic"/>
                <a:cs typeface="Arial"/>
              </a:rPr>
              <a:t>[</a:t>
            </a:r>
            <a:r>
              <a:rPr lang="en-US" sz="1800" kern="0" err="1">
                <a:latin typeface="Arial"/>
                <a:ea typeface="MS PGothic"/>
                <a:cs typeface="Arial"/>
              </a:rPr>
              <a:t>IoT_TN_NTN_redir</a:t>
            </a:r>
            <a:r>
              <a:rPr lang="en-US" sz="1800" kern="0">
                <a:latin typeface="Arial"/>
                <a:ea typeface="MS PGothic"/>
                <a:cs typeface="Arial"/>
              </a:rPr>
              <a:t>]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163ADC-B809-C404-941F-68AF568E9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876" y="1230054"/>
            <a:ext cx="8388351" cy="5564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E7DBCF-673F-5746-77A9-B46F14C3DA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876" y="1786501"/>
            <a:ext cx="8388351" cy="5061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DCBC82C-81FD-0EE3-B182-0988D9A3DF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875" y="3897621"/>
            <a:ext cx="8388351" cy="5470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74420A2-4360-A6A5-ED6A-5D8FF8B349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876" y="2262303"/>
            <a:ext cx="8388351" cy="5061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78C950-74F0-01DB-613D-615CC38EFB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876" y="2798873"/>
            <a:ext cx="8388351" cy="26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365930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691A0-6086-35DE-7757-B6858B2C0D27}"/>
              </a:ext>
            </a:extLst>
          </p:cNvPr>
          <p:cNvSpPr txBox="1">
            <a:spLocks/>
          </p:cNvSpPr>
          <p:nvPr/>
        </p:nvSpPr>
        <p:spPr bwMode="auto">
          <a:xfrm>
            <a:off x="384750" y="948840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[5GB_CASMuting]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3C13A1B-FB28-3524-3110-CB7E30DEC33F}"/>
              </a:ext>
            </a:extLst>
          </p:cNvPr>
          <p:cNvSpPr txBox="1">
            <a:spLocks/>
          </p:cNvSpPr>
          <p:nvPr/>
        </p:nvSpPr>
        <p:spPr bwMode="auto">
          <a:xfrm>
            <a:off x="301625" y="2115550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 [</a:t>
            </a:r>
            <a:r>
              <a:rPr lang="en-US" altLang="en-US" sz="1800" kern="0" err="1"/>
              <a:t>Common_PDCCH_rep_TN</a:t>
            </a:r>
            <a:r>
              <a:rPr lang="en-US" altLang="en-US" sz="1800" kern="0"/>
              <a:t>]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3BA9F00-0A7E-B423-B9A3-8EDC7A8E3B46}"/>
              </a:ext>
            </a:extLst>
          </p:cNvPr>
          <p:cNvSpPr txBox="1">
            <a:spLocks/>
          </p:cNvSpPr>
          <p:nvPr/>
        </p:nvSpPr>
        <p:spPr bwMode="auto">
          <a:xfrm>
            <a:off x="648970" y="25733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TEI19 – RAN2 specific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D27629-7A57-E7E4-771E-21AA978A0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87" y="1338482"/>
            <a:ext cx="8108868" cy="4245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A8479F9-1F8D-0332-2197-08398CAB07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387" y="2565170"/>
            <a:ext cx="8108867" cy="39656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45D49AF-1446-F119-BAD6-7FA7922998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51" y="3459544"/>
            <a:ext cx="8163504" cy="1221278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C6C741E-9D62-1642-AE0B-95962AF8CF3B}"/>
              </a:ext>
            </a:extLst>
          </p:cNvPr>
          <p:cNvSpPr txBox="1">
            <a:spLocks/>
          </p:cNvSpPr>
          <p:nvPr/>
        </p:nvSpPr>
        <p:spPr bwMode="auto">
          <a:xfrm>
            <a:off x="301625" y="2961732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[EarlyCSI_L3HO]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99B4FA9-5336-EAC9-3A99-E4FB3BF5AE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387" y="1744512"/>
            <a:ext cx="8108867" cy="22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28235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A2932-5724-ADC3-4F4E-5894EE59ABD7}"/>
              </a:ext>
            </a:extLst>
          </p:cNvPr>
          <p:cNvSpPr txBox="1">
            <a:spLocks/>
          </p:cNvSpPr>
          <p:nvPr/>
        </p:nvSpPr>
        <p:spPr bwMode="auto">
          <a:xfrm>
            <a:off x="488950" y="999955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</a:t>
            </a:r>
            <a:r>
              <a:rPr lang="en-US" altLang="en-US" sz="1800" kern="0" err="1"/>
              <a:t>LTM_enh_SR</a:t>
            </a:r>
            <a:r>
              <a:rPr lang="en-US" altLang="en-US" sz="1800" kern="0"/>
              <a:t>]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0204A6-1DA4-46D5-A17F-D751CBADA582}"/>
              </a:ext>
            </a:extLst>
          </p:cNvPr>
          <p:cNvSpPr txBox="1">
            <a:spLocks/>
          </p:cNvSpPr>
          <p:nvPr/>
        </p:nvSpPr>
        <p:spPr bwMode="auto">
          <a:xfrm>
            <a:off x="648970" y="25733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TEI19 – RAN2 specific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DEFDF7-B79C-C75A-9707-E4102DDE70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46" y="1418699"/>
            <a:ext cx="8537064" cy="336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707294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A6D60-1146-9EAB-E5A9-8D48A438C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77953-5BE8-57EA-3D6F-9C95BF59764D}"/>
              </a:ext>
            </a:extLst>
          </p:cNvPr>
          <p:cNvSpPr txBox="1">
            <a:spLocks/>
          </p:cNvSpPr>
          <p:nvPr/>
        </p:nvSpPr>
        <p:spPr bwMode="auto">
          <a:xfrm>
            <a:off x="488950" y="999955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en-US" sz="1800" kern="0" dirty="0"/>
              <a:t>No identifiers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E71B79B-98CF-7B45-3EA6-2FAF0F648E3C}"/>
              </a:ext>
            </a:extLst>
          </p:cNvPr>
          <p:cNvSpPr txBox="1">
            <a:spLocks/>
          </p:cNvSpPr>
          <p:nvPr/>
        </p:nvSpPr>
        <p:spPr bwMode="auto">
          <a:xfrm>
            <a:off x="648970" y="25733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/>
              <a:t>TEI19 – RAN2 specific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4D5D662-E5AC-E138-8B47-ADC47D1C86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524322"/>
              </p:ext>
            </p:extLst>
          </p:nvPr>
        </p:nvGraphicFramePr>
        <p:xfrm>
          <a:off x="488950" y="1418699"/>
          <a:ext cx="8388350" cy="1904134"/>
        </p:xfrm>
        <a:graphic>
          <a:graphicData uri="http://schemas.openxmlformats.org/drawingml/2006/table">
            <a:tbl>
              <a:tblPr/>
              <a:tblGrid>
                <a:gridCol w="659900">
                  <a:extLst>
                    <a:ext uri="{9D8B030D-6E8A-4147-A177-3AD203B41FA5}">
                      <a16:colId xmlns:a16="http://schemas.microsoft.com/office/drawing/2014/main" val="2463073142"/>
                    </a:ext>
                  </a:extLst>
                </a:gridCol>
                <a:gridCol w="1868026">
                  <a:extLst>
                    <a:ext uri="{9D8B030D-6E8A-4147-A177-3AD203B41FA5}">
                      <a16:colId xmlns:a16="http://schemas.microsoft.com/office/drawing/2014/main" val="2839230774"/>
                    </a:ext>
                  </a:extLst>
                </a:gridCol>
                <a:gridCol w="1796960">
                  <a:extLst>
                    <a:ext uri="{9D8B030D-6E8A-4147-A177-3AD203B41FA5}">
                      <a16:colId xmlns:a16="http://schemas.microsoft.com/office/drawing/2014/main" val="352428874"/>
                    </a:ext>
                  </a:extLst>
                </a:gridCol>
                <a:gridCol w="578682">
                  <a:extLst>
                    <a:ext uri="{9D8B030D-6E8A-4147-A177-3AD203B41FA5}">
                      <a16:colId xmlns:a16="http://schemas.microsoft.com/office/drawing/2014/main" val="4053784210"/>
                    </a:ext>
                  </a:extLst>
                </a:gridCol>
                <a:gridCol w="507616">
                  <a:extLst>
                    <a:ext uri="{9D8B030D-6E8A-4147-A177-3AD203B41FA5}">
                      <a16:colId xmlns:a16="http://schemas.microsoft.com/office/drawing/2014/main" val="2768961749"/>
                    </a:ext>
                  </a:extLst>
                </a:gridCol>
                <a:gridCol w="1228430">
                  <a:extLst>
                    <a:ext uri="{9D8B030D-6E8A-4147-A177-3AD203B41FA5}">
                      <a16:colId xmlns:a16="http://schemas.microsoft.com/office/drawing/2014/main" val="1492849164"/>
                    </a:ext>
                  </a:extLst>
                </a:gridCol>
                <a:gridCol w="395940">
                  <a:extLst>
                    <a:ext uri="{9D8B030D-6E8A-4147-A177-3AD203B41FA5}">
                      <a16:colId xmlns:a16="http://schemas.microsoft.com/office/drawing/2014/main" val="502673"/>
                    </a:ext>
                  </a:extLst>
                </a:gridCol>
                <a:gridCol w="753810">
                  <a:extLst>
                    <a:ext uri="{9D8B030D-6E8A-4147-A177-3AD203B41FA5}">
                      <a16:colId xmlns:a16="http://schemas.microsoft.com/office/drawing/2014/main" val="3828248152"/>
                    </a:ext>
                  </a:extLst>
                </a:gridCol>
                <a:gridCol w="598986">
                  <a:extLst>
                    <a:ext uri="{9D8B030D-6E8A-4147-A177-3AD203B41FA5}">
                      <a16:colId xmlns:a16="http://schemas.microsoft.com/office/drawing/2014/main" val="2011176474"/>
                    </a:ext>
                  </a:extLst>
                </a:gridCol>
              </a:tblGrid>
              <a:tr h="152331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3867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R2-2509440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for propagation of roaming and access restrictions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(Samsung)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5171882"/>
                  </a:ext>
                </a:extLst>
              </a:tr>
              <a:tr h="15233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R2-2509265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of SSB-less SCell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0255198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R2-2509223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PC5 Relay RLC channel configuration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Apple, CATT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NR_SL_relay-Core,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6387261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R2-2508193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SPS and preallocated uplink grant for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TOYOTA ITC, Lenovo, 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36.321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LTE_eMob-Core, LTE_LATRED_L2-Core,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6107045"/>
                  </a:ext>
                </a:extLst>
              </a:tr>
              <a:tr h="3427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R2-2509476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eventD2 (Rel-19)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CSCN, ZTE Corporation, Sanechips, Huawei, Hisilicon, Apple, OPPO, Fujitsu, CATT, Xiaomi, CMCC,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NR_NTN_enh-Core,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3403788"/>
                  </a:ext>
                </a:extLst>
              </a:tr>
              <a:tr h="3427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R2-2509378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on UE capability for eventD2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CSCN, ZTE Corporation, Sanechips, Huawei, Hisilicon, Apple, OPPO, Fujitsu, CATT, Xiaomi, CMCC,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38.306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NR_NTN_enh-Core,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7784577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R2-2509354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non-controversial corrections Set XXVI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3583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8099888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0D9C5-A79D-B7DF-94D4-8455713AA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TEI 18 with </a:t>
            </a:r>
            <a:r>
              <a:rPr lang="en-US" err="1"/>
              <a:t>identifers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88D0A-0D89-943F-3D6A-8A2A941BF19F}"/>
              </a:ext>
            </a:extLst>
          </p:cNvPr>
          <p:cNvSpPr txBox="1">
            <a:spLocks/>
          </p:cNvSpPr>
          <p:nvPr/>
        </p:nvSpPr>
        <p:spPr bwMode="auto">
          <a:xfrm>
            <a:off x="381000" y="1195902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[RACH-</a:t>
            </a:r>
            <a:r>
              <a:rPr lang="en-US" altLang="en-US" sz="1800" kern="0" err="1"/>
              <a:t>lessHO</a:t>
            </a:r>
            <a:r>
              <a:rPr lang="en-US" altLang="en-US" sz="1800" kern="0"/>
              <a:t>]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46CF570-094D-93D5-28B7-105436B286CD}"/>
              </a:ext>
            </a:extLst>
          </p:cNvPr>
          <p:cNvSpPr txBox="1">
            <a:spLocks/>
          </p:cNvSpPr>
          <p:nvPr/>
        </p:nvSpPr>
        <p:spPr bwMode="auto">
          <a:xfrm>
            <a:off x="377825" y="2470459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[PL RS Type 1 CG]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0FDC08E-2547-5E23-FFE2-41A5A63318DB}"/>
              </a:ext>
            </a:extLst>
          </p:cNvPr>
          <p:cNvSpPr txBox="1">
            <a:spLocks/>
          </p:cNvSpPr>
          <p:nvPr/>
        </p:nvSpPr>
        <p:spPr bwMode="auto">
          <a:xfrm>
            <a:off x="377825" y="3660018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/>
              <a:t>[GNSS LOS/NLOS]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2CF9F33-9951-1BAD-7BC7-2AC49FCDF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935" y="1559227"/>
            <a:ext cx="8558130" cy="8558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6B5EC1-C2C6-C3A9-665B-9DEF352CDC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935" y="2849500"/>
            <a:ext cx="8558130" cy="6265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1F9F1D-7DBC-6311-6AD7-B947563A15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287" y="4055414"/>
            <a:ext cx="8558124" cy="46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4319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9706D-1705-4AB8-3EB2-A736A8425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17FDB-5064-F141-6F18-977BE4A4B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 18 no </a:t>
            </a:r>
            <a:r>
              <a:rPr lang="en-US" dirty="0" err="1"/>
              <a:t>identifers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0DDE01-4D2B-5FBA-BF29-2C7522375BEE}"/>
              </a:ext>
            </a:extLst>
          </p:cNvPr>
          <p:cNvSpPr txBox="1">
            <a:spLocks/>
          </p:cNvSpPr>
          <p:nvPr/>
        </p:nvSpPr>
        <p:spPr bwMode="auto">
          <a:xfrm>
            <a:off x="381000" y="1195902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US" altLang="en-US" sz="1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8D91E18-2F3F-286A-2CB4-677ED06329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482504"/>
              </p:ext>
            </p:extLst>
          </p:nvPr>
        </p:nvGraphicFramePr>
        <p:xfrm>
          <a:off x="381000" y="1140045"/>
          <a:ext cx="8388350" cy="1866051"/>
        </p:xfrm>
        <a:graphic>
          <a:graphicData uri="http://schemas.openxmlformats.org/drawingml/2006/table">
            <a:tbl>
              <a:tblPr/>
              <a:tblGrid>
                <a:gridCol w="659900">
                  <a:extLst>
                    <a:ext uri="{9D8B030D-6E8A-4147-A177-3AD203B41FA5}">
                      <a16:colId xmlns:a16="http://schemas.microsoft.com/office/drawing/2014/main" val="1906905868"/>
                    </a:ext>
                  </a:extLst>
                </a:gridCol>
                <a:gridCol w="1868026">
                  <a:extLst>
                    <a:ext uri="{9D8B030D-6E8A-4147-A177-3AD203B41FA5}">
                      <a16:colId xmlns:a16="http://schemas.microsoft.com/office/drawing/2014/main" val="729823166"/>
                    </a:ext>
                  </a:extLst>
                </a:gridCol>
                <a:gridCol w="1796960">
                  <a:extLst>
                    <a:ext uri="{9D8B030D-6E8A-4147-A177-3AD203B41FA5}">
                      <a16:colId xmlns:a16="http://schemas.microsoft.com/office/drawing/2014/main" val="1635361941"/>
                    </a:ext>
                  </a:extLst>
                </a:gridCol>
                <a:gridCol w="578682">
                  <a:extLst>
                    <a:ext uri="{9D8B030D-6E8A-4147-A177-3AD203B41FA5}">
                      <a16:colId xmlns:a16="http://schemas.microsoft.com/office/drawing/2014/main" val="2413225810"/>
                    </a:ext>
                  </a:extLst>
                </a:gridCol>
                <a:gridCol w="507616">
                  <a:extLst>
                    <a:ext uri="{9D8B030D-6E8A-4147-A177-3AD203B41FA5}">
                      <a16:colId xmlns:a16="http://schemas.microsoft.com/office/drawing/2014/main" val="3553762022"/>
                    </a:ext>
                  </a:extLst>
                </a:gridCol>
                <a:gridCol w="1228430">
                  <a:extLst>
                    <a:ext uri="{9D8B030D-6E8A-4147-A177-3AD203B41FA5}">
                      <a16:colId xmlns:a16="http://schemas.microsoft.com/office/drawing/2014/main" val="4208559663"/>
                    </a:ext>
                  </a:extLst>
                </a:gridCol>
                <a:gridCol w="395940">
                  <a:extLst>
                    <a:ext uri="{9D8B030D-6E8A-4147-A177-3AD203B41FA5}">
                      <a16:colId xmlns:a16="http://schemas.microsoft.com/office/drawing/2014/main" val="1433176126"/>
                    </a:ext>
                  </a:extLst>
                </a:gridCol>
                <a:gridCol w="753810">
                  <a:extLst>
                    <a:ext uri="{9D8B030D-6E8A-4147-A177-3AD203B41FA5}">
                      <a16:colId xmlns:a16="http://schemas.microsoft.com/office/drawing/2014/main" val="427075372"/>
                    </a:ext>
                  </a:extLst>
                </a:gridCol>
                <a:gridCol w="598986">
                  <a:extLst>
                    <a:ext uri="{9D8B030D-6E8A-4147-A177-3AD203B41FA5}">
                      <a16:colId xmlns:a16="http://schemas.microsoft.com/office/drawing/2014/main" val="4067797767"/>
                    </a:ext>
                  </a:extLst>
                </a:gridCol>
              </a:tblGrid>
              <a:tr h="152331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6386142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R2-2509432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for propagation of MDT Configuration in stage2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(ZTE Corporation, China Unicom, China Telecom, CMCC, Huawei, Nokia)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37.320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NR_SON_MDT-Core,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0149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6216086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R2-2509433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for propagation of MDT Configuration in stage2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(ZTE Corporation, China Unicom, China Telecom, CMCC, Huawei, Nokia)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37.320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NR_SON_MDT-Core,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0150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099403"/>
                  </a:ext>
                </a:extLst>
              </a:tr>
              <a:tr h="3427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R2-2509266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NCD-SSB based RACH-less HO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nn-NO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NR_mobile_IAB-Core, NR_NTN_enh-Core, TEI18, NR_redcap-Core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91071"/>
                  </a:ext>
                </a:extLst>
              </a:tr>
              <a:tr h="3427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R2-2509267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NCD-SSB based RACH-less HO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nn-NO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NR_mobile_IAB-Core, NR_NTN_enh-Core, TEI18, NR_redcap-Core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5585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7170929"/>
                  </a:ext>
                </a:extLst>
              </a:tr>
              <a:tr h="3427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R2-2509465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LPP Corrections [GNSS LOS/NLOS]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37.355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NR_pos-Core, TEI18, LCS_NAVIC_L1_SPS_NR_LTE-Core, NR_pos_enh-Core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5428301"/>
                  </a:ext>
                </a:extLst>
              </a:tr>
              <a:tr h="22849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R2-2509353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non-controversial corrections Set XXVI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38.331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3032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30996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793DF3-D582-BFBA-6A3E-A41272FD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300" y="0"/>
            <a:ext cx="6827838" cy="857250"/>
          </a:xfrm>
        </p:spPr>
        <p:txBody>
          <a:bodyPr/>
          <a:lstStyle/>
          <a:p>
            <a:r>
              <a:rPr lang="en-US" altLang="en-US"/>
              <a:t>Delegates in RAN2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FC9C4A-C2BC-BBCD-3140-1D54C6EE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847725"/>
            <a:ext cx="8388350" cy="6381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RAN2#132 had 439 delegates that attended f2f</a:t>
            </a:r>
          </a:p>
          <a:p>
            <a:pPr marL="739815" lvl="1" indent="-341313"/>
            <a:r>
              <a:rPr lang="en-US" altLang="en-US" sz="1600" dirty="0"/>
              <a:t>With start of 6G there is a noticeable increase of delegates in the main session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AA359570-01F4-64A5-9749-8FD8789FEC75}"/>
              </a:ext>
            </a:extLst>
          </p:cNvPr>
          <p:cNvGraphicFramePr>
            <a:graphicFrameLocks/>
          </p:cNvGraphicFramePr>
          <p:nvPr/>
        </p:nvGraphicFramePr>
        <p:xfrm>
          <a:off x="927100" y="1641475"/>
          <a:ext cx="6908800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C8401-29F4-B83F-50D0-801D26314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100AB-5E77-7451-481B-815B9440F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TEI 17 with </a:t>
            </a:r>
            <a:r>
              <a:rPr lang="en-US" err="1"/>
              <a:t>identifers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DE1F7-049C-ACA7-F49D-BF169CAAF207}"/>
              </a:ext>
            </a:extLst>
          </p:cNvPr>
          <p:cNvSpPr txBox="1">
            <a:spLocks/>
          </p:cNvSpPr>
          <p:nvPr/>
        </p:nvSpPr>
        <p:spPr bwMode="auto">
          <a:xfrm>
            <a:off x="377825" y="896088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[MINT]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4C04B0-EE1C-3F4A-6BB9-A935B10AF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618" y="1314832"/>
            <a:ext cx="8118764" cy="811876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C4FB42A-78A6-0659-C98B-BEC05040981C}"/>
              </a:ext>
            </a:extLst>
          </p:cNvPr>
          <p:cNvGraphicFramePr>
            <a:graphicFrameLocks noGrp="1"/>
          </p:cNvGraphicFramePr>
          <p:nvPr/>
        </p:nvGraphicFramePr>
        <p:xfrm>
          <a:off x="485775" y="2597288"/>
          <a:ext cx="8388350" cy="609324"/>
        </p:xfrm>
        <a:graphic>
          <a:graphicData uri="http://schemas.openxmlformats.org/drawingml/2006/table">
            <a:tbl>
              <a:tblPr/>
              <a:tblGrid>
                <a:gridCol w="659900">
                  <a:extLst>
                    <a:ext uri="{9D8B030D-6E8A-4147-A177-3AD203B41FA5}">
                      <a16:colId xmlns:a16="http://schemas.microsoft.com/office/drawing/2014/main" val="1493886586"/>
                    </a:ext>
                  </a:extLst>
                </a:gridCol>
                <a:gridCol w="1868026">
                  <a:extLst>
                    <a:ext uri="{9D8B030D-6E8A-4147-A177-3AD203B41FA5}">
                      <a16:colId xmlns:a16="http://schemas.microsoft.com/office/drawing/2014/main" val="3807282644"/>
                    </a:ext>
                  </a:extLst>
                </a:gridCol>
                <a:gridCol w="1796960">
                  <a:extLst>
                    <a:ext uri="{9D8B030D-6E8A-4147-A177-3AD203B41FA5}">
                      <a16:colId xmlns:a16="http://schemas.microsoft.com/office/drawing/2014/main" val="720980685"/>
                    </a:ext>
                  </a:extLst>
                </a:gridCol>
                <a:gridCol w="578682">
                  <a:extLst>
                    <a:ext uri="{9D8B030D-6E8A-4147-A177-3AD203B41FA5}">
                      <a16:colId xmlns:a16="http://schemas.microsoft.com/office/drawing/2014/main" val="1338577704"/>
                    </a:ext>
                  </a:extLst>
                </a:gridCol>
                <a:gridCol w="507616">
                  <a:extLst>
                    <a:ext uri="{9D8B030D-6E8A-4147-A177-3AD203B41FA5}">
                      <a16:colId xmlns:a16="http://schemas.microsoft.com/office/drawing/2014/main" val="3687369288"/>
                    </a:ext>
                  </a:extLst>
                </a:gridCol>
                <a:gridCol w="1228430">
                  <a:extLst>
                    <a:ext uri="{9D8B030D-6E8A-4147-A177-3AD203B41FA5}">
                      <a16:colId xmlns:a16="http://schemas.microsoft.com/office/drawing/2014/main" val="1044460876"/>
                    </a:ext>
                  </a:extLst>
                </a:gridCol>
                <a:gridCol w="395940">
                  <a:extLst>
                    <a:ext uri="{9D8B030D-6E8A-4147-A177-3AD203B41FA5}">
                      <a16:colId xmlns:a16="http://schemas.microsoft.com/office/drawing/2014/main" val="1918004856"/>
                    </a:ext>
                  </a:extLst>
                </a:gridCol>
                <a:gridCol w="753810">
                  <a:extLst>
                    <a:ext uri="{9D8B030D-6E8A-4147-A177-3AD203B41FA5}">
                      <a16:colId xmlns:a16="http://schemas.microsoft.com/office/drawing/2014/main" val="2089348411"/>
                    </a:ext>
                  </a:extLst>
                </a:gridCol>
                <a:gridCol w="598986">
                  <a:extLst>
                    <a:ext uri="{9D8B030D-6E8A-4147-A177-3AD203B41FA5}">
                      <a16:colId xmlns:a16="http://schemas.microsoft.com/office/drawing/2014/main" val="1984217739"/>
                    </a:ext>
                  </a:extLst>
                </a:gridCol>
              </a:tblGrid>
              <a:tr h="152331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179372"/>
                  </a:ext>
                </a:extLst>
              </a:tr>
              <a:tr h="15233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R2-2509424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Paging Loss issue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(Ericsson, Nokia, Huawei, CATT)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Rel-17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38.300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4415125"/>
                  </a:ext>
                </a:extLst>
              </a:tr>
              <a:tr h="15233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R2-2509425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Paging Loss issue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(Ericsson, Nokia, Huawei, CATT)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Rel-18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38.300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2694243"/>
                  </a:ext>
                </a:extLst>
              </a:tr>
              <a:tr h="15233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R2-2509426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Paging Loss issue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(Ericsson, Nokia, Huawei, CATT)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Rel-19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38.300</a:t>
                      </a:r>
                      <a:endParaRPr lang="en-US" sz="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RP-253716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8225200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C5DFF77-C023-C12C-849D-32FE819588C8}"/>
              </a:ext>
            </a:extLst>
          </p:cNvPr>
          <p:cNvSpPr txBox="1">
            <a:spLocks/>
          </p:cNvSpPr>
          <p:nvPr/>
        </p:nvSpPr>
        <p:spPr bwMode="auto">
          <a:xfrm>
            <a:off x="377825" y="2178544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No identifier</a:t>
            </a:r>
          </a:p>
        </p:txBody>
      </p:sp>
    </p:spTree>
    <p:extLst>
      <p:ext uri="{BB962C8B-B14F-4D97-AF65-F5344CB8AC3E}">
        <p14:creationId xmlns:p14="http://schemas.microsoft.com/office/powerpoint/2010/main" val="1316248878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FF04C-15A4-819C-7EE8-85FFE0036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81E05-8AF9-B78D-9B60-D7C0EA412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080" y="199160"/>
            <a:ext cx="6827838" cy="857250"/>
          </a:xfrm>
        </p:spPr>
        <p:txBody>
          <a:bodyPr/>
          <a:lstStyle/>
          <a:p>
            <a:r>
              <a:rPr lang="en-US"/>
              <a:t>UE Capabilities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9D7BD2-7F2D-F1CD-784F-1C976827E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343" y="1496291"/>
            <a:ext cx="7705313" cy="259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8372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5D40E86-CA8F-C124-6C84-29E869B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16AEFA7-885A-4FC4-C8E0-51A82BFD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17349"/>
            <a:ext cx="8388350" cy="1141851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Number of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~1400</a:t>
            </a:r>
          </a:p>
          <a:p>
            <a:pPr marL="739815" lvl="1" indent="-341313"/>
            <a:r>
              <a:rPr lang="en-US" altLang="en-US" sz="2000" dirty="0"/>
              <a:t>Temporary reduction in </a:t>
            </a:r>
            <a:r>
              <a:rPr lang="en-US" altLang="en-US" sz="2000" dirty="0" err="1"/>
              <a:t>Tdocs</a:t>
            </a:r>
            <a:r>
              <a:rPr lang="en-US" altLang="en-US" sz="2000" dirty="0"/>
              <a:t> due to initial 6G </a:t>
            </a:r>
            <a:r>
              <a:rPr lang="en-US" altLang="en-US" sz="2000" dirty="0" err="1"/>
              <a:t>Tdoc</a:t>
            </a:r>
            <a:r>
              <a:rPr lang="en-US" altLang="en-US" sz="2000" dirty="0"/>
              <a:t> limit and Rel-20 slow start</a:t>
            </a:r>
          </a:p>
        </p:txBody>
      </p:sp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2B307970-8EC7-059B-1C1E-8678D1F457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0578378"/>
              </p:ext>
            </p:extLst>
          </p:nvPr>
        </p:nvGraphicFramePr>
        <p:xfrm>
          <a:off x="581818" y="1913056"/>
          <a:ext cx="8202613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E08A6D4-56AA-208D-FB98-107028D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 dirty="0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0796B1B-5E9F-0AFD-8A25-CE30FBEA3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533" y="794202"/>
            <a:ext cx="8388350" cy="4857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Rel-17/18 workload has decreased  </a:t>
            </a:r>
          </a:p>
          <a:p>
            <a:pPr marL="341313" indent="-341313"/>
            <a:r>
              <a:rPr lang="en-US" altLang="en-US" sz="1800" dirty="0"/>
              <a:t>240 CRs agreed in RAN2#132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B6EDD7B-4019-9725-BAA7-B371E472ED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1830095"/>
              </p:ext>
            </p:extLst>
          </p:nvPr>
        </p:nvGraphicFramePr>
        <p:xfrm>
          <a:off x="518615" y="1386682"/>
          <a:ext cx="7861894" cy="3756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71FB-9AD6-9E96-48C8-788A998C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 in RAN2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2D0C75-1698-BCCD-1BEC-9F3C2FF3A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598003"/>
              </p:ext>
            </p:extLst>
          </p:nvPr>
        </p:nvGraphicFramePr>
        <p:xfrm>
          <a:off x="1280474" y="2392122"/>
          <a:ext cx="5679433" cy="1702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8772">
                  <a:extLst>
                    <a:ext uri="{9D8B030D-6E8A-4147-A177-3AD203B41FA5}">
                      <a16:colId xmlns:a16="http://schemas.microsoft.com/office/drawing/2014/main" val="23026775"/>
                    </a:ext>
                  </a:extLst>
                </a:gridCol>
                <a:gridCol w="894669">
                  <a:extLst>
                    <a:ext uri="{9D8B030D-6E8A-4147-A177-3AD203B41FA5}">
                      <a16:colId xmlns:a16="http://schemas.microsoft.com/office/drawing/2014/main" val="2512217045"/>
                    </a:ext>
                  </a:extLst>
                </a:gridCol>
                <a:gridCol w="824970">
                  <a:extLst>
                    <a:ext uri="{9D8B030D-6E8A-4147-A177-3AD203B41FA5}">
                      <a16:colId xmlns:a16="http://schemas.microsoft.com/office/drawing/2014/main" val="1304487912"/>
                    </a:ext>
                  </a:extLst>
                </a:gridCol>
                <a:gridCol w="743827">
                  <a:extLst>
                    <a:ext uri="{9D8B030D-6E8A-4147-A177-3AD203B41FA5}">
                      <a16:colId xmlns:a16="http://schemas.microsoft.com/office/drawing/2014/main" val="1793783708"/>
                    </a:ext>
                  </a:extLst>
                </a:gridCol>
                <a:gridCol w="888304">
                  <a:extLst>
                    <a:ext uri="{9D8B030D-6E8A-4147-A177-3AD203B41FA5}">
                      <a16:colId xmlns:a16="http://schemas.microsoft.com/office/drawing/2014/main" val="3448453387"/>
                    </a:ext>
                  </a:extLst>
                </a:gridCol>
                <a:gridCol w="988891">
                  <a:extLst>
                    <a:ext uri="{9D8B030D-6E8A-4147-A177-3AD203B41FA5}">
                      <a16:colId xmlns:a16="http://schemas.microsoft.com/office/drawing/2014/main" val="3292543697"/>
                    </a:ext>
                  </a:extLst>
                </a:gridCol>
              </a:tblGrid>
              <a:tr h="418693">
                <a:tc>
                  <a:txBody>
                    <a:bodyPr/>
                    <a:lstStyle/>
                    <a:p>
                      <a:r>
                        <a:rPr lang="en-US" altLang="ko-KR" sz="1100" b="1">
                          <a:solidFill>
                            <a:schemeClr val="bg1"/>
                          </a:solidFill>
                        </a:rPr>
                        <a:t>Rel-20  WI/Sis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6G Study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 Mob.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err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AIoT</a:t>
                      </a:r>
                      <a:endParaRPr lang="en-US" sz="1100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Voice over  NTN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Rel-19/18 corrections and ASN.1 Review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70223265"/>
                  </a:ext>
                </a:extLst>
              </a:tr>
              <a:tr h="500924">
                <a:tc>
                  <a:txBody>
                    <a:bodyPr/>
                    <a:lstStyle/>
                    <a:p>
                      <a:r>
                        <a:rPr lang="en-US" altLang="ko-KR" sz="1100" b="1"/>
                        <a:t>Assigned TUs (per meeting)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32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1946937859"/>
                  </a:ext>
                </a:extLst>
              </a:tr>
              <a:tr h="42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/>
                          </a:solidFill>
                        </a:rPr>
                        <a:t>Approx Online </a:t>
                      </a:r>
                      <a:r>
                        <a:rPr lang="en-US" altLang="ko-KR" sz="1100" b="1"/>
                        <a:t>time spent  RAN2#120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9.5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31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2126859008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30091A-1403-CF20-DE73-5D716774F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28700"/>
            <a:ext cx="8388350" cy="2449286"/>
          </a:xfrm>
        </p:spPr>
        <p:txBody>
          <a:bodyPr/>
          <a:lstStyle/>
          <a:p>
            <a:r>
              <a:rPr lang="en-US" sz="1800" dirty="0"/>
              <a:t>3 parallel sessions are used for official online discussions throughout the week.  </a:t>
            </a:r>
          </a:p>
          <a:p>
            <a:pPr lvl="1"/>
            <a:r>
              <a:rPr lang="en-US" sz="1400" dirty="0"/>
              <a:t>Online time spent for all WIs/SIs is generally 25-100% higher.  ASN.1 review and Rel-19 corrections took large amount of time</a:t>
            </a:r>
          </a:p>
          <a:p>
            <a:r>
              <a:rPr lang="en-US" sz="1800" dirty="0"/>
              <a:t>1 offline session is used for official offline discussions </a:t>
            </a:r>
          </a:p>
        </p:txBody>
      </p:sp>
    </p:spTree>
    <p:extLst>
      <p:ext uri="{BB962C8B-B14F-4D97-AF65-F5344CB8AC3E}">
        <p14:creationId xmlns:p14="http://schemas.microsoft.com/office/powerpoint/2010/main" val="20253348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Maintenance up to Rel-17</a:t>
            </a:r>
          </a:p>
        </p:txBody>
      </p:sp>
    </p:spTree>
    <p:extLst>
      <p:ext uri="{BB962C8B-B14F-4D97-AF65-F5344CB8AC3E}">
        <p14:creationId xmlns:p14="http://schemas.microsoft.com/office/powerpoint/2010/main" val="371357775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5F1E366-0DBE-A188-F110-1435AA0B8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669BA6E-E353-10EB-0579-E55D42DDB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40528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Number of CRs for Rel-17 lower than previous meetings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13 Rel-17 CRs agreed 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3 Rel-15/16</a:t>
            </a:r>
          </a:p>
          <a:p>
            <a:pPr marL="341313" indent="-341313"/>
            <a:r>
              <a:rPr lang="en-US" altLang="en-US" sz="2000" dirty="0"/>
              <a:t>NBC CRs </a:t>
            </a:r>
          </a:p>
          <a:p>
            <a:pPr marL="398502" lvl="1" indent="0">
              <a:buNone/>
            </a:pP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 field in MAC header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SL-SCH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R2-2509162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SL-SCH	NTT DOCOMO, INC., Qualcomm Incorporated, Samsung, Sharp	CR	Rel-16	38.321	16.21.0	2132	3	F	5G_V2X_NRSL-Core	R2-2509033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R2-2509169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SL-SCH	NTT DOCOMO, INC., Qualcomm Incorporated, Samsung, Sharp	CR	Rel-17	38.321	17.14.0	2133	4	A	5G_V2X_NRSL-Core	R2-2509163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R2-2509164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SL-SCH	NTT DOCOMO, INC., Qualcomm Incorporated, Samsung, Sharp	CR	Rel-18	38.321	18.7.0	2134	3	A	5G_V2X_NRSL-Core	R2-2509035</a:t>
            </a:r>
          </a:p>
          <a:p>
            <a:pPr marL="739815" lvl="1" indent="-341313"/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R2-2509165	Correction to F field in MAC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subheader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SL-SCH	NTT DOCOMO, INC., Qualcomm Incorporated, Samsung, Sharp	CR	Rel-19	38.321	19.0.0	2151	1	A	5G_V2X_NRSL-Core	R2-2509036</a:t>
            </a:r>
          </a:p>
          <a:p>
            <a:pPr marL="739815" lvl="1" indent="-341313"/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00050" lvl="1" indent="0">
              <a:spcBef>
                <a:spcPts val="300"/>
              </a:spcBef>
              <a:buNone/>
              <a:defRPr/>
            </a:pP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Rel-18 NR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1764</Words>
  <Application>Microsoft Office PowerPoint</Application>
  <PresentationFormat>On-screen Show (16:9)</PresentationFormat>
  <Paragraphs>392</Paragraphs>
  <Slides>31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Arial Narrow</vt:lpstr>
      <vt:lpstr>Calibri</vt:lpstr>
      <vt:lpstr>Century Gothic</vt:lpstr>
      <vt:lpstr>Times New Roman</vt:lpstr>
      <vt:lpstr>Office Theme</vt:lpstr>
      <vt:lpstr>Custom Design</vt:lpstr>
      <vt:lpstr>PowerPoint Presentation</vt:lpstr>
      <vt:lpstr>Executive Summary</vt:lpstr>
      <vt:lpstr>Delegates in RAN2</vt:lpstr>
      <vt:lpstr>Submitted contributions in RAN2</vt:lpstr>
      <vt:lpstr>RAN2 Agreed CRs </vt:lpstr>
      <vt:lpstr>Time in RAN2 </vt:lpstr>
      <vt:lpstr>Maintenance up to Rel-17</vt:lpstr>
      <vt:lpstr>Maintenance up to Rel-17</vt:lpstr>
      <vt:lpstr>Rel-18 NR</vt:lpstr>
      <vt:lpstr>Maintenance up to Rel-18</vt:lpstr>
      <vt:lpstr>Rel-19 NR</vt:lpstr>
      <vt:lpstr>Rel-19 WIs</vt:lpstr>
      <vt:lpstr>TEI18/19 - Summary</vt:lpstr>
      <vt:lpstr>Rel-20 NR</vt:lpstr>
      <vt:lpstr>Rel-20 RAN2 Led WID/SIDs</vt:lpstr>
      <vt:lpstr>Rel-20 Items and consideration for plenary</vt:lpstr>
      <vt:lpstr>Next Steps</vt:lpstr>
      <vt:lpstr>RAN2 &amp; SA4 concert - Dallas</vt:lpstr>
      <vt:lpstr>RAN2 &amp; SA4 concert - Dallas</vt:lpstr>
      <vt:lpstr>THANK YOU!!!</vt:lpstr>
      <vt:lpstr>Appendix – TEI identifiers and CRs</vt:lpstr>
      <vt:lpstr>TEI19 – RAN2 specific</vt:lpstr>
      <vt:lpstr>TEI19 – RAN2 specific</vt:lpstr>
      <vt:lpstr>TEI19 – RAN2 specific</vt:lpstr>
      <vt:lpstr>PowerPoint Presentation</vt:lpstr>
      <vt:lpstr>PowerPoint Presentation</vt:lpstr>
      <vt:lpstr>PowerPoint Presentation</vt:lpstr>
      <vt:lpstr>TEI 18 with identifers</vt:lpstr>
      <vt:lpstr>TEI 18 no identifers</vt:lpstr>
      <vt:lpstr>TEI 17 with identifers</vt:lpstr>
      <vt:lpstr>UE Capabilities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2</cp:revision>
  <cp:lastPrinted>2017-02-24T12:37:51Z</cp:lastPrinted>
  <dcterms:created xsi:type="dcterms:W3CDTF">2008-08-30T09:32:10Z</dcterms:created>
  <dcterms:modified xsi:type="dcterms:W3CDTF">2025-12-08T04:09:56Z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