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Lst>
  <p:notesMasterIdLst>
    <p:notesMasterId r:id="rId7"/>
  </p:notesMasterIdLst>
  <p:sldIdLst>
    <p:sldId id="407" r:id="rId2"/>
    <p:sldId id="672" r:id="rId3"/>
    <p:sldId id="654" r:id="rId4"/>
    <p:sldId id="684" r:id="rId5"/>
    <p:sldId id="671"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A324B785-5D56-42A0-9F2A-6427B8233977}">
          <p14:sldIdLst>
            <p14:sldId id="407"/>
            <p14:sldId id="672"/>
            <p14:sldId id="654"/>
            <p14:sldId id="684"/>
            <p14:sldId id="671"/>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vivo" initials="vivo" lastIdx="0" clrIdx="6"/>
  <p:cmAuthor id="1" name="杨昂" initials="杨昂" lastIdx="2" clrIdx="0"/>
  <p:cmAuthor id="8" name="庄子荀" initials="庄子荀" lastIdx="3" clrIdx="7"/>
  <p:cmAuthor id="2" name="宋扬" initials="宋扬" lastIdx="4" clrIdx="1"/>
  <p:cmAuthor id="9" name="未知用户1" initials="未知用户1" lastIdx="16" clrIdx="8"/>
  <p:cmAuthor id="10" name="贾承璐" initials="贾承璐" lastIdx="3" clrIdx="9">
    <p:extLst>
      <p:ext uri="{19B8F6BF-5375-455C-9EA6-DF929625EA0E}">
        <p15:presenceInfo xmlns:p15="http://schemas.microsoft.com/office/powerpoint/2012/main" userId="S-1-5-21-2660122827-3251746268-3620619969-195847" providerId="AD"/>
      </p:ext>
    </p:extLst>
  </p:cmAuthor>
  <p:cmAuthor id="4" name="Si Ye" initials="SY" lastIdx="1" clrIdx="3"/>
  <p:cmAuthor id="11" name="谢天" initials="谢天" lastIdx="1" clrIdx="10">
    <p:extLst>
      <p:ext uri="{19B8F6BF-5375-455C-9EA6-DF929625EA0E}">
        <p15:presenceInfo xmlns:p15="http://schemas.microsoft.com/office/powerpoint/2012/main" userId="S-1-5-21-2660122827-3251746268-3620619969-224126" providerId="AD"/>
      </p:ext>
    </p:extLst>
  </p:cmAuthor>
  <p:cmAuthor id="5" name="王园园" initials="王园园" lastIdx="5" clrIdx="4"/>
  <p:cmAuthor id="12" name="Hao Wu" initials="HW" lastIdx="1" clrIdx="11">
    <p:extLst>
      <p:ext uri="{19B8F6BF-5375-455C-9EA6-DF929625EA0E}">
        <p15:presenceInfo xmlns:p15="http://schemas.microsoft.com/office/powerpoint/2012/main" userId="S-1-5-21-2660122827-3251746268-3620619969-234450" providerId="AD"/>
      </p:ext>
    </p:extLst>
  </p:cmAuthor>
  <p:cmAuthor id="6" name="司晔" initials="司晔" lastIdx="4"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B2FF"/>
    <a:srgbClr val="1D43FF"/>
    <a:srgbClr val="00CC00"/>
    <a:srgbClr val="99CCFF"/>
    <a:srgbClr val="5831FF"/>
    <a:srgbClr val="415FFF"/>
    <a:srgbClr val="6699FF"/>
    <a:srgbClr val="3399FF"/>
    <a:srgbClr val="A8EEF8"/>
    <a:srgbClr val="E848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中度样式 3 - 强调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818" autoAdjust="0"/>
    <p:restoredTop sz="92976" autoAdjust="0"/>
  </p:normalViewPr>
  <p:slideViewPr>
    <p:cSldViewPr snapToGrid="0">
      <p:cViewPr varScale="1">
        <p:scale>
          <a:sx n="116" d="100"/>
          <a:sy n="116" d="100"/>
        </p:scale>
        <p:origin x="208" y="1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2025/9/6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1</a:t>
            </a:fld>
            <a:endParaRPr lang="zh-CN" altLang="en-US"/>
          </a:p>
        </p:txBody>
      </p:sp>
    </p:spTree>
    <p:extLst>
      <p:ext uri="{BB962C8B-B14F-4D97-AF65-F5344CB8AC3E}">
        <p14:creationId xmlns:p14="http://schemas.microsoft.com/office/powerpoint/2010/main" val="27562893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a:extLst>
              <a:ext uri="{FF2B5EF4-FFF2-40B4-BE49-F238E27FC236}">
                <a16:creationId xmlns:a16="http://schemas.microsoft.com/office/drawing/2014/main" id="{EFCC28DF-8FFA-43E5-9A2E-51469E8C5A5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rgbClr val="FF0000"/>
                </a:solidFill>
                <a:highlight>
                  <a:srgbClr val="00FF00"/>
                </a:highlight>
                <a:latin typeface="微软雅黑" panose="020B0503020204020204" pitchFamily="34" charset="-122"/>
                <a:ea typeface="微软雅黑" panose="020B0503020204020204" pitchFamily="34" charset="-122"/>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highlight>
                <a:srgbClr val="00FF00"/>
              </a:highlight>
            </a:endParaRPr>
          </a:p>
        </p:txBody>
      </p:sp>
    </p:spTree>
    <p:extLst>
      <p:ext uri="{BB962C8B-B14F-4D97-AF65-F5344CB8AC3E}">
        <p14:creationId xmlns:p14="http://schemas.microsoft.com/office/powerpoint/2010/main" val="25450231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a:extLst>
              <a:ext uri="{FF2B5EF4-FFF2-40B4-BE49-F238E27FC236}">
                <a16:creationId xmlns:a16="http://schemas.microsoft.com/office/drawing/2014/main" id="{EFCC28DF-8FFA-43E5-9A2E-51469E8C5A5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solidFill>
                <a:srgbClr val="FF0000"/>
              </a:solidFill>
              <a:highlight>
                <a:srgbClr val="00FF00"/>
              </a:highligh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67611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a:extLst>
              <a:ext uri="{FF2B5EF4-FFF2-40B4-BE49-F238E27FC236}">
                <a16:creationId xmlns:a16="http://schemas.microsoft.com/office/drawing/2014/main" id="{EFCC28DF-8FFA-43E5-9A2E-51469E8C5A5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solidFill>
                <a:srgbClr val="FF0000"/>
              </a:solidFill>
              <a:highlight>
                <a:srgbClr val="00FF00"/>
              </a:highligh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417340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2025/9/6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pic>
        <p:nvPicPr>
          <p:cNvPr id="7" name="图片 6"/>
          <p:cNvPicPr>
            <a:picLocks noChangeAspect="1"/>
          </p:cNvPicPr>
          <p:nvPr userDrawn="1"/>
        </p:nvPicPr>
        <p:blipFill>
          <a:blip r:embed="rId2" cstate="email"/>
          <a:stretch>
            <a:fillRect/>
          </a:stretch>
        </p:blipFill>
        <p:spPr>
          <a:xfrm>
            <a:off x="10625745" y="317694"/>
            <a:ext cx="979635" cy="25770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2025/9/6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2025/9/6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srcRect/>
          <a:stretch>
            <a:fillRect/>
          </a:stretch>
        </p:blipFill>
        <p:spPr>
          <a:xfrm>
            <a:off x="0" y="-1"/>
            <a:ext cx="12195175" cy="6858001"/>
          </a:xfrm>
          <a:prstGeom prst="rect">
            <a:avLst/>
          </a:prstGeom>
        </p:spPr>
      </p:pic>
      <p:sp>
        <p:nvSpPr>
          <p:cNvPr id="78" name="图片占位符 5"/>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5206233"/>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p:cNvPicPr>
            <a:picLocks noChangeAspect="1"/>
          </p:cNvPicPr>
          <p:nvPr userDrawn="1"/>
        </p:nvPicPr>
        <p:blipFill>
          <a:blip r:embed="rId2" cstate="email"/>
          <a:srcRect/>
          <a:stretch>
            <a:fillRect/>
          </a:stretch>
        </p:blipFill>
        <p:spPr>
          <a:xfrm>
            <a:off x="0" y="-1"/>
            <a:ext cx="12195175" cy="6858001"/>
          </a:xfrm>
          <a:prstGeom prst="rect">
            <a:avLst/>
          </a:prstGeom>
        </p:spPr>
      </p:pic>
      <p:sp>
        <p:nvSpPr>
          <p:cNvPr id="68" name="文本框 67"/>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p:cNvGrpSpPr/>
          <p:nvPr userDrawn="1"/>
        </p:nvGrpSpPr>
        <p:grpSpPr>
          <a:xfrm>
            <a:off x="-3386918" y="1009241"/>
            <a:ext cx="2795791" cy="348813"/>
            <a:chOff x="-5043485" y="1324983"/>
            <a:chExt cx="4785749" cy="538842"/>
          </a:xfrm>
        </p:grpSpPr>
        <p:sp>
          <p:nvSpPr>
            <p:cNvPr id="77" name="矩形 7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userDrawn="1"/>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p:cNvGrpSpPr/>
          <p:nvPr userDrawn="1"/>
        </p:nvGrpSpPr>
        <p:grpSpPr>
          <a:xfrm>
            <a:off x="-3398070" y="4458239"/>
            <a:ext cx="2806943" cy="351124"/>
            <a:chOff x="-3429000" y="9944467"/>
            <a:chExt cx="3171264" cy="702248"/>
          </a:xfrm>
        </p:grpSpPr>
        <p:sp>
          <p:nvSpPr>
            <p:cNvPr id="113" name="矩形 11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p:cNvGrpSpPr/>
          <p:nvPr userDrawn="1"/>
        </p:nvGrpSpPr>
        <p:grpSpPr>
          <a:xfrm>
            <a:off x="-3400879" y="2739059"/>
            <a:ext cx="2809752" cy="348813"/>
            <a:chOff x="5058585" y="17714855"/>
            <a:chExt cx="4833751" cy="515167"/>
          </a:xfrm>
        </p:grpSpPr>
        <p:sp>
          <p:nvSpPr>
            <p:cNvPr id="132" name="矩形 13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p:cNvGrpSpPr/>
          <p:nvPr userDrawn="1"/>
        </p:nvGrpSpPr>
        <p:grpSpPr>
          <a:xfrm>
            <a:off x="-3388739" y="3603967"/>
            <a:ext cx="2797612" cy="348813"/>
            <a:chOff x="10651243" y="17726064"/>
            <a:chExt cx="4775839" cy="526796"/>
          </a:xfrm>
        </p:grpSpPr>
        <p:sp>
          <p:nvSpPr>
            <p:cNvPr id="138" name="矩形 13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p:nvGrpSpPr>
        <p:grpSpPr>
          <a:xfrm>
            <a:off x="-3386918" y="1009241"/>
            <a:ext cx="2795791" cy="348813"/>
            <a:chOff x="-5043485" y="1324983"/>
            <a:chExt cx="4785749" cy="538842"/>
          </a:xfrm>
        </p:grpSpPr>
        <p:sp>
          <p:nvSpPr>
            <p:cNvPr id="74" name="矩形 73"/>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p:nvGrpSpPr>
        <p:grpSpPr>
          <a:xfrm>
            <a:off x="-3386918" y="1862479"/>
            <a:ext cx="2795791" cy="348813"/>
            <a:chOff x="16164196" y="17668285"/>
            <a:chExt cx="4785749" cy="486635"/>
          </a:xfrm>
        </p:grpSpPr>
        <p:sp>
          <p:nvSpPr>
            <p:cNvPr id="80" name="矩形 7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p:nvGrpSpPr>
        <p:grpSpPr>
          <a:xfrm>
            <a:off x="-3398070" y="4458239"/>
            <a:ext cx="2806943" cy="351124"/>
            <a:chOff x="-3429000" y="9944467"/>
            <a:chExt cx="3171264" cy="702248"/>
          </a:xfrm>
        </p:grpSpPr>
        <p:sp>
          <p:nvSpPr>
            <p:cNvPr id="111" name="矩形 11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p:nvGrpSpPr>
        <p:grpSpPr>
          <a:xfrm>
            <a:off x="-3400879" y="2739059"/>
            <a:ext cx="2809752" cy="348813"/>
            <a:chOff x="5058585" y="17714855"/>
            <a:chExt cx="4833751" cy="515167"/>
          </a:xfrm>
        </p:grpSpPr>
        <p:sp>
          <p:nvSpPr>
            <p:cNvPr id="130" name="矩形 12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p:nvGrpSpPr>
        <p:grpSpPr>
          <a:xfrm>
            <a:off x="-3388739" y="3603967"/>
            <a:ext cx="2797612" cy="348813"/>
            <a:chOff x="10651243" y="17726064"/>
            <a:chExt cx="4775839" cy="526796"/>
          </a:xfrm>
        </p:grpSpPr>
        <p:sp>
          <p:nvSpPr>
            <p:cNvPr id="153" name="矩形 15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p:nvPicPr>
        <p:blipFill>
          <a:blip r:embed="rId2" cstate="email"/>
          <a:stretch>
            <a:fillRect/>
          </a:stretch>
        </p:blipFill>
        <p:spPr>
          <a:xfrm>
            <a:off x="10625744" y="317694"/>
            <a:ext cx="979636" cy="257702"/>
          </a:xfrm>
          <a:prstGeom prst="rect">
            <a:avLst/>
          </a:prstGeom>
        </p:spPr>
      </p:pic>
      <p:sp>
        <p:nvSpPr>
          <p:cNvPr id="62" name="矩形 61"/>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p:cNvGrpSpPr/>
          <p:nvPr userDrawn="1"/>
        </p:nvGrpSpPr>
        <p:grpSpPr>
          <a:xfrm>
            <a:off x="-3386918" y="1009241"/>
            <a:ext cx="2795791" cy="348813"/>
            <a:chOff x="-5043485" y="1324983"/>
            <a:chExt cx="4785749" cy="538842"/>
          </a:xfrm>
        </p:grpSpPr>
        <p:sp>
          <p:nvSpPr>
            <p:cNvPr id="68" name="矩形 6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p:cNvGrpSpPr/>
          <p:nvPr userDrawn="1"/>
        </p:nvGrpSpPr>
        <p:grpSpPr>
          <a:xfrm>
            <a:off x="-3386918" y="1862479"/>
            <a:ext cx="2795791" cy="348813"/>
            <a:chOff x="16164196" y="17668285"/>
            <a:chExt cx="4785749" cy="486635"/>
          </a:xfrm>
        </p:grpSpPr>
        <p:sp>
          <p:nvSpPr>
            <p:cNvPr id="91" name="矩形 90"/>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p:cNvGrpSpPr/>
          <p:nvPr userDrawn="1"/>
        </p:nvGrpSpPr>
        <p:grpSpPr>
          <a:xfrm>
            <a:off x="-3398070" y="4458239"/>
            <a:ext cx="2806943" cy="351124"/>
            <a:chOff x="-3429000" y="9944467"/>
            <a:chExt cx="3171264" cy="702248"/>
          </a:xfrm>
        </p:grpSpPr>
        <p:sp>
          <p:nvSpPr>
            <p:cNvPr id="101" name="矩形 10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userDrawn="1"/>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userDrawn="1"/>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2025/9/6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2025/9/6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2025/9/6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235DC95-CA93-4412-83B5-44E84C2AB4A2}" type="datetimeFigureOut">
              <a:rPr lang="zh-CN" altLang="en-US" smtClean="0"/>
              <a:t>2025/9/6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235DC95-CA93-4412-83B5-44E84C2AB4A2}" type="datetimeFigureOut">
              <a:rPr lang="zh-CN" altLang="en-US" smtClean="0"/>
              <a:t>2025/9/6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235DC95-CA93-4412-83B5-44E84C2AB4A2}" type="datetimeFigureOut">
              <a:rPr lang="zh-CN" altLang="en-US" smtClean="0"/>
              <a:t>2025/9/6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2025/9/6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2025/9/6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35DC95-CA93-4412-83B5-44E84C2AB4A2}" type="datetimeFigureOut">
              <a:rPr lang="zh-CN" altLang="en-US" smtClean="0"/>
              <a:t>2025/9/6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663981-0834-4737-95F4-37FF14E266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email"/>
          <a:stretch>
            <a:fillRect/>
          </a:stretch>
        </p:blipFill>
        <p:spPr>
          <a:xfrm>
            <a:off x="857647" y="400505"/>
            <a:ext cx="979572" cy="257702"/>
          </a:xfrm>
          <a:prstGeom prst="rect">
            <a:avLst/>
          </a:prstGeom>
        </p:spPr>
      </p:pic>
      <p:sp>
        <p:nvSpPr>
          <p:cNvPr id="6" name="文本占位符 2">
            <a:extLst>
              <a:ext uri="{FF2B5EF4-FFF2-40B4-BE49-F238E27FC236}">
                <a16:creationId xmlns:a16="http://schemas.microsoft.com/office/drawing/2014/main" id="{061DFC03-DE37-45C4-AC8C-DDBB4688A568}"/>
              </a:ext>
            </a:extLst>
          </p:cNvPr>
          <p:cNvSpPr txBox="1"/>
          <p:nvPr/>
        </p:nvSpPr>
        <p:spPr>
          <a:xfrm>
            <a:off x="3248035" y="3298977"/>
            <a:ext cx="3709464" cy="607346"/>
          </a:xfrm>
          <a:prstGeom prst="rect">
            <a:avLst/>
          </a:prstGeom>
          <a:solidFill>
            <a:srgbClr val="415FFF"/>
          </a:solidFill>
          <a:ln>
            <a:solidFill>
              <a:srgbClr val="415FFF"/>
            </a:solidFill>
          </a:ln>
        </p:spPr>
        <p:txBody>
          <a:bodyPr vert="horz" lIns="91440" tIns="45720" rIns="91440" bIns="45720" rtlCol="0"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kern="120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pPr>
            <a:endParaRPr lang="en-US" altLang="zh-CN" b="1" dirty="0"/>
          </a:p>
        </p:txBody>
      </p:sp>
      <p:sp>
        <p:nvSpPr>
          <p:cNvPr id="7" name="内容占位符 6">
            <a:extLst>
              <a:ext uri="{FF2B5EF4-FFF2-40B4-BE49-F238E27FC236}">
                <a16:creationId xmlns:a16="http://schemas.microsoft.com/office/drawing/2014/main" id="{36EF10D8-62A7-4102-8248-F51E071E7F42}"/>
              </a:ext>
            </a:extLst>
          </p:cNvPr>
          <p:cNvSpPr txBox="1">
            <a:spLocks/>
          </p:cNvSpPr>
          <p:nvPr/>
        </p:nvSpPr>
        <p:spPr>
          <a:xfrm>
            <a:off x="171671" y="2509658"/>
            <a:ext cx="11581057" cy="2315817"/>
          </a:xfrm>
          <a:prstGeom prst="rect">
            <a:avLst/>
          </a:prstGeom>
          <a:solidFill>
            <a:srgbClr val="8E9FFE">
              <a:lumMod val="75000"/>
              <a:alpha val="82000"/>
            </a:srgbClr>
          </a:solidFill>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400" b="0" i="0" kern="1200">
                <a:solidFill>
                  <a:schemeClr val="accent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kumimoji="0" lang="zh-CN" altLang="en-US" sz="400" b="0" i="0" u="none" strike="noStrike" kern="1200" cap="none" spc="0" normalizeH="0" baseline="0" noProof="0" dirty="0">
              <a:ln>
                <a:noFill/>
              </a:ln>
              <a:solidFill>
                <a:srgbClr val="375FFF"/>
              </a:solidFill>
              <a:effectLst/>
              <a:uLnTx/>
              <a:uFillTx/>
              <a:ea typeface="vivo type CNS Light" charset="-122"/>
            </a:endParaRPr>
          </a:p>
        </p:txBody>
      </p:sp>
      <p:sp>
        <p:nvSpPr>
          <p:cNvPr id="9" name="文本占位符 4">
            <a:extLst>
              <a:ext uri="{FF2B5EF4-FFF2-40B4-BE49-F238E27FC236}">
                <a16:creationId xmlns:a16="http://schemas.microsoft.com/office/drawing/2014/main" id="{02F1565C-4A65-43A7-BF8A-8F8BD4EBA0C5}"/>
              </a:ext>
            </a:extLst>
          </p:cNvPr>
          <p:cNvSpPr txBox="1">
            <a:spLocks/>
          </p:cNvSpPr>
          <p:nvPr/>
        </p:nvSpPr>
        <p:spPr>
          <a:xfrm>
            <a:off x="200410" y="2658068"/>
            <a:ext cx="11991590" cy="2498270"/>
          </a:xfrm>
          <a:prstGeom prst="rect">
            <a:avLst/>
          </a:prstGeom>
        </p:spPr>
        <p:txBody>
          <a:bodyPr vert="horz" lIns="0" tIns="0" rIns="0" bIns="0" rtlCol="0" anchor="ctr">
            <a:noAutofit/>
          </a:bodyPr>
          <a:lstStyle>
            <a:lvl1pPr marL="0" indent="0" algn="l" defTabSz="914400" rtl="0" eaLnBrk="1" latinLnBrk="0" hangingPunct="1">
              <a:lnSpc>
                <a:spcPct val="150000"/>
              </a:lnSpc>
              <a:spcBef>
                <a:spcPts val="0"/>
              </a:spcBef>
              <a:spcAft>
                <a:spcPts val="0"/>
              </a:spcAft>
              <a:buFont typeface="Arial" panose="020B0604020202020204" pitchFamily="34" charset="0"/>
              <a:buNone/>
              <a:defRPr sz="3600" b="0" i="0" kern="120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600"/>
              </a:spcAft>
            </a:pPr>
            <a:r>
              <a:rPr lang="en-GB" altLang="zh-CN" sz="1800" b="1" dirty="0"/>
              <a:t>3GPP TSG RAN Meeting #109</a:t>
            </a:r>
            <a:r>
              <a:rPr lang="en-GB" altLang="zh-CN" sz="1800" b="1" dirty="0">
                <a:latin typeface="Arial" panose="020B0604020202020204" pitchFamily="34" charset="0"/>
                <a:ea typeface="Times New Roman" panose="02020603050405020304" pitchFamily="18" charset="0"/>
              </a:rPr>
              <a:t>	</a:t>
            </a:r>
            <a:r>
              <a:rPr lang="en-GB" altLang="zh-CN" sz="1800" b="1" dirty="0">
                <a:latin typeface="Arial" panose="020B0604020202020204" pitchFamily="34" charset="0"/>
                <a:ea typeface="MS Mincho" panose="02020609040205080304" pitchFamily="49" charset="-128"/>
              </a:rPr>
              <a:t>		                                    </a:t>
            </a:r>
            <a:r>
              <a:rPr lang="en-US" altLang="zh-CN" sz="1800" b="1" dirty="0">
                <a:latin typeface="Arial" panose="020B0604020202020204" pitchFamily="34" charset="0"/>
              </a:rPr>
              <a:t>RP-252195</a:t>
            </a:r>
            <a:endParaRPr lang="zh-CN" altLang="zh-CN" sz="1800" b="1" dirty="0">
              <a:latin typeface="Arial" panose="020B0604020202020204" pitchFamily="34" charset="0"/>
            </a:endParaRPr>
          </a:p>
          <a:p>
            <a:pPr>
              <a:lnSpc>
                <a:spcPct val="100000"/>
              </a:lnSpc>
              <a:spcAft>
                <a:spcPts val="600"/>
              </a:spcAft>
            </a:pPr>
            <a:r>
              <a:rPr lang="en-GB" altLang="zh-CN" sz="1800" b="1" dirty="0"/>
              <a:t>Beijing, </a:t>
            </a:r>
            <a:r>
              <a:rPr lang="en-US" altLang="zh-CN" sz="1800" b="1" dirty="0"/>
              <a:t>China</a:t>
            </a:r>
            <a:r>
              <a:rPr lang="en-GB" altLang="zh-CN" sz="1800" b="1" dirty="0"/>
              <a:t>, September 15-18, 2025</a:t>
            </a:r>
            <a:endParaRPr lang="zh-CN" altLang="zh-CN" sz="1800" b="1" dirty="0"/>
          </a:p>
          <a:p>
            <a:pPr>
              <a:lnSpc>
                <a:spcPct val="100000"/>
              </a:lnSpc>
              <a:spcAft>
                <a:spcPts val="600"/>
              </a:spcAft>
            </a:pPr>
            <a:r>
              <a:rPr lang="en-US" altLang="zh-CN" sz="1800" b="1" dirty="0">
                <a:latin typeface="Arial" panose="020B0604020202020204" pitchFamily="34" charset="0"/>
              </a:rPr>
              <a:t>Agenda Item:	7</a:t>
            </a:r>
            <a:endParaRPr lang="zh-CN" altLang="zh-CN" sz="1800" b="1" dirty="0">
              <a:latin typeface="Arial" panose="020B0604020202020204" pitchFamily="34" charset="0"/>
            </a:endParaRPr>
          </a:p>
          <a:p>
            <a:pPr>
              <a:lnSpc>
                <a:spcPct val="100000"/>
              </a:lnSpc>
              <a:spcAft>
                <a:spcPts val="600"/>
              </a:spcAft>
            </a:pPr>
            <a:r>
              <a:rPr lang="en-GB" altLang="zh-CN" sz="1800" b="1" dirty="0">
                <a:latin typeface="Arial" panose="020B0604020202020204" pitchFamily="34" charset="0"/>
              </a:rPr>
              <a:t>Source:		vivo</a:t>
            </a:r>
            <a:endParaRPr lang="zh-CN" altLang="zh-CN" sz="1800" b="1" dirty="0">
              <a:latin typeface="Arial" panose="020B0604020202020204" pitchFamily="34" charset="0"/>
            </a:endParaRPr>
          </a:p>
          <a:p>
            <a:r>
              <a:rPr lang="en-GB" altLang="zh-CN" sz="1800" b="1" dirty="0">
                <a:latin typeface="Arial" panose="020B0604020202020204" pitchFamily="34" charset="0"/>
              </a:rPr>
              <a:t>Title:		Discussion on Reply LS on signalling feasibility of dataset and parameter sharing</a:t>
            </a:r>
            <a:endParaRPr lang="en-US" altLang="zh-CN" sz="1800" b="1" dirty="0">
              <a:latin typeface="Arial" panose="020B0604020202020204" pitchFamily="34" charset="0"/>
            </a:endParaRPr>
          </a:p>
          <a:p>
            <a:r>
              <a:rPr lang="en-GB" altLang="zh-CN" sz="1800" b="1" dirty="0">
                <a:latin typeface="Arial" panose="020B0604020202020204" pitchFamily="34" charset="0"/>
              </a:rPr>
              <a:t>Document for:	Discussion and Decision</a:t>
            </a:r>
            <a:endParaRPr lang="zh-CN" altLang="zh-CN" sz="1800" b="1" dirty="0">
              <a:latin typeface="Arial" panose="020B0604020202020204" pitchFamily="34" charset="0"/>
            </a:endParaRPr>
          </a:p>
          <a:p>
            <a:endParaRPr lang="zh-CN" alt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5" name="标题 5">
            <a:extLst>
              <a:ext uri="{FF2B5EF4-FFF2-40B4-BE49-F238E27FC236}">
                <a16:creationId xmlns:a16="http://schemas.microsoft.com/office/drawing/2014/main" id="{D4BB4D72-4746-4884-8C51-C1B136741367}"/>
              </a:ext>
            </a:extLst>
          </p:cNvPr>
          <p:cNvSpPr txBox="1"/>
          <p:nvPr/>
        </p:nvSpPr>
        <p:spPr>
          <a:xfrm>
            <a:off x="390132" y="360156"/>
            <a:ext cx="9128441"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a:latin typeface="微软雅黑" panose="020B0503020204020204" pitchFamily="34" charset="-122"/>
                <a:ea typeface="微软雅黑" panose="020B0503020204020204" pitchFamily="34" charset="-122"/>
              </a:rPr>
              <a:t>Background: LS activities between RAN and SA for dataset and model parameters sharing</a:t>
            </a:r>
            <a:endParaRPr lang="zh-CN" altLang="en-US" sz="2400" dirty="0">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id="{E9AFB5D7-BBED-4010-B13D-743DA0F9456A}"/>
              </a:ext>
            </a:extLst>
          </p:cNvPr>
          <p:cNvSpPr txBox="1"/>
          <p:nvPr/>
        </p:nvSpPr>
        <p:spPr>
          <a:xfrm>
            <a:off x="390132" y="1499688"/>
            <a:ext cx="11076972" cy="448616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altLang="zh-CN" sz="1600" dirty="0"/>
              <a:t>Previously, RAN/RAN WGs sent LS to SA/SA WGs on non-OTA signaling feasibility of dataset and model parameter sharing, with the following assumption:</a:t>
            </a:r>
          </a:p>
          <a:p>
            <a:pPr marL="742950" lvl="1" indent="-285750">
              <a:lnSpc>
                <a:spcPct val="150000"/>
              </a:lnSpc>
              <a:buFont typeface="Arial" panose="020B0604020202020204" pitchFamily="34" charset="0"/>
              <a:buChar char="•"/>
            </a:pPr>
            <a:r>
              <a:rPr lang="en-GB" sz="1600" dirty="0"/>
              <a:t>“For non-OTA approaches, i.e., ‘NW dataset/model parameters collection entity -&gt; UE training entity (a server inside MNO or an OTT server)’, RAN2 identified the following candidate solutions (see below Table 1).  From RAN2 point of view, it is assumed they can be supported within Rel-19 existing architecture framework. RAN3, SA2, and SA5 can further confirm the above RAN2 assumption.”</a:t>
            </a:r>
          </a:p>
          <a:p>
            <a:pPr marL="285750" indent="-285750">
              <a:lnSpc>
                <a:spcPct val="150000"/>
              </a:lnSpc>
              <a:buFont typeface="Arial" panose="020B0604020202020204" pitchFamily="34" charset="0"/>
              <a:buChar char="•"/>
            </a:pPr>
            <a:r>
              <a:rPr lang="en-GB" sz="1600" dirty="0"/>
              <a:t>In SA2 #170, the following information and question was sent back  </a:t>
            </a:r>
          </a:p>
          <a:p>
            <a:pPr marL="742950" lvl="1" indent="-285750">
              <a:lnSpc>
                <a:spcPct val="150000"/>
              </a:lnSpc>
              <a:buFont typeface="Arial" panose="020B0604020202020204" pitchFamily="34" charset="0"/>
              <a:buChar char="•"/>
            </a:pPr>
            <a:r>
              <a:rPr lang="en-GB" sz="1600" dirty="0"/>
              <a:t>SA2 would like to inform RAN2 that the Rel-19 specifications do not support “(</a:t>
            </a:r>
            <a:r>
              <a:rPr lang="en-GB" sz="1600" dirty="0" err="1"/>
              <a:t>gNB</a:t>
            </a:r>
            <a:r>
              <a:rPr lang="en-GB" sz="1600" dirty="0"/>
              <a:t>) -&gt; CN -&gt; UE-side training entity”. Note that Rel-19 is frozen for SA2. The Rel-19 architecture provides exposure capabilities, which may still need to be enhanced depending on requirements.</a:t>
            </a:r>
            <a:endParaRPr lang="en-CN" sz="1600" dirty="0"/>
          </a:p>
          <a:p>
            <a:pPr marL="1200150" lvl="2" indent="-285750">
              <a:lnSpc>
                <a:spcPct val="150000"/>
              </a:lnSpc>
              <a:buFont typeface="Arial" panose="020B0604020202020204" pitchFamily="34" charset="0"/>
              <a:buChar char="•"/>
            </a:pPr>
            <a:r>
              <a:rPr lang="en-GB" sz="1600" dirty="0"/>
              <a:t>To study non-OTA candidate solutions, SA2 would appreciate any further information from RAN2/ RAN1/RAN plenary on the requirements. The decision on whether to have study is also subject to SA/SA2 planning.</a:t>
            </a:r>
            <a:endParaRPr lang="en-US" altLang="zh-CN" sz="2000" dirty="0"/>
          </a:p>
        </p:txBody>
      </p:sp>
    </p:spTree>
    <p:extLst>
      <p:ext uri="{BB962C8B-B14F-4D97-AF65-F5344CB8AC3E}">
        <p14:creationId xmlns:p14="http://schemas.microsoft.com/office/powerpoint/2010/main" val="2046747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5" name="标题 5">
            <a:extLst>
              <a:ext uri="{FF2B5EF4-FFF2-40B4-BE49-F238E27FC236}">
                <a16:creationId xmlns:a16="http://schemas.microsoft.com/office/drawing/2014/main" id="{D4BB4D72-4746-4884-8C51-C1B136741367}"/>
              </a:ext>
            </a:extLst>
          </p:cNvPr>
          <p:cNvSpPr txBox="1"/>
          <p:nvPr/>
        </p:nvSpPr>
        <p:spPr>
          <a:xfrm>
            <a:off x="301232" y="244453"/>
            <a:ext cx="1205909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a:latin typeface="微软雅黑" panose="020B0503020204020204" pitchFamily="34" charset="-122"/>
                <a:ea typeface="微软雅黑" panose="020B0503020204020204" pitchFamily="34" charset="-122"/>
              </a:rPr>
              <a:t>Discussion on feedback to SA</a:t>
            </a:r>
            <a:endParaRPr lang="zh-CN" altLang="en-US" sz="2400" dirty="0">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id="{FBDB7866-9188-45D0-8D97-64F4DDB043A8}"/>
              </a:ext>
            </a:extLst>
          </p:cNvPr>
          <p:cNvSpPr txBox="1"/>
          <p:nvPr/>
        </p:nvSpPr>
        <p:spPr>
          <a:xfrm>
            <a:off x="293887" y="1069522"/>
            <a:ext cx="11140069" cy="5391028"/>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en-US" altLang="zh-CN" sz="1600" dirty="0"/>
              <a:t>SA2 explicitly requires RAN plenary to provides information on the requirements for non-OTA solutions. </a:t>
            </a:r>
          </a:p>
          <a:p>
            <a:pPr marL="285750" indent="-285750">
              <a:lnSpc>
                <a:spcPct val="120000"/>
              </a:lnSpc>
              <a:buFont typeface="Arial" panose="020B0604020202020204" pitchFamily="34" charset="0"/>
              <a:buChar char="•"/>
            </a:pPr>
            <a:r>
              <a:rPr lang="en-US" altLang="zh-CN" sz="1600" dirty="0"/>
              <a:t>Based on Rel-20 WID for AIML for NR air interface Ph2, dataset and model parameter signaling feasibility aspects for inter-vendor collaboration need to be further studied from SA/SA WGs:</a:t>
            </a:r>
          </a:p>
          <a:p>
            <a:pPr marL="285750" indent="-285750">
              <a:lnSpc>
                <a:spcPct val="120000"/>
              </a:lnSpc>
              <a:buFont typeface="Arial" panose="020B0604020202020204" pitchFamily="34" charset="0"/>
              <a:buChar char="•"/>
            </a:pPr>
            <a:endParaRPr lang="en-US" altLang="zh-CN" sz="1600" dirty="0"/>
          </a:p>
          <a:p>
            <a:pPr marL="285750" indent="-285750">
              <a:lnSpc>
                <a:spcPct val="120000"/>
              </a:lnSpc>
              <a:buFont typeface="Arial" panose="020B0604020202020204" pitchFamily="34" charset="0"/>
              <a:buChar char="•"/>
            </a:pPr>
            <a:endParaRPr lang="en-US" altLang="zh-CN" sz="1600" dirty="0"/>
          </a:p>
          <a:p>
            <a:pPr marL="285750" indent="-285750">
              <a:lnSpc>
                <a:spcPct val="120000"/>
              </a:lnSpc>
              <a:buFont typeface="Arial" panose="020B0604020202020204" pitchFamily="34" charset="0"/>
              <a:buChar char="•"/>
            </a:pPr>
            <a:endParaRPr lang="en-US" altLang="zh-CN" sz="1600" dirty="0"/>
          </a:p>
          <a:p>
            <a:pPr marL="285750" indent="-285750">
              <a:lnSpc>
                <a:spcPct val="120000"/>
              </a:lnSpc>
              <a:buFont typeface="Arial" panose="020B0604020202020204" pitchFamily="34" charset="0"/>
              <a:buChar char="•"/>
            </a:pPr>
            <a:endParaRPr lang="en-US" altLang="zh-CN" sz="1600" dirty="0"/>
          </a:p>
          <a:p>
            <a:pPr marL="285750" indent="-285750">
              <a:lnSpc>
                <a:spcPct val="120000"/>
              </a:lnSpc>
              <a:buFont typeface="Arial" panose="020B0604020202020204" pitchFamily="34" charset="0"/>
              <a:buChar char="•"/>
            </a:pPr>
            <a:endParaRPr lang="en-US" altLang="zh-CN" sz="1600" dirty="0"/>
          </a:p>
          <a:p>
            <a:pPr marL="285750" indent="-285750">
              <a:lnSpc>
                <a:spcPct val="120000"/>
              </a:lnSpc>
              <a:buFont typeface="Arial" panose="020B0604020202020204" pitchFamily="34" charset="0"/>
              <a:buChar char="•"/>
            </a:pPr>
            <a:endParaRPr lang="en-US" altLang="zh-CN" sz="1600" dirty="0"/>
          </a:p>
          <a:p>
            <a:pPr marL="285750" indent="-285750">
              <a:lnSpc>
                <a:spcPct val="120000"/>
              </a:lnSpc>
              <a:buFont typeface="Arial" panose="020B0604020202020204" pitchFamily="34" charset="0"/>
              <a:buChar char="•"/>
            </a:pPr>
            <a:endParaRPr lang="en-US" altLang="zh-CN" sz="1600" dirty="0"/>
          </a:p>
          <a:p>
            <a:pPr marL="285750" indent="-285750">
              <a:lnSpc>
                <a:spcPct val="120000"/>
              </a:lnSpc>
              <a:buFont typeface="Arial" panose="020B0604020202020204" pitchFamily="34" charset="0"/>
              <a:buChar char="•"/>
            </a:pPr>
            <a:r>
              <a:rPr lang="en-US" altLang="zh-CN" sz="1600" dirty="0"/>
              <a:t>RAN plenary should provide requirements for dataset and model parameter sharing based on Rel-20 WID and ask SA/SA WGs to provide signaling feasibility analysis in Rel-20 study. </a:t>
            </a:r>
          </a:p>
          <a:p>
            <a:pPr marL="285750" indent="-285750">
              <a:lnSpc>
                <a:spcPct val="120000"/>
              </a:lnSpc>
              <a:buFont typeface="Arial" panose="020B0604020202020204" pitchFamily="34" charset="0"/>
              <a:buChar char="•"/>
            </a:pPr>
            <a:endParaRPr lang="en-US" altLang="zh-CN" sz="1600" dirty="0"/>
          </a:p>
          <a:p>
            <a:pPr marL="285750" indent="-285750">
              <a:lnSpc>
                <a:spcPct val="120000"/>
              </a:lnSpc>
              <a:buFont typeface="Arial" panose="020B0604020202020204" pitchFamily="34" charset="0"/>
              <a:buChar char="•"/>
            </a:pPr>
            <a:r>
              <a:rPr lang="en-US" altLang="zh-CN" sz="1600" b="1" dirty="0"/>
              <a:t>Proposal: RAN plenary provides the following feedback to SA</a:t>
            </a:r>
          </a:p>
          <a:p>
            <a:pPr marL="742950" lvl="1" indent="-285750">
              <a:lnSpc>
                <a:spcPct val="120000"/>
              </a:lnSpc>
              <a:buFont typeface="Arial" panose="020B0604020202020204" pitchFamily="34" charset="0"/>
              <a:buChar char="•"/>
            </a:pPr>
            <a:r>
              <a:rPr lang="en-US" altLang="zh-CN" sz="1600" b="1" dirty="0"/>
              <a:t>In Rel-20 WI on AIML for NR air interface Ph2, model parameter and dataset sharing are included within specification scope, and would be further checked in December based on SA WG feedback.</a:t>
            </a:r>
          </a:p>
          <a:p>
            <a:pPr marL="742950" lvl="1" indent="-285750">
              <a:lnSpc>
                <a:spcPct val="120000"/>
              </a:lnSpc>
              <a:buFont typeface="Arial" panose="020B0604020202020204" pitchFamily="34" charset="0"/>
              <a:buChar char="•"/>
            </a:pPr>
            <a:r>
              <a:rPr lang="en-US" altLang="zh-CN" sz="1600" b="1" dirty="0"/>
              <a:t>RAN respectfully ask SA WGs (e.g. SA2 and SA5) to conduct the study on signaling feasibility of model parameter and dataset sharing and provides feedback before December.</a:t>
            </a:r>
            <a:endParaRPr lang="en-US" altLang="zh-CN" sz="1600" dirty="0"/>
          </a:p>
        </p:txBody>
      </p:sp>
      <p:pic>
        <p:nvPicPr>
          <p:cNvPr id="3" name="Picture 2">
            <a:extLst>
              <a:ext uri="{FF2B5EF4-FFF2-40B4-BE49-F238E27FC236}">
                <a16:creationId xmlns:a16="http://schemas.microsoft.com/office/drawing/2014/main" id="{646666D2-C6DA-A9B4-DB41-27350C74CBCC}"/>
              </a:ext>
            </a:extLst>
          </p:cNvPr>
          <p:cNvPicPr>
            <a:picLocks noChangeAspect="1"/>
          </p:cNvPicPr>
          <p:nvPr/>
        </p:nvPicPr>
        <p:blipFill>
          <a:blip r:embed="rId4"/>
          <a:stretch>
            <a:fillRect/>
          </a:stretch>
        </p:blipFill>
        <p:spPr>
          <a:xfrm>
            <a:off x="1494836" y="2014276"/>
            <a:ext cx="8738170" cy="2039679"/>
          </a:xfrm>
          <a:prstGeom prst="rect">
            <a:avLst/>
          </a:prstGeom>
        </p:spPr>
      </p:pic>
    </p:spTree>
    <p:extLst>
      <p:ext uri="{BB962C8B-B14F-4D97-AF65-F5344CB8AC3E}">
        <p14:creationId xmlns:p14="http://schemas.microsoft.com/office/powerpoint/2010/main" val="22168923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5" name="标题 5">
            <a:extLst>
              <a:ext uri="{FF2B5EF4-FFF2-40B4-BE49-F238E27FC236}">
                <a16:creationId xmlns:a16="http://schemas.microsoft.com/office/drawing/2014/main" id="{D4BB4D72-4746-4884-8C51-C1B136741367}"/>
              </a:ext>
            </a:extLst>
          </p:cNvPr>
          <p:cNvSpPr txBox="1"/>
          <p:nvPr/>
        </p:nvSpPr>
        <p:spPr>
          <a:xfrm>
            <a:off x="301232" y="244453"/>
            <a:ext cx="1205909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a:latin typeface="微软雅黑" panose="020B0503020204020204" pitchFamily="34" charset="-122"/>
                <a:ea typeface="微软雅黑" panose="020B0503020204020204" pitchFamily="34" charset="-122"/>
              </a:rPr>
              <a:t>Summary</a:t>
            </a:r>
            <a:endParaRPr lang="zh-CN" altLang="en-US" sz="2400"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DDEC211F-5D7C-4459-B713-A2BF368D4792}"/>
              </a:ext>
            </a:extLst>
          </p:cNvPr>
          <p:cNvSpPr txBox="1"/>
          <p:nvPr/>
        </p:nvSpPr>
        <p:spPr>
          <a:xfrm>
            <a:off x="301232" y="1403560"/>
            <a:ext cx="11140068" cy="1845442"/>
          </a:xfrm>
          <a:prstGeom prst="rect">
            <a:avLst/>
          </a:prstGeom>
          <a:noFill/>
        </p:spPr>
        <p:txBody>
          <a:bodyPr wrap="square">
            <a:spAutoFit/>
          </a:bodyPr>
          <a:lstStyle/>
          <a:p>
            <a:pPr marL="285750" indent="-285750">
              <a:lnSpc>
                <a:spcPct val="120000"/>
              </a:lnSpc>
              <a:buFont typeface="Arial" panose="020B0604020202020204" pitchFamily="34" charset="0"/>
              <a:buChar char="•"/>
            </a:pPr>
            <a:r>
              <a:rPr lang="en-US" altLang="zh-CN" sz="1600" b="1" dirty="0">
                <a:latin typeface="Arial" panose="020B0604020202020204" pitchFamily="34" charset="0"/>
              </a:rPr>
              <a:t>Proposal: RAN plenary provides the following feedback to SA for the reply LS on </a:t>
            </a:r>
            <a:r>
              <a:rPr lang="en-GB" altLang="zh-CN" sz="1600" b="1" dirty="0">
                <a:latin typeface="Arial" panose="020B0604020202020204" pitchFamily="34" charset="0"/>
              </a:rPr>
              <a:t>signalling feasibility of dataset and parameter sharing</a:t>
            </a:r>
            <a:endParaRPr lang="en-US" altLang="zh-CN" sz="1600" b="1" dirty="0">
              <a:latin typeface="Arial" panose="020B0604020202020204" pitchFamily="34" charset="0"/>
            </a:endParaRPr>
          </a:p>
          <a:p>
            <a:pPr marL="742950" lvl="1" indent="-285750">
              <a:lnSpc>
                <a:spcPct val="120000"/>
              </a:lnSpc>
              <a:buFont typeface="Arial" panose="020B0604020202020204" pitchFamily="34" charset="0"/>
              <a:buChar char="•"/>
            </a:pPr>
            <a:r>
              <a:rPr lang="en-US" altLang="zh-CN" sz="1600" b="1" dirty="0">
                <a:latin typeface="Arial" panose="020B0604020202020204" pitchFamily="34" charset="0"/>
              </a:rPr>
              <a:t>In Rel-20 WI on AIML for NR air interface Ph2, model parameter and dataset sharing are included within specification scope, and would be further checked in December based on SA WG feedback.</a:t>
            </a:r>
          </a:p>
          <a:p>
            <a:pPr marL="742950" lvl="1" indent="-285750">
              <a:lnSpc>
                <a:spcPct val="120000"/>
              </a:lnSpc>
              <a:buFont typeface="Arial" panose="020B0604020202020204" pitchFamily="34" charset="0"/>
              <a:buChar char="•"/>
            </a:pPr>
            <a:r>
              <a:rPr lang="en-US" altLang="zh-CN" sz="1600" b="1" dirty="0">
                <a:latin typeface="Arial" panose="020B0604020202020204" pitchFamily="34" charset="0"/>
              </a:rPr>
              <a:t>RAN respectfully ask SA WGs (e.g. SA2 and SA5) to conduct the study on signaling feasibility of model parameter and dataset </a:t>
            </a:r>
            <a:r>
              <a:rPr lang="en-US" altLang="zh-CN" sz="1600" b="1">
                <a:latin typeface="Arial" panose="020B0604020202020204" pitchFamily="34" charset="0"/>
              </a:rPr>
              <a:t>sharing and </a:t>
            </a:r>
            <a:r>
              <a:rPr lang="en-US" altLang="zh-CN" sz="1600" b="1" dirty="0">
                <a:latin typeface="Arial" panose="020B0604020202020204" pitchFamily="34" charset="0"/>
              </a:rPr>
              <a:t>provides feedback before December.</a:t>
            </a:r>
          </a:p>
        </p:txBody>
      </p:sp>
    </p:spTree>
    <p:extLst>
      <p:ext uri="{BB962C8B-B14F-4D97-AF65-F5344CB8AC3E}">
        <p14:creationId xmlns:p14="http://schemas.microsoft.com/office/powerpoint/2010/main" val="39460244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58"/>
          </p:nvPr>
        </p:nvSpPr>
        <p:spPr>
          <a:xfrm>
            <a:off x="735493" y="6096530"/>
            <a:ext cx="9160221" cy="364826"/>
          </a:xfrm>
        </p:spPr>
        <p:txBody>
          <a:bodyPr/>
          <a:lstStyle/>
          <a:p>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827730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36033</TotalTime>
  <Words>526</Words>
  <Application>Microsoft Macintosh PowerPoint</Application>
  <PresentationFormat>Widescreen</PresentationFormat>
  <Paragraphs>33</Paragraphs>
  <Slides>5</Slides>
  <Notes>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vt:i4>
      </vt:variant>
    </vt:vector>
  </HeadingPairs>
  <TitlesOfParts>
    <vt:vector size="15" baseType="lpstr">
      <vt:lpstr>等线</vt:lpstr>
      <vt:lpstr>微软雅黑</vt:lpstr>
      <vt:lpstr>vivo type CNS Light</vt:lpstr>
      <vt:lpstr>vivo type CN简 Bold</vt:lpstr>
      <vt:lpstr>vivo type CN简 Light</vt:lpstr>
      <vt:lpstr>vivo type CN简 Regular</vt:lpstr>
      <vt:lpstr>Arial</vt:lpstr>
      <vt:lpstr>Calibri</vt:lpstr>
      <vt:lpstr>Calibri Light</vt:lpstr>
      <vt:lpstr>Office 主题</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Rongrong Sun</dc:creator>
  <cp:lastModifiedBy>Peng Sun(vivo)</cp:lastModifiedBy>
  <cp:revision>2531</cp:revision>
  <dcterms:created xsi:type="dcterms:W3CDTF">2019-03-21T01:16:00Z</dcterms:created>
  <dcterms:modified xsi:type="dcterms:W3CDTF">2025-09-06T03:42:19Z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KSOProductBuildVer">
    <vt:lpwstr>2052-11.1.0.10495</vt:lpwstr>
  </property>
  <property fmtid="{D5CDD505-2E9C-101B-9397-08002B2CF9AE}" pid="4" name="ICV">
    <vt:lpwstr>8240DD3D14CF42A18204560A78436FAD</vt:lpwstr>
  </property>
</Properties>
</file>