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sldIdLst>
    <p:sldId id="257" r:id="rId2"/>
    <p:sldId id="6103994" r:id="rId3"/>
    <p:sldId id="6103999" r:id="rId4"/>
    <p:sldId id="6103997" r:id="rId5"/>
    <p:sldId id="225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7">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83D1"/>
    <a:srgbClr val="FFFFFF"/>
    <a:srgbClr val="FFCCCC"/>
    <a:srgbClr val="203864"/>
    <a:srgbClr val="ADCDEA"/>
    <a:srgbClr val="DADDE2"/>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00" autoAdjust="0"/>
    <p:restoredTop sz="87587" autoAdjust="0"/>
  </p:normalViewPr>
  <p:slideViewPr>
    <p:cSldViewPr snapToGrid="0" snapToObjects="1" showGuides="1">
      <p:cViewPr varScale="1">
        <p:scale>
          <a:sx n="141" d="100"/>
          <a:sy n="141" d="100"/>
        </p:scale>
        <p:origin x="1272" y="88"/>
      </p:cViewPr>
      <p:guideLst>
        <p:guide orient="horz" pos="2107"/>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t>2025/9/8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2C412C3A-12DB-4A89-BCC1-54016EBAE6CE}" type="slidenum">
              <a:rPr lang="zh-CN" altLang="en-US" smtClean="0"/>
              <a:t>2</a:t>
            </a:fld>
            <a:endParaRPr lang="zh-CN" altLang="en-US"/>
          </a:p>
        </p:txBody>
      </p:sp>
    </p:spTree>
    <p:extLst>
      <p:ext uri="{BB962C8B-B14F-4D97-AF65-F5344CB8AC3E}">
        <p14:creationId xmlns:p14="http://schemas.microsoft.com/office/powerpoint/2010/main" val="2258672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C06DA-D78E-DB3F-71A6-01E979E2D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6BE942-B804-F5D6-69FD-6064F9D45B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9BAB2-326F-8202-2D59-942D1CA14031}"/>
              </a:ext>
            </a:extLst>
          </p:cNvPr>
          <p:cNvSpPr>
            <a:spLocks noGrp="1"/>
          </p:cNvSpPr>
          <p:nvPr>
            <p:ph type="body" idx="1"/>
          </p:nvPr>
        </p:nvSpPr>
        <p:spPr/>
        <p:txBody>
          <a:bodyPr/>
          <a:lstStyle/>
          <a:p>
            <a:endParaRPr lang="zh-CN" altLang="en-US" dirty="0"/>
          </a:p>
        </p:txBody>
      </p:sp>
      <p:sp>
        <p:nvSpPr>
          <p:cNvPr id="4" name="Slide Number Placeholder 3">
            <a:extLst>
              <a:ext uri="{FF2B5EF4-FFF2-40B4-BE49-F238E27FC236}">
                <a16:creationId xmlns:a16="http://schemas.microsoft.com/office/drawing/2014/main" id="{E8732785-0FE8-228D-0E06-4F8012931AFE}"/>
              </a:ext>
            </a:extLst>
          </p:cNvPr>
          <p:cNvSpPr>
            <a:spLocks noGrp="1"/>
          </p:cNvSpPr>
          <p:nvPr>
            <p:ph type="sldNum" sz="quarter" idx="5"/>
          </p:nvPr>
        </p:nvSpPr>
        <p:spPr/>
        <p:txBody>
          <a:bodyPr/>
          <a:lstStyle/>
          <a:p>
            <a:fld id="{2C412C3A-12DB-4A89-BCC1-54016EBAE6CE}" type="slidenum">
              <a:rPr lang="zh-CN" altLang="en-US" smtClean="0"/>
              <a:t>3</a:t>
            </a:fld>
            <a:endParaRPr lang="zh-CN" altLang="en-US"/>
          </a:p>
        </p:txBody>
      </p:sp>
    </p:spTree>
    <p:extLst>
      <p:ext uri="{BB962C8B-B14F-4D97-AF65-F5344CB8AC3E}">
        <p14:creationId xmlns:p14="http://schemas.microsoft.com/office/powerpoint/2010/main" val="2492281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EADB1-3479-0577-2907-C115EE6FBE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AC7B4C-D7BE-675E-2A5E-CA6935804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10B403-B23B-5414-7A16-808F4E4AA38F}"/>
              </a:ext>
            </a:extLst>
          </p:cNvPr>
          <p:cNvSpPr>
            <a:spLocks noGrp="1"/>
          </p:cNvSpPr>
          <p:nvPr>
            <p:ph type="body" idx="1"/>
          </p:nvPr>
        </p:nvSpPr>
        <p:spPr/>
        <p:txBody>
          <a:bodyPr/>
          <a:lstStyle/>
          <a:p>
            <a:endParaRPr lang="zh-CN" altLang="en-US" dirty="0"/>
          </a:p>
        </p:txBody>
      </p:sp>
      <p:sp>
        <p:nvSpPr>
          <p:cNvPr id="4" name="Slide Number Placeholder 3">
            <a:extLst>
              <a:ext uri="{FF2B5EF4-FFF2-40B4-BE49-F238E27FC236}">
                <a16:creationId xmlns:a16="http://schemas.microsoft.com/office/drawing/2014/main" id="{8EBA707B-D780-285C-9447-9AA340E2BBFD}"/>
              </a:ext>
            </a:extLst>
          </p:cNvPr>
          <p:cNvSpPr>
            <a:spLocks noGrp="1"/>
          </p:cNvSpPr>
          <p:nvPr>
            <p:ph type="sldNum" sz="quarter" idx="5"/>
          </p:nvPr>
        </p:nvSpPr>
        <p:spPr/>
        <p:txBody>
          <a:bodyPr/>
          <a:lstStyle/>
          <a:p>
            <a:fld id="{2C412C3A-12DB-4A89-BCC1-54016EBAE6CE}" type="slidenum">
              <a:rPr lang="zh-CN" altLang="en-US" smtClean="0"/>
              <a:t>4</a:t>
            </a:fld>
            <a:endParaRPr lang="zh-CN" altLang="en-US"/>
          </a:p>
        </p:txBody>
      </p:sp>
    </p:spTree>
    <p:extLst>
      <p:ext uri="{BB962C8B-B14F-4D97-AF65-F5344CB8AC3E}">
        <p14:creationId xmlns:p14="http://schemas.microsoft.com/office/powerpoint/2010/main" val="1123409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xmlns=""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extLst>
      <p:ext uri="{BB962C8B-B14F-4D97-AF65-F5344CB8AC3E}">
        <p14:creationId xmlns:p14="http://schemas.microsoft.com/office/powerpoint/2010/main" val="33494462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extLst>
      <p:ext uri="{BB962C8B-B14F-4D97-AF65-F5344CB8AC3E}">
        <p14:creationId xmlns:p14="http://schemas.microsoft.com/office/powerpoint/2010/main" val="380728412"/>
      </p:ext>
    </p:extLst>
  </p:cSld>
  <p:clrMapOvr>
    <a:masterClrMapping/>
  </p:clrMapOvr>
  <p:hf hdr="0" ftr="0" dt="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9/8/2025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9" name="文本占位符 4"/>
          <p:cNvSpPr>
            <a:spLocks noGrp="1"/>
          </p:cNvSpPr>
          <p:nvPr>
            <p:ph type="subTitle" idx="4294967295"/>
          </p:nvPr>
        </p:nvSpPr>
        <p:spPr>
          <a:xfrm>
            <a:off x="4133685" y="4839562"/>
            <a:ext cx="3867151" cy="528362"/>
          </a:xfrm>
        </p:spPr>
        <p:txBody>
          <a:bodyPr vert="horz" wrap="square" lIns="91440" tIns="45720" rIns="91440" bIns="45720" anchor="t" anchorCtr="0"/>
          <a:lstStyle/>
          <a:p>
            <a:pPr marL="0" indent="0" algn="ctr" defTabSz="914400" eaLnBrk="1" fontAlgn="auto" latinLnBrk="0" hangingPunct="1">
              <a:lnSpc>
                <a:spcPct val="150000"/>
              </a:lnSpc>
              <a:buClrTx/>
              <a:buSzTx/>
              <a:buNone/>
            </a:pPr>
            <a:r>
              <a:rPr lang="en-US" altLang="zh-CN" sz="1800" dirty="0">
                <a:solidFill>
                  <a:srgbClr val="0B85CF"/>
                </a:solidFill>
                <a:latin typeface="微软雅黑" panose="020B0503020204020204" charset="-122"/>
                <a:ea typeface="微软雅黑" panose="020B0503020204020204" charset="-122"/>
              </a:rPr>
              <a:t>CMCC</a:t>
            </a:r>
            <a:endParaRPr lang="zh-CN" altLang="en-US" sz="1800" b="0" kern="1200" dirty="0">
              <a:solidFill>
                <a:srgbClr val="0B85CF"/>
              </a:solidFill>
              <a:latin typeface="微软雅黑" panose="020B0503020204020204" charset="-122"/>
              <a:ea typeface="微软雅黑" panose="020B0503020204020204" charset="-122"/>
              <a:cs typeface="+mn-cs"/>
            </a:endParaRPr>
          </a:p>
        </p:txBody>
      </p:sp>
      <p:sp>
        <p:nvSpPr>
          <p:cNvPr id="1048690" name="TextBox 8"/>
          <p:cNvSpPr txBox="1"/>
          <p:nvPr/>
        </p:nvSpPr>
        <p:spPr>
          <a:xfrm>
            <a:off x="230910" y="2603581"/>
            <a:ext cx="11684000" cy="825419"/>
          </a:xfrm>
          <a:prstGeom prst="rect">
            <a:avLst/>
          </a:prstGeom>
          <a:noFill/>
        </p:spPr>
        <p:txBody>
          <a:bodyPr wrap="square" rtlCol="0">
            <a:spAutoFit/>
          </a:bodyPr>
          <a:lstStyle/>
          <a:p>
            <a:pPr algn="ctr">
              <a:lnSpc>
                <a:spcPct val="150000"/>
              </a:lnSpc>
            </a:pPr>
            <a:r>
              <a:rPr lang="en-US" altLang="zh-CN" sz="3600" b="1" dirty="0">
                <a:solidFill>
                  <a:srgbClr val="2583D1"/>
                </a:solidFill>
                <a:latin typeface="微软雅黑" panose="020B0503020204020204" charset="-122"/>
                <a:ea typeface="微软雅黑" panose="020B0503020204020204" charset="-122"/>
              </a:rPr>
              <a:t>Views on 6G Fronthaul</a:t>
            </a:r>
          </a:p>
        </p:txBody>
      </p:sp>
      <p:sp>
        <p:nvSpPr>
          <p:cNvPr id="3" name="文本框 2">
            <a:extLst>
              <a:ext uri="{FF2B5EF4-FFF2-40B4-BE49-F238E27FC236}">
                <a16:creationId xmlns:a16="http://schemas.microsoft.com/office/drawing/2014/main" id="{052FFADB-680D-26CC-A9E3-CF5DA130BC69}"/>
              </a:ext>
            </a:extLst>
          </p:cNvPr>
          <p:cNvSpPr txBox="1"/>
          <p:nvPr/>
        </p:nvSpPr>
        <p:spPr>
          <a:xfrm>
            <a:off x="101599" y="5411"/>
            <a:ext cx="6055919" cy="1200329"/>
          </a:xfrm>
          <a:prstGeom prst="rect">
            <a:avLst/>
          </a:prstGeom>
          <a:noFill/>
        </p:spPr>
        <p:txBody>
          <a:bodyPr wrap="square">
            <a:spAutoFit/>
          </a:bodyPr>
          <a:lstStyle/>
          <a:p>
            <a:r>
              <a:rPr lang="en-US" altLang="zh-CN" dirty="0">
                <a:solidFill>
                  <a:srgbClr val="2583D1"/>
                </a:solidFill>
              </a:rPr>
              <a:t>3GPP TSG RAN Meeting #109					</a:t>
            </a:r>
          </a:p>
          <a:p>
            <a:r>
              <a:rPr lang="en-US" altLang="zh-CN" dirty="0">
                <a:solidFill>
                  <a:srgbClr val="2583D1"/>
                </a:solidFill>
              </a:rPr>
              <a:t>Beijing, China, Sep 15-18, 2025</a:t>
            </a:r>
          </a:p>
          <a:p>
            <a:r>
              <a:rPr lang="zh-CN" altLang="en-US" dirty="0">
                <a:solidFill>
                  <a:srgbClr val="2583D1"/>
                </a:solidFill>
              </a:rPr>
              <a:t>Agenda </a:t>
            </a:r>
            <a:r>
              <a:rPr lang="en-US" altLang="zh-CN" dirty="0">
                <a:solidFill>
                  <a:srgbClr val="2583D1"/>
                </a:solidFill>
              </a:rPr>
              <a:t>item</a:t>
            </a:r>
            <a:r>
              <a:rPr lang="zh-CN" altLang="en-US" dirty="0">
                <a:solidFill>
                  <a:srgbClr val="2583D1"/>
                </a:solidFill>
              </a:rPr>
              <a:t>: </a:t>
            </a:r>
            <a:r>
              <a:rPr lang="en-US" altLang="zh-CN" dirty="0">
                <a:solidFill>
                  <a:srgbClr val="2583D1"/>
                </a:solidFill>
              </a:rPr>
              <a:t>8.2.1</a:t>
            </a:r>
          </a:p>
          <a:p>
            <a:r>
              <a:rPr lang="en-US" altLang="zh-CN">
                <a:solidFill>
                  <a:srgbClr val="2583D1"/>
                </a:solidFill>
              </a:rPr>
              <a:t>RP-252612</a:t>
            </a:r>
            <a:endParaRPr lang="en-US" altLang="zh-CN" dirty="0">
              <a:solidFill>
                <a:srgbClr val="2583D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0BCAF363-7B01-5158-D37F-8EEDF98B5080}"/>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kern="100" dirty="0">
                <a:solidFill>
                  <a:srgbClr val="2583D1"/>
                </a:solidFill>
                <a:latin typeface="Arial" panose="020B0604020202020204" pitchFamily="34" charset="0"/>
                <a:ea typeface="Calibri" panose="020F0502020204030204" pitchFamily="34" charset="0"/>
                <a:cs typeface="Arial" panose="020B0604020202020204" pitchFamily="34" charset="0"/>
              </a:rPr>
              <a:t>Proposal noted in Prague June RAN Meeting</a:t>
            </a:r>
            <a:endParaRPr lang="zh-CN" altLang="en-US" sz="2400" dirty="0">
              <a:solidFill>
                <a:srgbClr val="2583D1"/>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2EFA8AF7-7976-55F8-FBE4-061ED515CB28}"/>
              </a:ext>
            </a:extLst>
          </p:cNvPr>
          <p:cNvSpPr txBox="1"/>
          <p:nvPr/>
        </p:nvSpPr>
        <p:spPr>
          <a:xfrm>
            <a:off x="428933" y="1263439"/>
            <a:ext cx="11514437" cy="4331122"/>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altLang="zh-CN" sz="2800" b="1" i="0" u="none" strike="noStrike" kern="1200" cap="none" spc="0" normalizeH="0" baseline="0" noProof="0" dirty="0">
                <a:ln>
                  <a:noFill/>
                </a:ln>
                <a:solidFill>
                  <a:prstClr val="black"/>
                </a:solidFill>
                <a:effectLst/>
                <a:uLnTx/>
                <a:uFillTx/>
                <a:latin typeface="Aptos" panose="02110004020202020204"/>
                <a:ea typeface="+mn-ea"/>
                <a:cs typeface="+mn-cs"/>
              </a:rPr>
              <a:t>RP-251876</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altLang="zh-CN" sz="2200" b="0" i="0" u="none" strike="noStrike" kern="1200" cap="none" spc="0" normalizeH="0" baseline="0" noProof="0" dirty="0">
                <a:ln>
                  <a:noFill/>
                </a:ln>
                <a:solidFill>
                  <a:prstClr val="black"/>
                </a:solidFill>
                <a:effectLst/>
                <a:uLnTx/>
                <a:uFillTx/>
                <a:latin typeface="Aptos" panose="02110004020202020204"/>
                <a:ea typeface="+mn-ea"/>
                <a:cs typeface="+mn-cs"/>
              </a:rPr>
              <a:t>Take the following as a basis for further discussions aiming at a resolution at RAN#109 to aid 6G architecture studies in RAN3:</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altLang="zh-CN" sz="2200" b="0" i="0" u="none" strike="noStrike" kern="1200" cap="none" spc="0" normalizeH="0" baseline="0" noProof="0" dirty="0">
                <a:ln>
                  <a:noFill/>
                </a:ln>
                <a:solidFill>
                  <a:prstClr val="black"/>
                </a:solidFill>
                <a:effectLst/>
                <a:uLnTx/>
                <a:uFillTx/>
                <a:latin typeface="Aptos" panose="02110004020202020204"/>
                <a:ea typeface="+mn-ea"/>
                <a:cs typeface="+mn-cs"/>
              </a:rPr>
              <a:t>3GPP specifies the 6G air interface [without restrictions from fronthaul design]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altLang="zh-CN" sz="2200" b="0" i="0" u="none" strike="noStrike" kern="1200" cap="none" spc="0" normalizeH="0" baseline="0" noProof="0" dirty="0">
                <a:ln>
                  <a:noFill/>
                </a:ln>
                <a:solidFill>
                  <a:prstClr val="black"/>
                </a:solidFill>
                <a:effectLst/>
                <a:uLnTx/>
                <a:uFillTx/>
                <a:latin typeface="Aptos" panose="02110004020202020204"/>
                <a:ea typeface="+mn-ea"/>
                <a:cs typeface="+mn-cs"/>
              </a:rPr>
              <a:t>[It is expected that 6G fronthaul design in O-RAN Alliance will be based on the 6G air interface designed by 3GPP]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altLang="zh-CN" sz="2200" b="0" i="0" u="none" strike="noStrike" kern="1200" cap="none" spc="0" normalizeH="0" baseline="0" noProof="0" dirty="0">
                <a:ln>
                  <a:noFill/>
                </a:ln>
                <a:solidFill>
                  <a:prstClr val="black"/>
                </a:solidFill>
                <a:effectLst/>
                <a:uLnTx/>
                <a:uFillTx/>
                <a:latin typeface="Aptos" panose="02110004020202020204"/>
                <a:ea typeface="+mn-ea"/>
                <a:cs typeface="+mn-cs"/>
              </a:rPr>
              <a:t>3GPP to capture the following in a normative Annex of TSxx.401 (RAN3) or TSxx.300 (RAN2)</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altLang="zh-CN" sz="1900" b="0"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n-GB" altLang="zh-CN" sz="1900" b="0" i="1" u="none" strike="noStrike" kern="1200" cap="none" spc="0" normalizeH="0" baseline="0" noProof="0" dirty="0">
                <a:ln>
                  <a:noFill/>
                </a:ln>
                <a:solidFill>
                  <a:prstClr val="black"/>
                </a:solidFill>
                <a:effectLst/>
                <a:uLnTx/>
                <a:uFillTx/>
                <a:latin typeface="Aptos" panose="02110004020202020204"/>
                <a:ea typeface="+mn-ea"/>
                <a:cs typeface="+mn-cs"/>
              </a:rPr>
              <a:t>6G </a:t>
            </a:r>
            <a:r>
              <a:rPr kumimoji="0" lang="en-GB" altLang="zh-CN" sz="1900" b="0" i="1" u="none" strike="noStrike" kern="1200" cap="none" spc="0" normalizeH="0" baseline="0" noProof="0" dirty="0" err="1">
                <a:ln>
                  <a:noFill/>
                </a:ln>
                <a:solidFill>
                  <a:prstClr val="black"/>
                </a:solidFill>
                <a:effectLst/>
                <a:uLnTx/>
                <a:uFillTx/>
                <a:latin typeface="Aptos" panose="02110004020202020204"/>
                <a:ea typeface="+mn-ea"/>
                <a:cs typeface="+mn-cs"/>
              </a:rPr>
              <a:t>NodeB</a:t>
            </a:r>
            <a:r>
              <a:rPr kumimoji="0" lang="en-GB" altLang="zh-CN" sz="1900" b="0" i="1" u="none" strike="noStrike" kern="1200" cap="none" spc="0" normalizeH="0" baseline="0" noProof="0" dirty="0">
                <a:ln>
                  <a:noFill/>
                </a:ln>
                <a:solidFill>
                  <a:prstClr val="black"/>
                </a:solidFill>
                <a:effectLst/>
                <a:uLnTx/>
                <a:uFillTx/>
                <a:latin typeface="Aptos" panose="02110004020202020204"/>
                <a:ea typeface="+mn-ea"/>
                <a:cs typeface="+mn-cs"/>
              </a:rPr>
              <a:t> architecture includes a distinct logical Radio Unit (RU).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altLang="zh-CN" sz="1900" b="0" i="1" u="none" strike="noStrike" kern="1200" cap="none" spc="0" normalizeH="0" baseline="0" noProof="0" dirty="0">
                <a:ln>
                  <a:noFill/>
                </a:ln>
                <a:solidFill>
                  <a:prstClr val="black"/>
                </a:solidFill>
                <a:effectLst/>
                <a:uLnTx/>
                <a:uFillTx/>
                <a:latin typeface="Aptos" panose="02110004020202020204"/>
                <a:ea typeface="+mn-ea"/>
                <a:cs typeface="+mn-cs"/>
              </a:rPr>
              <a:t>The functions hosted by the RU as well as the interface between RU and other parts of 6G </a:t>
            </a:r>
            <a:r>
              <a:rPr kumimoji="0" lang="en-GB" altLang="zh-CN" sz="1900" b="0" i="1" u="none" strike="noStrike" kern="1200" cap="none" spc="0" normalizeH="0" baseline="0" noProof="0" dirty="0" err="1">
                <a:ln>
                  <a:noFill/>
                </a:ln>
                <a:solidFill>
                  <a:prstClr val="black"/>
                </a:solidFill>
                <a:effectLst/>
                <a:uLnTx/>
                <a:uFillTx/>
                <a:latin typeface="Aptos" panose="02110004020202020204"/>
                <a:ea typeface="+mn-ea"/>
                <a:cs typeface="+mn-cs"/>
              </a:rPr>
              <a:t>NodeB</a:t>
            </a:r>
            <a:r>
              <a:rPr kumimoji="0" lang="en-GB" altLang="zh-CN" sz="1900" b="0" i="1" u="none" strike="noStrike" kern="1200" cap="none" spc="0" normalizeH="0" baseline="0" noProof="0" dirty="0">
                <a:ln>
                  <a:noFill/>
                </a:ln>
                <a:solidFill>
                  <a:prstClr val="black"/>
                </a:solidFill>
                <a:effectLst/>
                <a:uLnTx/>
                <a:uFillTx/>
                <a:latin typeface="Aptos" panose="02110004020202020204"/>
                <a:ea typeface="+mn-ea"/>
                <a:cs typeface="+mn-cs"/>
              </a:rPr>
              <a:t> are not specified in 3GPP.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altLang="zh-CN" sz="1900" b="0" i="1" u="none" strike="noStrike" kern="1200" cap="none" spc="0" normalizeH="0" baseline="0" noProof="0" dirty="0">
                <a:ln>
                  <a:noFill/>
                </a:ln>
                <a:solidFill>
                  <a:prstClr val="black"/>
                </a:solidFill>
                <a:effectLst/>
                <a:uLnTx/>
                <a:uFillTx/>
                <a:latin typeface="Aptos" panose="02110004020202020204"/>
                <a:ea typeface="+mn-ea"/>
                <a:cs typeface="+mn-cs"/>
              </a:rPr>
              <a:t>[Note: Implementation of this interface can be according to proprietary solution(s), or standardized solutions as specified in O-RAN ALLIANCE”]</a:t>
            </a:r>
          </a:p>
        </p:txBody>
      </p:sp>
    </p:spTree>
    <p:extLst>
      <p:ext uri="{BB962C8B-B14F-4D97-AF65-F5344CB8AC3E}">
        <p14:creationId xmlns:p14="http://schemas.microsoft.com/office/powerpoint/2010/main" val="3983695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DF44F-F2C7-A740-F92B-A4DC01C62556}"/>
            </a:ext>
          </a:extLst>
        </p:cNvPr>
        <p:cNvGrpSpPr/>
        <p:nvPr/>
      </p:nvGrpSpPr>
      <p:grpSpPr>
        <a:xfrm>
          <a:off x="0" y="0"/>
          <a:ext cx="0" cy="0"/>
          <a:chOff x="0" y="0"/>
          <a:chExt cx="0" cy="0"/>
        </a:xfrm>
      </p:grpSpPr>
      <p:sp>
        <p:nvSpPr>
          <p:cNvPr id="4" name="TextBox 8">
            <a:extLst>
              <a:ext uri="{FF2B5EF4-FFF2-40B4-BE49-F238E27FC236}">
                <a16:creationId xmlns:a16="http://schemas.microsoft.com/office/drawing/2014/main" id="{E7D1AD0C-72FD-8974-9BD2-BF8EB71BBC26}"/>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kern="100" dirty="0">
                <a:solidFill>
                  <a:srgbClr val="2583D1"/>
                </a:solidFill>
                <a:latin typeface="Arial" panose="020B0604020202020204" pitchFamily="34" charset="0"/>
                <a:ea typeface="Calibri" panose="020F0502020204030204" pitchFamily="34" charset="0"/>
                <a:cs typeface="Arial" panose="020B0604020202020204" pitchFamily="34" charset="0"/>
              </a:rPr>
              <a:t>Discussion</a:t>
            </a:r>
            <a:endParaRPr lang="zh-CN" altLang="en-US" sz="2400" dirty="0">
              <a:solidFill>
                <a:srgbClr val="2583D1"/>
              </a:solidFill>
              <a:latin typeface="Arial" panose="020B0604020202020204" pitchFamily="34" charset="0"/>
              <a:cs typeface="Arial" panose="020B0604020202020204" pitchFamily="34" charset="0"/>
            </a:endParaRPr>
          </a:p>
        </p:txBody>
      </p:sp>
      <p:sp>
        <p:nvSpPr>
          <p:cNvPr id="2" name="文本框 4">
            <a:extLst>
              <a:ext uri="{FF2B5EF4-FFF2-40B4-BE49-F238E27FC236}">
                <a16:creationId xmlns:a16="http://schemas.microsoft.com/office/drawing/2014/main" id="{73AAD371-C8C2-0021-94D5-1555E5E43A53}"/>
              </a:ext>
            </a:extLst>
          </p:cNvPr>
          <p:cNvSpPr txBox="1"/>
          <p:nvPr/>
        </p:nvSpPr>
        <p:spPr>
          <a:xfrm>
            <a:off x="600652" y="1696828"/>
            <a:ext cx="10406332" cy="3046988"/>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sz="2400" kern="100" dirty="0">
                <a:latin typeface="Calibri" panose="020F0502020204030204" pitchFamily="34" charset="0"/>
                <a:ea typeface="Calibri" panose="020F0502020204030204" pitchFamily="34" charset="0"/>
                <a:cs typeface="Calibri" panose="020F0502020204030204" pitchFamily="34" charset="0"/>
              </a:rPr>
              <a:t>In the way forward noted in RAN#108 (RP-251876), it is clearly indicated that the Fronthaul we are discussing is 6G fronthaul. It should be a common understanding that 6G fronthaul design should be designed on top to 6G air interface, which as a new generation of technology has no backward compatible burden even in 3GPP internal design, without any doubt, 3GPP will not expect any constraints imposed by other entities on 3GPP 6G design. Similarly, 3GPP 6G design of RAN architecture should not be constrained by existing design of other entities/standard groups.</a:t>
            </a:r>
          </a:p>
        </p:txBody>
      </p:sp>
    </p:spTree>
    <p:extLst>
      <p:ext uri="{BB962C8B-B14F-4D97-AF65-F5344CB8AC3E}">
        <p14:creationId xmlns:p14="http://schemas.microsoft.com/office/powerpoint/2010/main" val="1356373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4EA52-6C41-D820-B5AC-9E000A7019D8}"/>
            </a:ext>
          </a:extLst>
        </p:cNvPr>
        <p:cNvGrpSpPr/>
        <p:nvPr/>
      </p:nvGrpSpPr>
      <p:grpSpPr>
        <a:xfrm>
          <a:off x="0" y="0"/>
          <a:ext cx="0" cy="0"/>
          <a:chOff x="0" y="0"/>
          <a:chExt cx="0" cy="0"/>
        </a:xfrm>
      </p:grpSpPr>
      <p:sp>
        <p:nvSpPr>
          <p:cNvPr id="4" name="TextBox 8">
            <a:extLst>
              <a:ext uri="{FF2B5EF4-FFF2-40B4-BE49-F238E27FC236}">
                <a16:creationId xmlns:a16="http://schemas.microsoft.com/office/drawing/2014/main" id="{82630908-5DE8-0166-12D9-F2BD67AEC310}"/>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kern="100" dirty="0">
                <a:solidFill>
                  <a:srgbClr val="2583D1"/>
                </a:solidFill>
                <a:latin typeface="Arial" panose="020B0604020202020204" pitchFamily="34" charset="0"/>
                <a:ea typeface="Calibri" panose="020F0502020204030204" pitchFamily="34" charset="0"/>
                <a:cs typeface="Arial" panose="020B0604020202020204" pitchFamily="34" charset="0"/>
              </a:rPr>
              <a:t>Proposal from CMCC</a:t>
            </a:r>
            <a:endParaRPr lang="zh-CN" altLang="en-US" sz="2400" dirty="0">
              <a:solidFill>
                <a:srgbClr val="2583D1"/>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A7499D68-F368-F215-57D7-17507B7DD5D1}"/>
              </a:ext>
            </a:extLst>
          </p:cNvPr>
          <p:cNvSpPr txBox="1"/>
          <p:nvPr/>
        </p:nvSpPr>
        <p:spPr>
          <a:xfrm>
            <a:off x="372763" y="1455843"/>
            <a:ext cx="11514437" cy="4123436"/>
          </a:xfrm>
          <a:prstGeom prst="rect">
            <a:avLst/>
          </a:prstGeom>
          <a:noFill/>
          <a:ln>
            <a:solidFill>
              <a:schemeClr val="tx1"/>
            </a:solidFill>
          </a:ln>
        </p:spPr>
        <p:txBody>
          <a:bodyPr wrap="square">
            <a:spAutoFit/>
          </a:bodyPr>
          <a:lstStyle/>
          <a:p>
            <a:pPr lvl="0" defTabSz="914400">
              <a:lnSpc>
                <a:spcPct val="90000"/>
              </a:lnSpc>
              <a:spcBef>
                <a:spcPts val="1000"/>
              </a:spcBef>
              <a:defRPr/>
            </a:pPr>
            <a:r>
              <a:rPr lang="en-US" altLang="zh-CN" sz="2000" b="1" i="1" u="sng" kern="100" dirty="0">
                <a:latin typeface="Calibri" panose="020F0502020204030204" pitchFamily="34" charset="0"/>
                <a:ea typeface="Calibri" panose="020F0502020204030204" pitchFamily="34" charset="0"/>
                <a:cs typeface="Calibri" panose="020F0502020204030204" pitchFamily="34" charset="0"/>
              </a:rPr>
              <a:t>Proposal:</a:t>
            </a:r>
            <a:endParaRPr kumimoji="0" lang="en-GB" altLang="zh-CN" sz="20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altLang="zh-CN" sz="2000" b="0" i="0" u="none" strike="sngStrike" kern="1200" cap="none" spc="0" normalizeH="0" baseline="0" noProof="0" dirty="0">
                <a:ln>
                  <a:noFill/>
                </a:ln>
                <a:solidFill>
                  <a:srgbClr val="FF0000"/>
                </a:solidFill>
                <a:effectLst/>
                <a:uLnTx/>
                <a:uFillTx/>
                <a:latin typeface="Aptos" panose="02110004020202020204"/>
                <a:ea typeface="+mn-ea"/>
                <a:cs typeface="+mn-cs"/>
              </a:rPr>
              <a:t>Take the following as a basis for further discussions aiming at a resolution at RAN#109 to aid 6G architecture studies in RAN3:</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altLang="zh-CN" sz="2000" b="0" i="0" u="none" strike="noStrike" kern="1200" cap="none" spc="0" normalizeH="0" baseline="0" noProof="0" dirty="0">
                <a:ln>
                  <a:noFill/>
                </a:ln>
                <a:solidFill>
                  <a:prstClr val="black"/>
                </a:solidFill>
                <a:effectLst/>
                <a:uLnTx/>
                <a:uFillTx/>
                <a:latin typeface="Aptos" panose="02110004020202020204"/>
                <a:ea typeface="+mn-ea"/>
                <a:cs typeface="+mn-cs"/>
              </a:rPr>
              <a:t>3GPP specifies the 6G air interface </a:t>
            </a:r>
            <a:r>
              <a:rPr kumimoji="0" lang="en-GB" altLang="zh-CN" sz="2000" b="0" i="0" u="none" strike="sngStrike" kern="1200" cap="none" spc="0" normalizeH="0" baseline="0" noProof="0" dirty="0">
                <a:ln>
                  <a:noFill/>
                </a:ln>
                <a:solidFill>
                  <a:srgbClr val="FF0000"/>
                </a:solidFill>
                <a:effectLst/>
                <a:uLnTx/>
                <a:uFillTx/>
                <a:latin typeface="Aptos" panose="02110004020202020204"/>
                <a:ea typeface="+mn-ea"/>
                <a:cs typeface="+mn-cs"/>
              </a:rPr>
              <a:t>[</a:t>
            </a:r>
            <a:r>
              <a:rPr kumimoji="0" lang="en-GB" altLang="zh-CN" sz="2000" b="0" i="0" u="none" strike="noStrike" kern="1200" cap="none" spc="0" normalizeH="0" baseline="0" noProof="0" dirty="0">
                <a:ln>
                  <a:noFill/>
                </a:ln>
                <a:solidFill>
                  <a:prstClr val="black"/>
                </a:solidFill>
                <a:effectLst/>
                <a:uLnTx/>
                <a:uFillTx/>
                <a:latin typeface="Aptos" panose="02110004020202020204"/>
                <a:ea typeface="+mn-ea"/>
                <a:cs typeface="+mn-cs"/>
              </a:rPr>
              <a:t>without restrictions from fronthaul design</a:t>
            </a:r>
            <a:r>
              <a:rPr kumimoji="0" lang="en-GB" altLang="zh-CN" sz="2000" b="0" i="0" u="none" strike="sngStrike" kern="1200" cap="none" spc="0" normalizeH="0" baseline="0" noProof="0" dirty="0">
                <a:ln>
                  <a:noFill/>
                </a:ln>
                <a:solidFill>
                  <a:srgbClr val="FF0000"/>
                </a:solidFill>
                <a:effectLst/>
                <a:uLnTx/>
                <a:uFillTx/>
                <a:latin typeface="Aptos" panose="0211000402020202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altLang="zh-CN" sz="2000" b="0" i="0" u="none" strike="sngStrike" kern="1200" cap="none" spc="0" normalizeH="0" baseline="0" noProof="0" dirty="0">
                <a:ln>
                  <a:noFill/>
                </a:ln>
                <a:solidFill>
                  <a:srgbClr val="FF0000"/>
                </a:solidFill>
                <a:effectLst/>
                <a:uLnTx/>
                <a:uFillTx/>
                <a:latin typeface="Aptos" panose="02110004020202020204"/>
                <a:ea typeface="+mn-ea"/>
                <a:cs typeface="+mn-cs"/>
              </a:rPr>
              <a:t>[It is expected that 6G fronthaul design in O-RAN Alliance will be based on the 6G air interface designed by 3GPP]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altLang="zh-CN" sz="2000" b="0" i="0" u="none" strike="noStrike" kern="1200" cap="none" spc="0" normalizeH="0" baseline="0" noProof="0" dirty="0">
                <a:ln>
                  <a:noFill/>
                </a:ln>
                <a:solidFill>
                  <a:prstClr val="black"/>
                </a:solidFill>
                <a:effectLst/>
                <a:uLnTx/>
                <a:uFillTx/>
                <a:latin typeface="Aptos" panose="02110004020202020204"/>
                <a:ea typeface="+mn-ea"/>
                <a:cs typeface="+mn-cs"/>
              </a:rPr>
              <a:t>3GPP </a:t>
            </a:r>
            <a:r>
              <a:rPr kumimoji="0" lang="en-GB" altLang="zh-CN" sz="2000" b="0" i="0" u="none" strike="sngStrike" kern="1200" cap="none" spc="0" normalizeH="0" baseline="0" noProof="0" dirty="0">
                <a:ln>
                  <a:noFill/>
                </a:ln>
                <a:solidFill>
                  <a:prstClr val="black"/>
                </a:solidFill>
                <a:effectLst/>
                <a:uLnTx/>
                <a:uFillTx/>
                <a:latin typeface="Aptos" panose="02110004020202020204"/>
                <a:ea typeface="+mn-ea"/>
                <a:cs typeface="+mn-cs"/>
              </a:rPr>
              <a:t>to</a:t>
            </a:r>
            <a:r>
              <a:rPr kumimoji="0" lang="en-GB" altLang="zh-CN" sz="2000" b="0" i="0" u="none" strike="noStrike" kern="1200" cap="none" spc="0" normalizeH="0" baseline="0" noProof="0" dirty="0">
                <a:ln>
                  <a:noFill/>
                </a:ln>
                <a:solidFill>
                  <a:prstClr val="black"/>
                </a:solidFill>
                <a:effectLst/>
                <a:uLnTx/>
                <a:uFillTx/>
                <a:latin typeface="Aptos" panose="02110004020202020204"/>
                <a:ea typeface="+mn-ea"/>
                <a:cs typeface="+mn-cs"/>
              </a:rPr>
              <a:t> </a:t>
            </a:r>
            <a:r>
              <a:rPr kumimoji="0" lang="en-GB" altLang="zh-CN" sz="2000" b="0" i="0" u="none" strike="noStrike" kern="1200" cap="none" spc="0" normalizeH="0" baseline="0" noProof="0" dirty="0">
                <a:ln>
                  <a:noFill/>
                </a:ln>
                <a:solidFill>
                  <a:srgbClr val="FF0000"/>
                </a:solidFill>
                <a:effectLst/>
                <a:uLnTx/>
                <a:uFillTx/>
                <a:latin typeface="Aptos" panose="02110004020202020204"/>
                <a:ea typeface="+mn-ea"/>
                <a:cs typeface="+mn-cs"/>
              </a:rPr>
              <a:t>will </a:t>
            </a:r>
            <a:r>
              <a:rPr kumimoji="0" lang="en-GB" altLang="zh-CN" sz="2000" b="0" i="0" u="none" strike="noStrike" kern="1200" cap="none" spc="0" normalizeH="0" baseline="0" noProof="0" dirty="0">
                <a:ln>
                  <a:noFill/>
                </a:ln>
                <a:solidFill>
                  <a:prstClr val="black"/>
                </a:solidFill>
                <a:effectLst/>
                <a:uLnTx/>
                <a:uFillTx/>
                <a:latin typeface="Aptos" panose="02110004020202020204"/>
                <a:ea typeface="+mn-ea"/>
                <a:cs typeface="+mn-cs"/>
              </a:rPr>
              <a:t>capture the following in a normative Annex of TSxx.401 (RAN3) or TSxx.300 (RAN2)</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altLang="zh-CN" sz="2000" b="0"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6G </a:t>
            </a:r>
            <a:r>
              <a:rPr kumimoji="0" lang="en-GB" altLang="zh-CN" sz="2000" b="0" i="1" u="none" strike="noStrike" kern="1200" cap="none" spc="0" normalizeH="0" baseline="0" noProof="0" dirty="0" err="1">
                <a:ln>
                  <a:noFill/>
                </a:ln>
                <a:solidFill>
                  <a:prstClr val="black"/>
                </a:solidFill>
                <a:effectLst/>
                <a:uLnTx/>
                <a:uFillTx/>
                <a:latin typeface="Aptos" panose="02110004020202020204"/>
                <a:ea typeface="+mn-ea"/>
                <a:cs typeface="+mn-cs"/>
              </a:rPr>
              <a:t>NodeB</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 architecture includes a </a:t>
            </a:r>
            <a:r>
              <a:rPr kumimoji="0" lang="en-GB" altLang="zh-CN" sz="2000" b="0" i="1" u="none" strike="sngStrike" kern="1200" cap="none" spc="0" normalizeH="0" baseline="0" noProof="0" dirty="0">
                <a:ln>
                  <a:noFill/>
                </a:ln>
                <a:solidFill>
                  <a:srgbClr val="FF0000"/>
                </a:solidFill>
                <a:effectLst/>
                <a:uLnTx/>
                <a:uFillTx/>
                <a:latin typeface="Aptos" panose="02110004020202020204"/>
                <a:ea typeface="+mn-ea"/>
                <a:cs typeface="+mn-cs"/>
              </a:rPr>
              <a:t>distinct</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 logical Radio Unit (RU).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The </a:t>
            </a:r>
            <a:r>
              <a:rPr kumimoji="0" lang="en-GB" altLang="zh-CN" sz="2000" b="0" i="1" u="none" strike="noStrike" kern="1200" cap="none" spc="0" normalizeH="0" baseline="0" noProof="0" dirty="0">
                <a:ln>
                  <a:noFill/>
                </a:ln>
                <a:solidFill>
                  <a:srgbClr val="FF0000"/>
                </a:solidFill>
                <a:effectLst/>
                <a:uLnTx/>
                <a:uFillTx/>
                <a:latin typeface="Aptos" panose="02110004020202020204"/>
                <a:ea typeface="+mn-ea"/>
                <a:cs typeface="+mn-cs"/>
              </a:rPr>
              <a:t>full </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functions hosted by the RU </a:t>
            </a:r>
            <a:r>
              <a:rPr kumimoji="0" lang="en-GB" altLang="zh-CN" sz="2000" b="0" i="1" u="none" strike="noStrike" kern="1200" cap="none" spc="0" normalizeH="0" baseline="0" noProof="0" dirty="0">
                <a:ln>
                  <a:noFill/>
                </a:ln>
                <a:solidFill>
                  <a:srgbClr val="FF0000"/>
                </a:solidFill>
                <a:effectLst/>
                <a:uLnTx/>
                <a:uFillTx/>
                <a:latin typeface="Aptos" panose="02110004020202020204"/>
                <a:ea typeface="+mn-ea"/>
                <a:cs typeface="+mn-cs"/>
              </a:rPr>
              <a:t>and procedures requested by the RU</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 as well as the interface between RU and other parts of 6G </a:t>
            </a:r>
            <a:r>
              <a:rPr kumimoji="0" lang="en-GB" altLang="zh-CN" sz="2000" b="0" i="1" u="none" strike="noStrike" kern="1200" cap="none" spc="0" normalizeH="0" baseline="0" noProof="0" dirty="0" err="1">
                <a:ln>
                  <a:noFill/>
                </a:ln>
                <a:solidFill>
                  <a:prstClr val="black"/>
                </a:solidFill>
                <a:effectLst/>
                <a:uLnTx/>
                <a:uFillTx/>
                <a:latin typeface="Aptos" panose="02110004020202020204"/>
                <a:ea typeface="+mn-ea"/>
                <a:cs typeface="+mn-cs"/>
              </a:rPr>
              <a:t>NodeB</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 are not specified in 3GPP.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altLang="zh-CN" sz="2000" b="0" i="1" u="none" strike="sngStrike" kern="1200" cap="none" spc="0" normalizeH="0" baseline="0" noProof="0" dirty="0">
                <a:ln>
                  <a:noFill/>
                </a:ln>
                <a:solidFill>
                  <a:srgbClr val="FF0000"/>
                </a:solidFill>
                <a:effectLst/>
                <a:uLnTx/>
                <a:uFillTx/>
                <a:latin typeface="Aptos" panose="02110004020202020204"/>
                <a:ea typeface="+mn-ea"/>
                <a:cs typeface="+mn-cs"/>
              </a:rPr>
              <a:t>[</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Note: Implementation of this interface can be according to proprietary solution(s), or standardized solutions as specified in O-RAN ALLIANCE, </a:t>
            </a:r>
            <a:r>
              <a:rPr kumimoji="0" lang="en-GB" altLang="zh-CN" sz="2000" b="0" i="1" u="none" strike="noStrike" kern="1200" cap="none" spc="0" normalizeH="0" baseline="0" noProof="0" dirty="0">
                <a:ln>
                  <a:noFill/>
                </a:ln>
                <a:solidFill>
                  <a:srgbClr val="FF0000"/>
                </a:solidFill>
                <a:effectLst/>
                <a:uLnTx/>
                <a:uFillTx/>
                <a:latin typeface="Aptos" panose="02110004020202020204"/>
                <a:ea typeface="+mn-ea"/>
                <a:cs typeface="+mn-cs"/>
              </a:rPr>
              <a:t>CPRI Forum, etc</a:t>
            </a:r>
            <a:r>
              <a:rPr kumimoji="0" lang="en-GB" altLang="zh-CN" sz="2000" b="0" i="1"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n-GB" altLang="zh-CN" sz="2000" b="0" i="1" u="none" strike="sngStrike" kern="1200" cap="none" spc="0" normalizeH="0" baseline="0" noProof="0" dirty="0">
                <a:ln>
                  <a:noFill/>
                </a:ln>
                <a:solidFill>
                  <a:srgbClr val="FF0000"/>
                </a:solidFill>
                <a:effectLst/>
                <a:uLnTx/>
                <a:uFillTx/>
                <a:latin typeface="Aptos" panose="02110004020202020204"/>
                <a:ea typeface="+mn-ea"/>
                <a:cs typeface="+mn-cs"/>
              </a:rPr>
              <a:t>]</a:t>
            </a:r>
            <a:endParaRPr kumimoji="0" lang="en-GB" altLang="zh-CN" sz="2000" b="0" i="1" u="none" strike="noStrike" kern="1200" cap="none" spc="0" normalizeH="0" baseline="0" noProof="0" dirty="0">
              <a:ln>
                <a:noFill/>
              </a:ln>
              <a:solidFill>
                <a:srgbClr val="FF0000"/>
              </a:solidFill>
              <a:effectLst/>
              <a:uLnTx/>
              <a:uFillTx/>
              <a:latin typeface="Aptos" panose="02110004020202020204"/>
              <a:ea typeface="+mn-ea"/>
              <a:cs typeface="+mn-cs"/>
            </a:endParaRPr>
          </a:p>
        </p:txBody>
      </p:sp>
    </p:spTree>
    <p:extLst>
      <p:ext uri="{BB962C8B-B14F-4D97-AF65-F5344CB8AC3E}">
        <p14:creationId xmlns:p14="http://schemas.microsoft.com/office/powerpoint/2010/main" val="8790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2F0EDE4-68CA-C95B-D0EE-974F169AC8A8}"/>
              </a:ext>
            </a:extLst>
          </p:cNvPr>
          <p:cNvSpPr txBox="1"/>
          <p:nvPr/>
        </p:nvSpPr>
        <p:spPr>
          <a:xfrm>
            <a:off x="2808595" y="2744906"/>
            <a:ext cx="6403360" cy="830997"/>
          </a:xfrm>
          <a:prstGeom prst="rect">
            <a:avLst/>
          </a:prstGeom>
          <a:noFill/>
        </p:spPr>
        <p:txBody>
          <a:bodyPr wrap="square" rtlCol="0">
            <a:spAutoFit/>
          </a:bodyPr>
          <a:lstStyle/>
          <a:p>
            <a:pPr algn="ctr"/>
            <a:r>
              <a:rPr kumimoji="1" lang="en-US" altLang="zh-CN" sz="4800" b="1" dirty="0">
                <a:solidFill>
                  <a:srgbClr val="2583D1"/>
                </a:solidFill>
                <a:latin typeface="微软雅黑" panose="020B0503020204020204" pitchFamily="34" charset="-122"/>
                <a:ea typeface="微软雅黑" panose="020B0503020204020204" pitchFamily="34" charset="-122"/>
              </a:rPr>
              <a:t>THANK</a:t>
            </a:r>
            <a:r>
              <a:rPr kumimoji="1" lang="zh-CN" altLang="en-US" sz="4800" b="1" dirty="0">
                <a:solidFill>
                  <a:srgbClr val="2583D1"/>
                </a:solidFill>
                <a:latin typeface="微软雅黑" panose="020B0503020204020204" pitchFamily="34" charset="-122"/>
                <a:ea typeface="微软雅黑" panose="020B0503020204020204" pitchFamily="34" charset="-122"/>
              </a:rPr>
              <a:t>  </a:t>
            </a:r>
            <a:r>
              <a:rPr kumimoji="1" lang="en-US" altLang="zh-CN" sz="4800" b="1" dirty="0">
                <a:solidFill>
                  <a:srgbClr val="2583D1"/>
                </a:solidFill>
                <a:latin typeface="微软雅黑" panose="020B0503020204020204" pitchFamily="34" charset="-122"/>
                <a:ea typeface="微软雅黑" panose="020B0503020204020204" pitchFamily="34" charset="-122"/>
              </a:rPr>
              <a:t>YOU !</a:t>
            </a:r>
          </a:p>
        </p:txBody>
      </p:sp>
    </p:spTree>
    <p:extLst>
      <p:ext uri="{BB962C8B-B14F-4D97-AF65-F5344CB8AC3E}">
        <p14:creationId xmlns:p14="http://schemas.microsoft.com/office/powerpoint/2010/main" val="378739036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6726</TotalTime>
  <Words>463</Words>
  <Application>Microsoft Office PowerPoint</Application>
  <PresentationFormat>Widescreen</PresentationFormat>
  <Paragraphs>31</Paragraphs>
  <Slides>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等线</vt:lpstr>
      <vt:lpstr>微软雅黑</vt:lpstr>
      <vt:lpstr>Aptos</vt:lpstr>
      <vt:lpstr>Arial</vt:lpstr>
      <vt:lpstr>Calibri</vt:lpstr>
      <vt:lpstr>Calibri Light</vt:lpstr>
      <vt:lpstr>Office 主题​​</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Author</cp:lastModifiedBy>
  <cp:revision>787</cp:revision>
  <dcterms:created xsi:type="dcterms:W3CDTF">2021-03-17T03:39:00Z</dcterms:created>
  <dcterms:modified xsi:type="dcterms:W3CDTF">2025-09-08T03:06:05Z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91BDCD7F8FDF4AD79437D831EB76EB49</vt:lpwstr>
  </property>
  <property fmtid="{D5CDD505-2E9C-101B-9397-08002B2CF9AE}" pid="3" name="KSOProductBuildVer">
    <vt:lpwstr>2052-11.8.2.11716</vt:lpwstr>
  </property>
</Properties>
</file>