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12"/>
  </p:notesMasterIdLst>
  <p:handoutMasterIdLst>
    <p:handoutMasterId r:id="rId13"/>
  </p:handoutMasterIdLst>
  <p:sldIdLst>
    <p:sldId id="349" r:id="rId5"/>
    <p:sldId id="456" r:id="rId6"/>
    <p:sldId id="460" r:id="rId7"/>
    <p:sldId id="458" r:id="rId8"/>
    <p:sldId id="459" r:id="rId9"/>
    <p:sldId id="461" r:id="rId10"/>
    <p:sldId id="354" r:id="rId11"/>
  </p:sldIdLst>
  <p:sldSz cx="12195175" cy="6858000"/>
  <p:notesSz cx="6797675" cy="99266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3" orient="horz" pos="391" userDrawn="1">
          <p15:clr>
            <a:srgbClr val="A4A3A4"/>
          </p15:clr>
        </p15:guide>
        <p15:guide id="5" pos="3872">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119922CD-161C-E126-A086-20C7D4699507}" name="R.Faurie-Ed9" initials="RF" userId="R.Faurie-Ed9" providerId="Non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66CCFF"/>
    <a:srgbClr val="FF66FF"/>
    <a:srgbClr val="FFFFFF"/>
    <a:srgbClr val="8CDFFF"/>
    <a:srgbClr val="66FF33"/>
    <a:srgbClr val="0000CC"/>
    <a:srgbClr val="99FF66"/>
    <a:srgbClr val="FFCC66"/>
    <a:srgbClr val="CC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92" d="100"/>
          <a:sy n="92" d="100"/>
        </p:scale>
        <p:origin x="310" y="36"/>
      </p:cViewPr>
      <p:guideLst>
        <p:guide orient="horz" pos="2160"/>
        <p:guide orient="horz" pos="391"/>
        <p:guide pos="3872"/>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handoutMaster" Target="handoutMasters/handoutMaster1.xml"/><Relationship Id="rId18" Type="http://schemas.microsoft.com/office/2018/10/relationships/authors" Target="author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viewProps" Target="viewProps.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6332"/>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50443" y="0"/>
            <a:ext cx="2945659" cy="496332"/>
          </a:xfrm>
          <a:prstGeom prst="rect">
            <a:avLst/>
          </a:prstGeom>
        </p:spPr>
        <p:txBody>
          <a:bodyPr vert="horz" lIns="91440" tIns="45720" rIns="91440" bIns="45720" rtlCol="0"/>
          <a:lstStyle>
            <a:lvl1pPr algn="r">
              <a:defRPr sz="1200"/>
            </a:lvl1pPr>
          </a:lstStyle>
          <a:p>
            <a:fld id="{67C0AF9C-0A1E-FC44-A9E4-B2D2C27B174D}" type="datetimeFigureOut">
              <a:rPr lang="en-US" smtClean="0"/>
              <a:pPr/>
              <a:t>9/8/2025</a:t>
            </a:fld>
            <a:endParaRPr lang="en-US"/>
          </a:p>
        </p:txBody>
      </p:sp>
      <p:sp>
        <p:nvSpPr>
          <p:cNvPr id="4" name="Footer Placeholder 3"/>
          <p:cNvSpPr>
            <a:spLocks noGrp="1"/>
          </p:cNvSpPr>
          <p:nvPr>
            <p:ph type="ftr" sz="quarter" idx="2"/>
          </p:nvPr>
        </p:nvSpPr>
        <p:spPr>
          <a:xfrm>
            <a:off x="0" y="9428583"/>
            <a:ext cx="2945659" cy="496332"/>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50443" y="9428583"/>
            <a:ext cx="2945659" cy="496332"/>
          </a:xfrm>
          <a:prstGeom prst="rect">
            <a:avLst/>
          </a:prstGeom>
        </p:spPr>
        <p:txBody>
          <a:bodyPr vert="horz" lIns="91440" tIns="45720" rIns="91440" bIns="45720" rtlCol="0" anchor="b"/>
          <a:lstStyle>
            <a:lvl1pPr algn="r">
              <a:defRPr sz="1200"/>
            </a:lvl1pPr>
          </a:lstStyle>
          <a:p>
            <a:fld id="{5A29539A-7074-1540-A465-2A6DCBB7F976}" type="slidenum">
              <a:rPr lang="en-US" smtClean="0"/>
              <a:pPr/>
              <a:t>‹#›</a:t>
            </a:fld>
            <a:endParaRPr lang="en-US"/>
          </a:p>
        </p:txBody>
      </p:sp>
    </p:spTree>
    <p:extLst>
      <p:ext uri="{BB962C8B-B14F-4D97-AF65-F5344CB8AC3E}">
        <p14:creationId xmlns:p14="http://schemas.microsoft.com/office/powerpoint/2010/main" val="4199385070"/>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50443" y="0"/>
            <a:ext cx="2945659" cy="498056"/>
          </a:xfrm>
          <a:prstGeom prst="rect">
            <a:avLst/>
          </a:prstGeom>
        </p:spPr>
        <p:txBody>
          <a:bodyPr vert="horz" lIns="91440" tIns="45720" rIns="91440" bIns="45720" rtlCol="0"/>
          <a:lstStyle>
            <a:lvl1pPr algn="r">
              <a:defRPr sz="1200"/>
            </a:lvl1pPr>
          </a:lstStyle>
          <a:p>
            <a:fld id="{B13E4A5B-860F-48A8-8317-191E0EF4C33B}" type="datetimeFigureOut">
              <a:rPr lang="en-GB" smtClean="0"/>
              <a:pPr/>
              <a:t>08/09/2025</a:t>
            </a:fld>
            <a:endParaRPr lang="en-GB"/>
          </a:p>
        </p:txBody>
      </p:sp>
      <p:sp>
        <p:nvSpPr>
          <p:cNvPr id="4" name="Slide Image Placeholder 3"/>
          <p:cNvSpPr>
            <a:spLocks noGrp="1" noRot="1" noChangeAspect="1"/>
          </p:cNvSpPr>
          <p:nvPr>
            <p:ph type="sldImg" idx="2"/>
          </p:nvPr>
        </p:nvSpPr>
        <p:spPr>
          <a:xfrm>
            <a:off x="420688" y="1241425"/>
            <a:ext cx="5956300" cy="3349625"/>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79768" y="4777194"/>
            <a:ext cx="5438140" cy="3908614"/>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9428584"/>
            <a:ext cx="2945659" cy="498055"/>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50443" y="9428584"/>
            <a:ext cx="2945659" cy="498055"/>
          </a:xfrm>
          <a:prstGeom prst="rect">
            <a:avLst/>
          </a:prstGeom>
        </p:spPr>
        <p:txBody>
          <a:bodyPr vert="horz" lIns="91440" tIns="45720" rIns="91440" bIns="45720" rtlCol="0" anchor="b"/>
          <a:lstStyle>
            <a:lvl1pPr algn="r">
              <a:defRPr sz="1200"/>
            </a:lvl1pPr>
          </a:lstStyle>
          <a:p>
            <a:fld id="{9D0ABA6D-F0DA-4F85-A720-04754C301D6D}" type="slidenum">
              <a:rPr lang="en-GB" smtClean="0"/>
              <a:pPr/>
              <a:t>‹#›</a:t>
            </a:fld>
            <a:endParaRPr lang="en-GB"/>
          </a:p>
        </p:txBody>
      </p:sp>
    </p:spTree>
    <p:extLst>
      <p:ext uri="{BB962C8B-B14F-4D97-AF65-F5344CB8AC3E}">
        <p14:creationId xmlns:p14="http://schemas.microsoft.com/office/powerpoint/2010/main" val="1088237418"/>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1_Title Slide">
    <p:bg>
      <p:bgRef idx="1001">
        <a:schemeClr val="bg2"/>
      </p:bgRef>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503237" y="1693449"/>
            <a:ext cx="11210925" cy="1021177"/>
          </a:xfrm>
        </p:spPr>
        <p:txBody>
          <a:bodyPr anchor="t" anchorCtr="0">
            <a:noAutofit/>
          </a:bodyPr>
          <a:lstStyle>
            <a:lvl1pPr algn="l">
              <a:lnSpc>
                <a:spcPct val="85000"/>
              </a:lnSpc>
              <a:defRPr sz="3800">
                <a:solidFill>
                  <a:schemeClr val="accent6"/>
                </a:solidFill>
              </a:defRPr>
            </a:lvl1pPr>
          </a:lstStyle>
          <a:p>
            <a:r>
              <a:rPr lang="en-US"/>
              <a:t>Click to edit </a:t>
            </a:r>
            <a:br>
              <a:rPr lang="en-US"/>
            </a:br>
            <a:r>
              <a:rPr lang="en-US"/>
              <a:t>Master title style</a:t>
            </a:r>
          </a:p>
        </p:txBody>
      </p:sp>
      <p:sp>
        <p:nvSpPr>
          <p:cNvPr id="3" name="Subtitle 2"/>
          <p:cNvSpPr>
            <a:spLocks noGrp="1"/>
          </p:cNvSpPr>
          <p:nvPr>
            <p:ph type="subTitle" idx="1"/>
          </p:nvPr>
        </p:nvSpPr>
        <p:spPr>
          <a:xfrm>
            <a:off x="503237" y="2836864"/>
            <a:ext cx="11210925" cy="1655762"/>
          </a:xfrm>
        </p:spPr>
        <p:txBody>
          <a:bodyPr>
            <a:noAutofit/>
          </a:bodyPr>
          <a:lstStyle>
            <a:lvl1pPr marL="0" indent="0" algn="l">
              <a:buNone/>
              <a:defRPr sz="1400" b="1">
                <a:solidFill>
                  <a:schemeClr val="accent6"/>
                </a:solidFill>
                <a:latin typeface="+mj-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6" name="Slide Number Placeholder 5"/>
          <p:cNvSpPr>
            <a:spLocks noGrp="1"/>
          </p:cNvSpPr>
          <p:nvPr>
            <p:ph type="sldNum" sz="quarter" idx="12"/>
          </p:nvPr>
        </p:nvSpPr>
        <p:spPr/>
        <p:txBody>
          <a:bodyPr/>
          <a:lstStyle>
            <a:lvl1pPr>
              <a:defRPr>
                <a:solidFill>
                  <a:schemeClr val="accent6"/>
                </a:solidFill>
              </a:defRPr>
            </a:lvl1pPr>
          </a:lstStyle>
          <a:p>
            <a:fld id="{0AEF9A4B-07C9-404C-9053-A3A2AC3AD5D6}" type="slidenum">
              <a:rPr lang="en-GB" smtClean="0"/>
              <a:pPr/>
              <a:t>‹#›</a:t>
            </a:fld>
            <a:endParaRPr lang="en-GB"/>
          </a:p>
        </p:txBody>
      </p:sp>
      <p:sp>
        <p:nvSpPr>
          <p:cNvPr id="9" name="Text Placeholder 8"/>
          <p:cNvSpPr>
            <a:spLocks noGrp="1"/>
          </p:cNvSpPr>
          <p:nvPr>
            <p:ph type="body" sz="quarter" idx="13"/>
          </p:nvPr>
        </p:nvSpPr>
        <p:spPr>
          <a:xfrm>
            <a:off x="503889" y="5763237"/>
            <a:ext cx="10854974" cy="589939"/>
          </a:xfrm>
        </p:spPr>
        <p:txBody>
          <a:bodyPr>
            <a:noAutofit/>
          </a:bodyPr>
          <a:lstStyle>
            <a:lvl1pPr marL="0" indent="0">
              <a:spcBef>
                <a:spcPts val="0"/>
              </a:spcBef>
              <a:buNone/>
              <a:defRPr sz="1400" b="1">
                <a:solidFill>
                  <a:schemeClr val="accent6"/>
                </a:solidFill>
                <a:latin typeface="+mj-lt"/>
              </a:defRPr>
            </a:lvl1pPr>
            <a:lvl2pPr marL="0" indent="0">
              <a:spcBef>
                <a:spcPts val="0"/>
              </a:spcBef>
              <a:buNone/>
              <a:defRPr sz="1400">
                <a:solidFill>
                  <a:schemeClr val="accent6"/>
                </a:solidFill>
              </a:defRPr>
            </a:lvl2pPr>
            <a:lvl3pPr marL="0" indent="0">
              <a:spcBef>
                <a:spcPts val="0"/>
              </a:spcBef>
              <a:buNone/>
              <a:defRPr sz="1400"/>
            </a:lvl3pPr>
            <a:lvl4pPr marL="0" indent="0">
              <a:spcBef>
                <a:spcPts val="0"/>
              </a:spcBef>
              <a:buNone/>
              <a:defRPr sz="1400"/>
            </a:lvl4pPr>
            <a:lvl5pPr marL="0" indent="0">
              <a:spcBef>
                <a:spcPts val="0"/>
              </a:spcBef>
              <a:buNone/>
              <a:defRPr sz="1400"/>
            </a:lvl5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4160193759"/>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orient="horz" pos="2160" userDrawn="1">
          <p15:clr>
            <a:srgbClr val="FBAE40"/>
          </p15:clr>
        </p15:guide>
        <p15:guide id="2" pos="2880" userDrawn="1">
          <p15:clr>
            <a:srgbClr val="FBAE40"/>
          </p15:clr>
        </p15:guide>
        <p15:guide id="4" orient="horz" pos="1302"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solidFill>
              </a:defRPr>
            </a:lvl1p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p:cNvSpPr>
            <a:spLocks noGrp="1"/>
          </p:cNvSpPr>
          <p:nvPr>
            <p:ph type="sldNum" sz="quarter" idx="12"/>
          </p:nvPr>
        </p:nvSpPr>
        <p:spPr/>
        <p:txBody>
          <a:bodyPr/>
          <a:lstStyle/>
          <a:p>
            <a:fld id="{0AEF9A4B-07C9-404C-9053-A3A2AC3AD5D6}" type="slidenum">
              <a:rPr lang="en-GB" smtClean="0"/>
              <a:pPr/>
              <a:t>‹#›</a:t>
            </a:fld>
            <a:endParaRPr lang="en-GB"/>
          </a:p>
        </p:txBody>
      </p:sp>
    </p:spTree>
    <p:extLst>
      <p:ext uri="{BB962C8B-B14F-4D97-AF65-F5344CB8AC3E}">
        <p14:creationId xmlns:p14="http://schemas.microsoft.com/office/powerpoint/2010/main" val="284435641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solidFill>
              </a:defRPr>
            </a:lvl1pPr>
          </a:lstStyle>
          <a:p>
            <a:r>
              <a:rPr lang="en-US"/>
              <a:t>Click to edit Master title style</a:t>
            </a:r>
          </a:p>
        </p:txBody>
      </p:sp>
      <p:sp>
        <p:nvSpPr>
          <p:cNvPr id="3" name="Content Placeholder 2"/>
          <p:cNvSpPr>
            <a:spLocks noGrp="1"/>
          </p:cNvSpPr>
          <p:nvPr>
            <p:ph sz="half" idx="1"/>
          </p:nvPr>
        </p:nvSpPr>
        <p:spPr>
          <a:xfrm>
            <a:off x="481014" y="1700214"/>
            <a:ext cx="5423508" cy="4384675"/>
          </a:xfrm>
        </p:spPr>
        <p:txBody>
          <a:bodyPr/>
          <a:lstStyle>
            <a:lvl1pPr>
              <a:defRPr sz="2400"/>
            </a:lvl1pPr>
            <a:lvl2pPr>
              <a:defRPr sz="2000"/>
            </a:lvl2pPr>
            <a:lvl3pPr>
              <a:defRPr sz="1800"/>
            </a:lvl3pPr>
            <a:lvl4pPr>
              <a:defRPr sz="1600"/>
            </a:lvl4pPr>
            <a:lvl5pPr>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290651" y="1700212"/>
            <a:ext cx="5423512" cy="4384675"/>
          </a:xfrm>
        </p:spPr>
        <p:txBody>
          <a:bodyPr/>
          <a:lstStyle>
            <a:lvl1pPr>
              <a:defRPr sz="2400"/>
            </a:lvl1pPr>
            <a:lvl2pPr>
              <a:defRPr sz="2000"/>
            </a:lvl2pPr>
            <a:lvl3pPr>
              <a:defRPr sz="1800"/>
            </a:lvl3pPr>
            <a:lvl4pPr>
              <a:defRPr sz="1600"/>
            </a:lvl4pPr>
            <a:lvl5pPr>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6"/>
          <p:cNvSpPr>
            <a:spLocks noGrp="1"/>
          </p:cNvSpPr>
          <p:nvPr>
            <p:ph type="sldNum" sz="quarter" idx="12"/>
          </p:nvPr>
        </p:nvSpPr>
        <p:spPr/>
        <p:txBody>
          <a:bodyPr/>
          <a:lstStyle/>
          <a:p>
            <a:fld id="{0AEF9A4B-07C9-404C-9053-A3A2AC3AD5D6}" type="slidenum">
              <a:rPr lang="en-GB" smtClean="0"/>
              <a:pPr/>
              <a:t>‹#›</a:t>
            </a:fld>
            <a:endParaRPr lang="en-GB"/>
          </a:p>
        </p:txBody>
      </p:sp>
    </p:spTree>
    <p:extLst>
      <p:ext uri="{BB962C8B-B14F-4D97-AF65-F5344CB8AC3E}">
        <p14:creationId xmlns:p14="http://schemas.microsoft.com/office/powerpoint/2010/main" val="352213954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81013" y="587066"/>
            <a:ext cx="11233150" cy="1048851"/>
          </a:xfrm>
          <a:prstGeom prst="rect">
            <a:avLst/>
          </a:prstGeom>
        </p:spPr>
        <p:txBody>
          <a:bodyPr vert="horz" lIns="0" tIns="0" rIns="0" bIns="0" rtlCol="0" anchor="t" anchorCtr="0">
            <a:normAutofit/>
          </a:bodyPr>
          <a:lstStyle/>
          <a:p>
            <a:r>
              <a:rPr lang="en-US"/>
              <a:t>Click to edit Master title style</a:t>
            </a:r>
          </a:p>
        </p:txBody>
      </p:sp>
      <p:sp>
        <p:nvSpPr>
          <p:cNvPr id="3" name="Text Placeholder 2"/>
          <p:cNvSpPr>
            <a:spLocks noGrp="1"/>
          </p:cNvSpPr>
          <p:nvPr>
            <p:ph type="body" idx="1"/>
          </p:nvPr>
        </p:nvSpPr>
        <p:spPr>
          <a:xfrm>
            <a:off x="481013" y="1701008"/>
            <a:ext cx="11233149" cy="4383881"/>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p:cNvSpPr>
            <a:spLocks noGrp="1"/>
          </p:cNvSpPr>
          <p:nvPr>
            <p:ph type="sldNum" sz="quarter" idx="4"/>
          </p:nvPr>
        </p:nvSpPr>
        <p:spPr>
          <a:xfrm>
            <a:off x="11343652" y="6403512"/>
            <a:ext cx="370511" cy="144000"/>
          </a:xfrm>
          <a:prstGeom prst="rect">
            <a:avLst/>
          </a:prstGeom>
        </p:spPr>
        <p:txBody>
          <a:bodyPr vert="horz" lIns="0" tIns="0" rIns="0" bIns="0" rtlCol="0" anchor="ctr"/>
          <a:lstStyle>
            <a:lvl1pPr algn="r">
              <a:defRPr sz="800">
                <a:solidFill>
                  <a:schemeClr val="tx1">
                    <a:tint val="75000"/>
                  </a:schemeClr>
                </a:solidFill>
                <a:latin typeface="+mj-lt"/>
              </a:defRPr>
            </a:lvl1pPr>
          </a:lstStyle>
          <a:p>
            <a:fld id="{0AEF9A4B-07C9-404C-9053-A3A2AC3AD5D6}" type="slidenum">
              <a:rPr lang="en-GB" smtClean="0"/>
              <a:pPr/>
              <a:t>‹#›</a:t>
            </a:fld>
            <a:endParaRPr lang="en-GB"/>
          </a:p>
        </p:txBody>
      </p:sp>
    </p:spTree>
    <p:extLst>
      <p:ext uri="{BB962C8B-B14F-4D97-AF65-F5344CB8AC3E}">
        <p14:creationId xmlns:p14="http://schemas.microsoft.com/office/powerpoint/2010/main" val="2545054836"/>
      </p:ext>
    </p:extLst>
  </p:cSld>
  <p:clrMap bg1="lt1" tx1="dk1" bg2="lt2" tx2="dk2" accent1="accent1" accent2="accent2" accent3="accent3" accent4="accent4" accent5="accent5" accent6="accent6" hlink="hlink" folHlink="folHlink"/>
  <p:sldLayoutIdLst>
    <p:sldLayoutId id="2147483695" r:id="rId1"/>
    <p:sldLayoutId id="2147483662" r:id="rId2"/>
    <p:sldLayoutId id="2147483664" r:id="rId3"/>
  </p:sldLayoutIdLst>
  <p:hf hdr="0" ftr="0" dt="0"/>
  <p:txStyles>
    <p:titleStyle>
      <a:lvl1pPr algn="l" defTabSz="914400" rtl="0" eaLnBrk="1" latinLnBrk="0" hangingPunct="1">
        <a:lnSpc>
          <a:spcPct val="82000"/>
        </a:lnSpc>
        <a:spcBef>
          <a:spcPct val="0"/>
        </a:spcBef>
        <a:buNone/>
        <a:defRPr sz="3600" b="1" kern="1200">
          <a:solidFill>
            <a:schemeClr val="tx1"/>
          </a:solidFill>
          <a:latin typeface="+mj-lt"/>
          <a:ea typeface="+mj-ea"/>
          <a:cs typeface="+mj-cs"/>
        </a:defRPr>
      </a:lvl1pPr>
    </p:titleStyle>
    <p:bodyStyle>
      <a:lvl1pPr marL="271463" indent="-271463" algn="l" defTabSz="914400" rtl="0" eaLnBrk="1" latinLnBrk="0" hangingPunct="1">
        <a:lnSpc>
          <a:spcPct val="90000"/>
        </a:lnSpc>
        <a:spcBef>
          <a:spcPts val="1200"/>
        </a:spcBef>
        <a:buFont typeface="Arial" panose="020B0604020202020204" pitchFamily="34" charset="0"/>
        <a:buChar char="•"/>
        <a:defRPr sz="2600" kern="1200">
          <a:solidFill>
            <a:schemeClr val="tx1"/>
          </a:solidFill>
          <a:latin typeface="+mn-lt"/>
          <a:ea typeface="+mn-ea"/>
          <a:cs typeface="+mn-cs"/>
        </a:defRPr>
      </a:lvl1pPr>
      <a:lvl2pPr marL="804863" indent="-358775" algn="l" defTabSz="914400" rtl="0" eaLnBrk="1" latinLnBrk="0" hangingPunct="1">
        <a:lnSpc>
          <a:spcPct val="90000"/>
        </a:lnSpc>
        <a:spcBef>
          <a:spcPts val="900"/>
        </a:spcBef>
        <a:buFont typeface="Calibri Light" panose="020F0302020204030204" pitchFamily="34" charset="0"/>
        <a:buChar char="–"/>
        <a:defRPr sz="2000" kern="1200">
          <a:solidFill>
            <a:schemeClr val="tx1"/>
          </a:solidFill>
          <a:latin typeface="+mn-lt"/>
          <a:ea typeface="+mn-ea"/>
          <a:cs typeface="+mn-cs"/>
        </a:defRPr>
      </a:lvl2pPr>
      <a:lvl3pPr marL="1077913" indent="-174625" algn="l" defTabSz="914400" rtl="0" eaLnBrk="1" latinLnBrk="0" hangingPunct="1">
        <a:lnSpc>
          <a:spcPct val="90000"/>
        </a:lnSpc>
        <a:spcBef>
          <a:spcPts val="600"/>
        </a:spcBef>
        <a:buFont typeface="Arial" panose="020B0604020202020204" pitchFamily="34" charset="0"/>
        <a:buChar char="-"/>
        <a:defRPr sz="1400" kern="1200">
          <a:solidFill>
            <a:schemeClr val="tx1"/>
          </a:solidFill>
          <a:latin typeface="+mn-lt"/>
          <a:ea typeface="+mn-ea"/>
          <a:cs typeface="+mn-cs"/>
        </a:defRPr>
      </a:lvl3pPr>
      <a:lvl4pPr marL="1257300" indent="-1778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1435100" indent="-17780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03" userDrawn="1">
          <p15:clr>
            <a:srgbClr val="F26B43"/>
          </p15:clr>
        </p15:guide>
        <p15:guide id="2" pos="5443" userDrawn="1">
          <p15:clr>
            <a:srgbClr val="F26B43"/>
          </p15:clr>
        </p15:guide>
        <p15:guide id="3" orient="horz" pos="582" userDrawn="1">
          <p15:clr>
            <a:srgbClr val="F26B43"/>
          </p15:clr>
        </p15:guide>
        <p15:guide id="4" orient="horz" pos="1071" userDrawn="1">
          <p15:clr>
            <a:srgbClr val="F26B43"/>
          </p15:clr>
        </p15:guide>
        <p15:guide id="5" orient="horz" pos="3833" userDrawn="1">
          <p15:clr>
            <a:srgbClr val="F26B43"/>
          </p15:clr>
        </p15:guide>
        <p15:guide id="6" orient="horz" pos="1164" userDrawn="1">
          <p15:clr>
            <a:srgbClr val="F26B43"/>
          </p15:clr>
        </p15:guide>
        <p15:guide id="7" pos="7379"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https://www.3gpp.org/ftp/tsg_ran/TSG_RAN/TSGR_107/Docs/RP-250457.zip" TargetMode="External"/><Relationship Id="rId2" Type="http://schemas.openxmlformats.org/officeDocument/2006/relationships/hyperlink" Target="https://www.3gpp.org/ftp/tsg_ran/TSG_RAN/TSGR_107/Docs/RP-250240.zip" TargetMode="External"/><Relationship Id="rId1" Type="http://schemas.openxmlformats.org/officeDocument/2006/relationships/slideLayout" Target="../slideLayouts/slideLayout2.xml"/><Relationship Id="rId6" Type="http://schemas.openxmlformats.org/officeDocument/2006/relationships/hyperlink" Target="https://www.3gpp.org/ftp/tsg_ran/TSG_RAN/TSGR_108/Docs/RP-251879.zip" TargetMode="External"/><Relationship Id="rId5" Type="http://schemas.openxmlformats.org/officeDocument/2006/relationships/hyperlink" Target="https://www.3gpp.org/ftp/tsg_ran/TSG_RAN/TSGR_107/Docs/RP-250648.zip" TargetMode="External"/><Relationship Id="rId4" Type="http://schemas.openxmlformats.org/officeDocument/2006/relationships/hyperlink" Target="https://www.3gpp.org/ftp/tsg_ran/TSG_RAN/TSGR_107/Docs/RP-250483.zip" TargetMode="External"/></Relationships>
</file>

<file path=ppt/slides/_rels/slide3.xml.rels><?xml version="1.0" encoding="UTF-8" standalone="yes"?>
<Relationships xmlns="http://schemas.openxmlformats.org/package/2006/relationships"><Relationship Id="rId3" Type="http://schemas.openxmlformats.org/officeDocument/2006/relationships/hyperlink" Target="https://growthmarketreports.com/report/satellite-connectivity-for-automotive-market" TargetMode="External"/><Relationship Id="rId2" Type="http://schemas.openxmlformats.org/officeDocument/2006/relationships/hyperlink" Target="https://www.globenewswire.com/news-release/2023/04/26/2654771/0/en/Global-Automotive-Antenna-Market-Size-To-Grow-USD-7253-13-Million-By-2030-CAGR-of-6-30.html"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780434" y="2674685"/>
            <a:ext cx="8656532" cy="1515447"/>
          </a:xfrm>
        </p:spPr>
        <p:txBody>
          <a:bodyPr/>
          <a:lstStyle/>
          <a:p>
            <a:r>
              <a:rPr lang="en-US" sz="4000" i="1" dirty="0">
                <a:solidFill>
                  <a:schemeClr val="tx1"/>
                </a:solidFill>
              </a:rPr>
              <a:t>Motivation for HD-FDD operation for NR NTN in bands above 10 GHz</a:t>
            </a:r>
          </a:p>
        </p:txBody>
      </p:sp>
      <p:sp>
        <p:nvSpPr>
          <p:cNvPr id="6" name="Slide Number Placeholder 5"/>
          <p:cNvSpPr>
            <a:spLocks noGrp="1"/>
          </p:cNvSpPr>
          <p:nvPr>
            <p:ph type="sldNum" sz="quarter" idx="12"/>
          </p:nvPr>
        </p:nvSpPr>
        <p:spPr/>
        <p:txBody>
          <a:bodyPr/>
          <a:lstStyle/>
          <a:p>
            <a:fld id="{0AEF9A4B-07C9-404C-9053-A3A2AC3AD5D6}" type="slidenum">
              <a:rPr lang="en-GB" smtClean="0"/>
              <a:pPr/>
              <a:t>1</a:t>
            </a:fld>
            <a:endParaRPr lang="en-GB"/>
          </a:p>
        </p:txBody>
      </p:sp>
      <p:sp>
        <p:nvSpPr>
          <p:cNvPr id="7" name="Text Placeholder 6"/>
          <p:cNvSpPr>
            <a:spLocks noGrp="1"/>
          </p:cNvSpPr>
          <p:nvPr>
            <p:ph type="body" sz="quarter" idx="13"/>
          </p:nvPr>
        </p:nvSpPr>
        <p:spPr/>
        <p:txBody>
          <a:bodyPr/>
          <a:lstStyle/>
          <a:p>
            <a:r>
              <a:rPr lang="en-US" sz="1800" dirty="0"/>
              <a:t>Source: Eutelsat, MediaTek Inc, SES, Thales, Airbus, CHTTL, Gilat, ESA, Fraunhofer IIS, BMW, ST Engineering </a:t>
            </a:r>
            <a:r>
              <a:rPr lang="en-US" sz="1800" dirty="0" err="1"/>
              <a:t>iDirect</a:t>
            </a:r>
            <a:r>
              <a:rPr lang="en-US" sz="1800" dirty="0"/>
              <a:t>, Lockheed Martin, Robert Bosch GmbH</a:t>
            </a:r>
            <a:endParaRPr lang="en-US" sz="1800" dirty="0">
              <a:highlight>
                <a:srgbClr val="FFFF00"/>
              </a:highlight>
            </a:endParaRPr>
          </a:p>
        </p:txBody>
      </p:sp>
      <p:sp>
        <p:nvSpPr>
          <p:cNvPr id="3" name="TextBox 2"/>
          <p:cNvSpPr txBox="1"/>
          <p:nvPr/>
        </p:nvSpPr>
        <p:spPr>
          <a:xfrm>
            <a:off x="503889" y="402672"/>
            <a:ext cx="11210274" cy="654341"/>
          </a:xfrm>
          <a:prstGeom prst="rect">
            <a:avLst/>
          </a:prstGeom>
        </p:spPr>
        <p:txBody>
          <a:bodyPr wrap="square" lIns="0" tIns="0" rIns="0" bIns="0" rtlCol="0">
            <a:noAutofit/>
          </a:bodyPr>
          <a:lstStyle/>
          <a:p>
            <a:pPr>
              <a:tabLst>
                <a:tab pos="11199813" algn="r"/>
              </a:tabLst>
            </a:pPr>
            <a:r>
              <a:rPr lang="en-US" altLang="zh-TW" b="1" dirty="0">
                <a:latin typeface="+mj-lt"/>
              </a:rPr>
              <a:t>3GPP TSG-RAN Meeting # 109	RP-252587</a:t>
            </a:r>
            <a:endParaRPr lang="en-US" altLang="zh-TW" b="1" dirty="0">
              <a:highlight>
                <a:srgbClr val="FFFF00"/>
              </a:highlight>
              <a:latin typeface="+mj-lt"/>
            </a:endParaRPr>
          </a:p>
          <a:p>
            <a:pPr>
              <a:tabLst>
                <a:tab pos="11199813" algn="r"/>
              </a:tabLst>
            </a:pPr>
            <a:r>
              <a:rPr lang="en-US" altLang="zh-TW" b="1" dirty="0">
                <a:latin typeface="+mj-lt"/>
              </a:rPr>
              <a:t>Beijing, China, 15</a:t>
            </a:r>
            <a:r>
              <a:rPr lang="en-US" altLang="zh-TW" b="1" baseline="30000" dirty="0">
                <a:latin typeface="+mj-lt"/>
              </a:rPr>
              <a:t>th</a:t>
            </a:r>
            <a:r>
              <a:rPr lang="en-US" altLang="zh-TW" b="1" dirty="0">
                <a:latin typeface="+mj-lt"/>
              </a:rPr>
              <a:t> – 19</a:t>
            </a:r>
            <a:r>
              <a:rPr lang="en-US" altLang="zh-TW" b="1" baseline="30000" dirty="0">
                <a:latin typeface="+mj-lt"/>
              </a:rPr>
              <a:t>th</a:t>
            </a:r>
            <a:r>
              <a:rPr lang="en-US" altLang="zh-TW" b="1" dirty="0">
                <a:latin typeface="+mj-lt"/>
              </a:rPr>
              <a:t> September 2025 </a:t>
            </a:r>
            <a:r>
              <a:rPr lang="en-US" altLang="zh-TW" dirty="0"/>
              <a:t>	Agenda Item 9.1.4.6 </a:t>
            </a:r>
          </a:p>
        </p:txBody>
      </p:sp>
    </p:spTree>
    <p:extLst>
      <p:ext uri="{BB962C8B-B14F-4D97-AF65-F5344CB8AC3E}">
        <p14:creationId xmlns:p14="http://schemas.microsoft.com/office/powerpoint/2010/main" val="393762515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C6147D-DB7E-C26B-8F7D-1D6F1A08D06E}"/>
              </a:ext>
            </a:extLst>
          </p:cNvPr>
          <p:cNvSpPr>
            <a:spLocks noGrp="1"/>
          </p:cNvSpPr>
          <p:nvPr>
            <p:ph type="title"/>
          </p:nvPr>
        </p:nvSpPr>
        <p:spPr/>
        <p:txBody>
          <a:bodyPr/>
          <a:lstStyle/>
          <a:p>
            <a:r>
              <a:rPr lang="en-US" altLang="zh-TW"/>
              <a:t>Background</a:t>
            </a:r>
            <a:endParaRPr lang="zh-TW" altLang="en-US"/>
          </a:p>
        </p:txBody>
      </p:sp>
      <p:sp>
        <p:nvSpPr>
          <p:cNvPr id="3" name="Content Placeholder 2">
            <a:extLst>
              <a:ext uri="{FF2B5EF4-FFF2-40B4-BE49-F238E27FC236}">
                <a16:creationId xmlns:a16="http://schemas.microsoft.com/office/drawing/2014/main" id="{E7C84292-F362-9D46-0407-5628464FDC25}"/>
              </a:ext>
            </a:extLst>
          </p:cNvPr>
          <p:cNvSpPr>
            <a:spLocks noGrp="1"/>
          </p:cNvSpPr>
          <p:nvPr>
            <p:ph idx="1"/>
          </p:nvPr>
        </p:nvSpPr>
        <p:spPr/>
        <p:txBody>
          <a:bodyPr/>
          <a:lstStyle/>
          <a:p>
            <a:r>
              <a:rPr lang="en-US" altLang="zh-TW" sz="2800" dirty="0">
                <a:latin typeface="+mj-lt"/>
              </a:rPr>
              <a:t>In RP#107, there were contributions raising the strong commercial demand of reducing the antenna size and/or support for half duplex mode for Ku band (</a:t>
            </a:r>
            <a:r>
              <a:rPr lang="en-US" altLang="zh-TW" sz="2800" dirty="0">
                <a:latin typeface="+mj-lt"/>
                <a:hlinkClick r:id="rId2"/>
              </a:rPr>
              <a:t>RP-250240</a:t>
            </a:r>
            <a:r>
              <a:rPr lang="en-US" altLang="zh-TW" sz="2800" dirty="0">
                <a:latin typeface="+mj-lt"/>
              </a:rPr>
              <a:t>, </a:t>
            </a:r>
            <a:r>
              <a:rPr lang="en-US" altLang="zh-TW" sz="2800" dirty="0">
                <a:latin typeface="+mj-lt"/>
                <a:hlinkClick r:id="rId3"/>
              </a:rPr>
              <a:t>RP-250457</a:t>
            </a:r>
            <a:r>
              <a:rPr lang="en-US" altLang="zh-TW" sz="2800" dirty="0">
                <a:latin typeface="+mj-lt"/>
              </a:rPr>
              <a:t>, </a:t>
            </a:r>
            <a:r>
              <a:rPr lang="en-US" altLang="zh-TW" sz="2800" dirty="0">
                <a:latin typeface="+mj-lt"/>
                <a:hlinkClick r:id="rId4"/>
              </a:rPr>
              <a:t>RP-250483</a:t>
            </a:r>
            <a:r>
              <a:rPr lang="en-US" altLang="zh-TW" sz="2800" dirty="0">
                <a:latin typeface="+mj-lt"/>
              </a:rPr>
              <a:t>, </a:t>
            </a:r>
            <a:r>
              <a:rPr lang="en-US" altLang="zh-TW" sz="2800" dirty="0">
                <a:latin typeface="+mj-lt"/>
                <a:hlinkClick r:id="rId5"/>
              </a:rPr>
              <a:t>RP-250648</a:t>
            </a:r>
            <a:r>
              <a:rPr lang="en-US" altLang="zh-TW" sz="2800" dirty="0">
                <a:latin typeface="+mj-lt"/>
              </a:rPr>
              <a:t>). </a:t>
            </a:r>
          </a:p>
          <a:p>
            <a:pPr marL="271463" marR="0" lvl="0" indent="-271463" algn="l" defTabSz="914400" rtl="0" eaLnBrk="1" fontAlgn="auto" latinLnBrk="0" hangingPunct="1">
              <a:lnSpc>
                <a:spcPct val="90000"/>
              </a:lnSpc>
              <a:spcBef>
                <a:spcPts val="1200"/>
              </a:spcBef>
              <a:spcAft>
                <a:spcPts val="0"/>
              </a:spcAft>
              <a:buClrTx/>
              <a:buSzTx/>
              <a:buFont typeface="Arial" panose="020B0604020202020204" pitchFamily="34" charset="0"/>
              <a:buChar char="•"/>
              <a:tabLst/>
              <a:defRPr/>
            </a:pPr>
            <a:r>
              <a:rPr kumimoji="0" lang="en-US" altLang="zh-TW" sz="2800" b="0" i="0" u="none" strike="noStrike" kern="1200" cap="none" spc="0" normalizeH="0" baseline="0" noProof="0" dirty="0">
                <a:ln>
                  <a:noFill/>
                </a:ln>
                <a:solidFill>
                  <a:prstClr val="black"/>
                </a:solidFill>
                <a:effectLst/>
                <a:uLnTx/>
                <a:uFillTx/>
                <a:latin typeface="Calibri"/>
                <a:ea typeface="+mn-ea"/>
                <a:cs typeface="+mn-cs"/>
              </a:rPr>
              <a:t>In RP#108, RAN4 Rel-20 5G-A package was discussed. The discussions were summarized in </a:t>
            </a:r>
            <a:r>
              <a:rPr kumimoji="0" lang="en-US" altLang="zh-TW" sz="2800" b="0" i="0" u="none" strike="noStrike" kern="1200" cap="none" spc="0" normalizeH="0" baseline="0" noProof="0" dirty="0">
                <a:ln>
                  <a:noFill/>
                </a:ln>
                <a:solidFill>
                  <a:prstClr val="black"/>
                </a:solidFill>
                <a:effectLst/>
                <a:uLnTx/>
                <a:uFillTx/>
                <a:latin typeface="Calibri"/>
                <a:ea typeface="+mn-ea"/>
                <a:cs typeface="+mn-cs"/>
                <a:hlinkClick r:id="rId6"/>
              </a:rPr>
              <a:t>RP-251879</a:t>
            </a:r>
            <a:r>
              <a:rPr kumimoji="0" lang="en-US" altLang="zh-TW" sz="2800" b="0" i="0" u="none" strike="noStrike" kern="1200" cap="none" spc="0" normalizeH="0" baseline="0" noProof="0" dirty="0">
                <a:ln>
                  <a:noFill/>
                </a:ln>
                <a:solidFill>
                  <a:prstClr val="black"/>
                </a:solidFill>
                <a:effectLst/>
                <a:uLnTx/>
                <a:uFillTx/>
                <a:latin typeface="Calibri"/>
                <a:ea typeface="+mn-ea"/>
                <a:cs typeface="+mn-cs"/>
              </a:rPr>
              <a:t> which was endorsed.</a:t>
            </a:r>
          </a:p>
          <a:p>
            <a:r>
              <a:rPr lang="en-US" altLang="zh-TW" sz="2800" dirty="0">
                <a:latin typeface="+mj-lt"/>
              </a:rPr>
              <a:t>In this contribution, we provide a consolidated motivation of introducing </a:t>
            </a:r>
            <a:r>
              <a:rPr lang="en-US" altLang="zh-TW" sz="2800" b="1" dirty="0">
                <a:latin typeface="+mj-lt"/>
              </a:rPr>
              <a:t>half-duplex FDD</a:t>
            </a:r>
            <a:r>
              <a:rPr lang="en-US" altLang="zh-TW" sz="2800" dirty="0">
                <a:latin typeface="+mj-lt"/>
              </a:rPr>
              <a:t> (HD-FDD) devices for antenna size reduction on Ku/Ka band and propose it as an essential part of the RAN4 Rel-20 5G-A package.</a:t>
            </a:r>
          </a:p>
        </p:txBody>
      </p:sp>
      <p:sp>
        <p:nvSpPr>
          <p:cNvPr id="4" name="Slide Number Placeholder 3">
            <a:extLst>
              <a:ext uri="{FF2B5EF4-FFF2-40B4-BE49-F238E27FC236}">
                <a16:creationId xmlns:a16="http://schemas.microsoft.com/office/drawing/2014/main" id="{9C296095-CD92-02FB-0C99-AC713F1BD930}"/>
              </a:ext>
            </a:extLst>
          </p:cNvPr>
          <p:cNvSpPr>
            <a:spLocks noGrp="1"/>
          </p:cNvSpPr>
          <p:nvPr>
            <p:ph type="sldNum" sz="quarter" idx="12"/>
          </p:nvPr>
        </p:nvSpPr>
        <p:spPr/>
        <p:txBody>
          <a:bodyPr/>
          <a:lstStyle/>
          <a:p>
            <a:fld id="{0AEF9A4B-07C9-404C-9053-A3A2AC3AD5D6}" type="slidenum">
              <a:rPr lang="en-GB" smtClean="0"/>
              <a:pPr/>
              <a:t>2</a:t>
            </a:fld>
            <a:endParaRPr lang="en-GB"/>
          </a:p>
        </p:txBody>
      </p:sp>
    </p:spTree>
    <p:extLst>
      <p:ext uri="{BB962C8B-B14F-4D97-AF65-F5344CB8AC3E}">
        <p14:creationId xmlns:p14="http://schemas.microsoft.com/office/powerpoint/2010/main" val="43361200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683226-CE38-FAB3-DED9-D61A3B32AAD0}"/>
              </a:ext>
            </a:extLst>
          </p:cNvPr>
          <p:cNvSpPr>
            <a:spLocks noGrp="1"/>
          </p:cNvSpPr>
          <p:nvPr>
            <p:ph type="title"/>
          </p:nvPr>
        </p:nvSpPr>
        <p:spPr/>
        <p:txBody>
          <a:bodyPr/>
          <a:lstStyle/>
          <a:p>
            <a:r>
              <a:rPr lang="en-US" altLang="zh-TW" dirty="0"/>
              <a:t>Motivation: Commercial</a:t>
            </a:r>
            <a:endParaRPr lang="zh-TW" altLang="en-US" dirty="0"/>
          </a:p>
        </p:txBody>
      </p:sp>
      <p:sp>
        <p:nvSpPr>
          <p:cNvPr id="3" name="Content Placeholder 2">
            <a:extLst>
              <a:ext uri="{FF2B5EF4-FFF2-40B4-BE49-F238E27FC236}">
                <a16:creationId xmlns:a16="http://schemas.microsoft.com/office/drawing/2014/main" id="{110347BA-3697-9C64-69FB-A36943BA02AB}"/>
              </a:ext>
            </a:extLst>
          </p:cNvPr>
          <p:cNvSpPr>
            <a:spLocks noGrp="1"/>
          </p:cNvSpPr>
          <p:nvPr>
            <p:ph idx="1"/>
          </p:nvPr>
        </p:nvSpPr>
        <p:spPr>
          <a:xfrm>
            <a:off x="435293" y="1159146"/>
            <a:ext cx="11233149" cy="4722081"/>
          </a:xfrm>
        </p:spPr>
        <p:txBody>
          <a:bodyPr vert="horz" lIns="0" tIns="0" rIns="0" bIns="0" rtlCol="0" anchor="t">
            <a:noAutofit/>
          </a:bodyPr>
          <a:lstStyle/>
          <a:p>
            <a:r>
              <a:rPr lang="en-US" altLang="zh-TW" sz="2000" dirty="0"/>
              <a:t>Current market landscape</a:t>
            </a:r>
            <a:endParaRPr lang="en-US" altLang="zh-TW" sz="2000" dirty="0">
              <a:ea typeface="Calibri Light"/>
              <a:cs typeface="Calibri Light"/>
            </a:endParaRPr>
          </a:p>
          <a:p>
            <a:pPr marL="804545" lvl="1"/>
            <a:r>
              <a:rPr lang="en-US" altLang="zh-TW" sz="1800" dirty="0">
                <a:latin typeface="Calibri Light (Body)"/>
              </a:rPr>
              <a:t>HD-FDD technology has been widely used, demonstrating the fact that cost reduction is a key driving factor for successful markets in other non-3GPP satellite communication systems, including:</a:t>
            </a:r>
          </a:p>
          <a:p>
            <a:pPr marL="1077595" lvl="2"/>
            <a:r>
              <a:rPr lang="en-US" altLang="zh-TW" sz="1800" dirty="0">
                <a:latin typeface="Calibri Light (Body)"/>
              </a:rPr>
              <a:t>Starlink’s progression from generation 1 to generation 4 </a:t>
            </a:r>
          </a:p>
          <a:p>
            <a:pPr marL="1077595" lvl="2"/>
            <a:r>
              <a:rPr lang="en-US" altLang="zh-TW" sz="1800" dirty="0">
                <a:latin typeface="Calibri Light (Body)"/>
              </a:rPr>
              <a:t>Amazon’s Kuiper project, except for its high-end, larger antennas.</a:t>
            </a:r>
          </a:p>
          <a:p>
            <a:pPr marL="1077595" lvl="2"/>
            <a:r>
              <a:rPr lang="en-US" altLang="zh-TW" sz="1800" dirty="0">
                <a:latin typeface="Calibri Light (Body)"/>
              </a:rPr>
              <a:t>Eutelsat OneWeb terminals (</a:t>
            </a:r>
            <a:r>
              <a:rPr lang="en-US" altLang="zh-TW" sz="1800" dirty="0" err="1">
                <a:latin typeface="Calibri Light (Body)"/>
              </a:rPr>
              <a:t>Intellian</a:t>
            </a:r>
            <a:r>
              <a:rPr lang="en-US" altLang="zh-TW" sz="1800" dirty="0">
                <a:latin typeface="Calibri Light (Body)"/>
              </a:rPr>
              <a:t> 10HX, HNS HL-1100)</a:t>
            </a:r>
            <a:endParaRPr lang="en-US" altLang="zh-TW" dirty="0">
              <a:latin typeface="Calibri Light (Body)"/>
            </a:endParaRPr>
          </a:p>
          <a:p>
            <a:pPr marL="271145" marR="0" lvl="0" indent="-271145" algn="l" defTabSz="914400" rtl="0" eaLnBrk="1" fontAlgn="auto" latinLnBrk="0" hangingPunct="1">
              <a:lnSpc>
                <a:spcPct val="90000"/>
              </a:lnSpc>
              <a:spcBef>
                <a:spcPts val="1200"/>
              </a:spcBef>
              <a:spcAft>
                <a:spcPts val="0"/>
              </a:spcAft>
              <a:buClrTx/>
              <a:buSzTx/>
              <a:buFont typeface="Arial" panose="020B0604020202020204" pitchFamily="34" charset="0"/>
              <a:buChar char="•"/>
              <a:tabLst/>
              <a:defRPr/>
            </a:pPr>
            <a:r>
              <a:rPr kumimoji="0" lang="en-US" altLang="zh-TW" sz="2000" b="0" i="0" u="none" strike="noStrike" kern="1200" cap="none" spc="0" normalizeH="0" baseline="0" noProof="0" dirty="0">
                <a:ln>
                  <a:noFill/>
                </a:ln>
                <a:solidFill>
                  <a:prstClr val="black"/>
                </a:solidFill>
                <a:effectLst/>
                <a:uLnTx/>
                <a:uFillTx/>
                <a:latin typeface="Calibri Light"/>
                <a:ea typeface="+mn-ea"/>
                <a:cs typeface="+mn-cs"/>
              </a:rPr>
              <a:t>Commercial demand </a:t>
            </a:r>
          </a:p>
          <a:p>
            <a:pPr marL="804545" lvl="1">
              <a:defRPr/>
            </a:pPr>
            <a:r>
              <a:rPr kumimoji="0" lang="en-US" altLang="zh-TW" sz="1800" b="0" i="0" u="none" strike="noStrike" kern="1200" cap="none" spc="0" normalizeH="0" baseline="0" noProof="0" dirty="0">
                <a:ln>
                  <a:noFill/>
                </a:ln>
                <a:solidFill>
                  <a:prstClr val="black"/>
                </a:solidFill>
                <a:effectLst/>
                <a:uLnTx/>
                <a:uFillTx/>
                <a:latin typeface="Calibri Light (Body)"/>
                <a:ea typeface="+mn-ea"/>
                <a:cs typeface="+mn-cs"/>
              </a:rPr>
              <a:t>The global automotive antenna market is expected to be $12.2Bn by the end of the decade [1] and automotive satellite </a:t>
            </a:r>
            <a:r>
              <a:rPr lang="en-US" altLang="zh-TW" sz="1800" dirty="0">
                <a:solidFill>
                  <a:prstClr val="black"/>
                </a:solidFill>
                <a:latin typeface="Calibri Light (Body)"/>
              </a:rPr>
              <a:t>connectivity has a forecast value of $10.3Bn by 2033 </a:t>
            </a:r>
            <a:r>
              <a:rPr kumimoji="0" lang="en-US" altLang="zh-TW" sz="1800" b="0" i="0" u="none" strike="noStrike" kern="1200" cap="none" spc="0" normalizeH="0" baseline="0" noProof="0" dirty="0">
                <a:ln>
                  <a:noFill/>
                </a:ln>
                <a:solidFill>
                  <a:prstClr val="black"/>
                </a:solidFill>
                <a:effectLst/>
                <a:uLnTx/>
                <a:uFillTx/>
                <a:latin typeface="Calibri Light (Body)"/>
                <a:ea typeface="+mn-ea"/>
                <a:cs typeface="+mn-cs"/>
              </a:rPr>
              <a:t>[2].​</a:t>
            </a:r>
            <a:r>
              <a:rPr lang="en-US" altLang="zh-TW" sz="1800" dirty="0">
                <a:solidFill>
                  <a:prstClr val="black"/>
                </a:solidFill>
                <a:latin typeface="Calibri Light (Body)"/>
              </a:rPr>
              <a:t> </a:t>
            </a:r>
            <a:r>
              <a:rPr kumimoji="0" lang="en-US" altLang="zh-TW" sz="1800" b="0" i="0" u="none" strike="noStrike" kern="1200" cap="none" spc="0" normalizeH="0" baseline="0" noProof="0" dirty="0">
                <a:ln>
                  <a:noFill/>
                </a:ln>
                <a:solidFill>
                  <a:prstClr val="black"/>
                </a:solidFill>
                <a:effectLst/>
                <a:uLnTx/>
                <a:uFillTx/>
                <a:latin typeface="Calibri Light (Body)"/>
                <a:ea typeface="+mn-ea"/>
                <a:cs typeface="+mn-cs"/>
              </a:rPr>
              <a:t>Automotive-mounted VSAT (circa. 20 x 20 cm) are considered a key segment for Ku/Ka band NR-NTN market penetration due to large volumes. </a:t>
            </a:r>
          </a:p>
          <a:p>
            <a:pPr marL="804545" marR="0" lvl="1" indent="-358775" algn="l" defTabSz="914400" rtl="0" eaLnBrk="1" fontAlgn="auto" latinLnBrk="0" hangingPunct="1">
              <a:lnSpc>
                <a:spcPct val="90000"/>
              </a:lnSpc>
              <a:spcBef>
                <a:spcPts val="900"/>
              </a:spcBef>
              <a:spcAft>
                <a:spcPts val="0"/>
              </a:spcAft>
              <a:buClrTx/>
              <a:buSzTx/>
              <a:buFont typeface="Calibri Light" panose="020F0302020204030204" pitchFamily="34" charset="0"/>
              <a:buChar char="–"/>
              <a:tabLst/>
              <a:defRPr/>
            </a:pPr>
            <a:r>
              <a:rPr lang="en-US" altLang="zh-TW" sz="1800" dirty="0">
                <a:latin typeface="Calibri Light (Body)"/>
              </a:rPr>
              <a:t>HD-FDD antennas are simpler to implement </a:t>
            </a:r>
            <a:r>
              <a:rPr lang="en-US" altLang="zh-TW" sz="1800">
                <a:latin typeface="Calibri Light (Body)"/>
              </a:rPr>
              <a:t>than FD-FDD </a:t>
            </a:r>
            <a:r>
              <a:rPr lang="en-US" altLang="zh-TW" sz="1800" dirty="0">
                <a:latin typeface="Calibri Light (Body)"/>
              </a:rPr>
              <a:t>antennas and better match the consumer expected price point. </a:t>
            </a:r>
          </a:p>
          <a:p>
            <a:pPr marL="804545" marR="0" lvl="1" indent="-358775" algn="l" defTabSz="914400" rtl="0" eaLnBrk="1" fontAlgn="auto" latinLnBrk="0" hangingPunct="1">
              <a:lnSpc>
                <a:spcPct val="90000"/>
              </a:lnSpc>
              <a:spcBef>
                <a:spcPts val="900"/>
              </a:spcBef>
              <a:spcAft>
                <a:spcPts val="0"/>
              </a:spcAft>
              <a:buClrTx/>
              <a:buSzTx/>
              <a:buFont typeface="Calibri Light" panose="020F0302020204030204" pitchFamily="34" charset="0"/>
              <a:buChar char="–"/>
              <a:tabLst/>
              <a:defRPr/>
            </a:pPr>
            <a:r>
              <a:rPr lang="en-US" altLang="zh-TW" sz="1800" dirty="0">
                <a:latin typeface="Calibri Light (Body)"/>
              </a:rPr>
              <a:t>HD-FDD increases the addressable market; it avoids the need for a duplexer thus makes</a:t>
            </a:r>
            <a:r>
              <a:rPr kumimoji="0" lang="en-US" altLang="zh-TW" sz="1800" b="0" i="0" strike="noStrike" kern="1200" cap="none" spc="0" normalizeH="0" baseline="0" noProof="0" dirty="0">
                <a:ln>
                  <a:noFill/>
                </a:ln>
                <a:effectLst/>
                <a:uLnTx/>
                <a:uFillTx/>
                <a:latin typeface="Calibri Light (Body)"/>
                <a:ea typeface="+mn-ea"/>
                <a:cs typeface="+mn-cs"/>
              </a:rPr>
              <a:t> feasible and cost effective </a:t>
            </a:r>
            <a:r>
              <a:rPr kumimoji="0" lang="en-US" altLang="zh-TW" sz="1800" b="0" i="0" u="none" strike="noStrike" kern="1200" cap="none" spc="0" normalizeH="0" baseline="0" noProof="0" dirty="0">
                <a:ln>
                  <a:noFill/>
                </a:ln>
                <a:effectLst/>
                <a:uLnTx/>
                <a:uFillTx/>
                <a:latin typeface="Calibri Light (Body)"/>
                <a:ea typeface="+mn-ea"/>
                <a:cs typeface="+mn-cs"/>
              </a:rPr>
              <a:t>a full-band </a:t>
            </a:r>
            <a:r>
              <a:rPr lang="en-US" altLang="zh-TW" sz="1800" dirty="0">
                <a:latin typeface="Calibri Light (Body)"/>
              </a:rPr>
              <a:t>VSAT terminal architecture for use in bands &gt;10 GHz including bands where the Tx/ Rx gap is small</a:t>
            </a:r>
          </a:p>
          <a:p>
            <a:pPr marL="271145">
              <a:defRPr/>
            </a:pPr>
            <a:r>
              <a:rPr lang="en-US" altLang="zh-TW" sz="2000" b="1" dirty="0"/>
              <a:t>Observation 1: There is a clear commercial demand for HD-FDD VSAT terminals today and demand is expected to grow significantly. </a:t>
            </a:r>
          </a:p>
        </p:txBody>
      </p:sp>
      <p:sp>
        <p:nvSpPr>
          <p:cNvPr id="4" name="Slide Number Placeholder 3">
            <a:extLst>
              <a:ext uri="{FF2B5EF4-FFF2-40B4-BE49-F238E27FC236}">
                <a16:creationId xmlns:a16="http://schemas.microsoft.com/office/drawing/2014/main" id="{6644D2FF-B8AC-8DC1-3413-100CC221EFDD}"/>
              </a:ext>
            </a:extLst>
          </p:cNvPr>
          <p:cNvSpPr>
            <a:spLocks noGrp="1"/>
          </p:cNvSpPr>
          <p:nvPr>
            <p:ph type="sldNum" sz="quarter" idx="12"/>
          </p:nvPr>
        </p:nvSpPr>
        <p:spPr/>
        <p:txBody>
          <a:bodyPr/>
          <a:lstStyle/>
          <a:p>
            <a:fld id="{0AEF9A4B-07C9-404C-9053-A3A2AC3AD5D6}" type="slidenum">
              <a:rPr lang="en-GB" smtClean="0"/>
              <a:pPr/>
              <a:t>3</a:t>
            </a:fld>
            <a:endParaRPr lang="en-GB"/>
          </a:p>
        </p:txBody>
      </p:sp>
      <p:sp>
        <p:nvSpPr>
          <p:cNvPr id="5" name="TextBox 4">
            <a:extLst>
              <a:ext uri="{FF2B5EF4-FFF2-40B4-BE49-F238E27FC236}">
                <a16:creationId xmlns:a16="http://schemas.microsoft.com/office/drawing/2014/main" id="{61DBA114-A02C-C372-E283-5E8CF80A098D}"/>
              </a:ext>
            </a:extLst>
          </p:cNvPr>
          <p:cNvSpPr txBox="1"/>
          <p:nvPr/>
        </p:nvSpPr>
        <p:spPr>
          <a:xfrm>
            <a:off x="958702" y="6344707"/>
            <a:ext cx="10498015" cy="430887"/>
          </a:xfrm>
          <a:prstGeom prst="rect">
            <a:avLst/>
          </a:prstGeom>
          <a:noFill/>
        </p:spPr>
        <p:txBody>
          <a:bodyPr wrap="square">
            <a:spAutoFit/>
          </a:bodyPr>
          <a:lstStyle/>
          <a:p>
            <a:r>
              <a:rPr lang="en-US" altLang="zh-TW" sz="1100" b="0" i="0" u="none" strike="noStrike" baseline="0" dirty="0">
                <a:latin typeface="Calibri" panose="020F0502020204030204" pitchFamily="34" charset="0"/>
              </a:rPr>
              <a:t>[1] </a:t>
            </a:r>
            <a:r>
              <a:rPr lang="en-US" altLang="zh-TW" sz="1100" b="0" i="0" u="none" strike="noStrike" baseline="0" dirty="0">
                <a:latin typeface="Calibri" panose="020F0502020204030204" pitchFamily="34" charset="0"/>
                <a:hlinkClick r:id="rId2"/>
              </a:rPr>
              <a:t>https://www.globenewswire.com/news-release/2023/04/26/2654771/0/en/Global-Automotive-Antenna-Market-Size-To-Grow-USD-7253-13-Million-By-2030-CAGR-of-6-30.html</a:t>
            </a:r>
            <a:endParaRPr lang="en-US" altLang="zh-TW" sz="1100" b="0" i="0" u="none" strike="noStrike" baseline="0" dirty="0">
              <a:latin typeface="Calibri" panose="020F0502020204030204" pitchFamily="34" charset="0"/>
            </a:endParaRPr>
          </a:p>
          <a:p>
            <a:r>
              <a:rPr lang="en-GB" altLang="zh-TW" sz="1100" dirty="0"/>
              <a:t>[2] </a:t>
            </a:r>
            <a:r>
              <a:rPr lang="en-GB" altLang="zh-TW" sz="1100" dirty="0">
                <a:hlinkClick r:id="rId3"/>
              </a:rPr>
              <a:t>https://growthmarketreports.com/report/satellite-connectivity-for-automotive-market</a:t>
            </a:r>
            <a:r>
              <a:rPr lang="en-GB" altLang="zh-TW" sz="1100" dirty="0"/>
              <a:t> </a:t>
            </a:r>
            <a:endParaRPr lang="zh-TW" altLang="en-US" sz="1100" dirty="0"/>
          </a:p>
        </p:txBody>
      </p:sp>
    </p:spTree>
    <p:extLst>
      <p:ext uri="{BB962C8B-B14F-4D97-AF65-F5344CB8AC3E}">
        <p14:creationId xmlns:p14="http://schemas.microsoft.com/office/powerpoint/2010/main" val="334574144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683226-CE38-FAB3-DED9-D61A3B32AAD0}"/>
              </a:ext>
            </a:extLst>
          </p:cNvPr>
          <p:cNvSpPr>
            <a:spLocks noGrp="1"/>
          </p:cNvSpPr>
          <p:nvPr>
            <p:ph type="title"/>
          </p:nvPr>
        </p:nvSpPr>
        <p:spPr/>
        <p:txBody>
          <a:bodyPr/>
          <a:lstStyle/>
          <a:p>
            <a:r>
              <a:rPr lang="en-US" altLang="zh-TW" dirty="0"/>
              <a:t>Motivation: Technical aspects</a:t>
            </a:r>
            <a:endParaRPr lang="zh-TW" altLang="en-US" dirty="0"/>
          </a:p>
        </p:txBody>
      </p:sp>
      <p:sp>
        <p:nvSpPr>
          <p:cNvPr id="3" name="Content Placeholder 2">
            <a:extLst>
              <a:ext uri="{FF2B5EF4-FFF2-40B4-BE49-F238E27FC236}">
                <a16:creationId xmlns:a16="http://schemas.microsoft.com/office/drawing/2014/main" id="{110347BA-3697-9C64-69FB-A36943BA02AB}"/>
              </a:ext>
            </a:extLst>
          </p:cNvPr>
          <p:cNvSpPr>
            <a:spLocks noGrp="1"/>
          </p:cNvSpPr>
          <p:nvPr>
            <p:ph idx="1"/>
          </p:nvPr>
        </p:nvSpPr>
        <p:spPr>
          <a:xfrm>
            <a:off x="481013" y="1459524"/>
            <a:ext cx="11233149" cy="4625366"/>
          </a:xfrm>
        </p:spPr>
        <p:txBody>
          <a:bodyPr vert="horz" lIns="0" tIns="0" rIns="0" bIns="0" rtlCol="0" anchor="t">
            <a:noAutofit/>
          </a:bodyPr>
          <a:lstStyle/>
          <a:p>
            <a:pPr marL="271145" indent="-271145"/>
            <a:r>
              <a:rPr lang="en-US" altLang="zh-TW" sz="2000" dirty="0"/>
              <a:t>Implementation constraints</a:t>
            </a:r>
            <a:endParaRPr lang="en-US" altLang="zh-TW" sz="2000" dirty="0">
              <a:ea typeface="Calibri Light"/>
              <a:cs typeface="Calibri Light"/>
            </a:endParaRPr>
          </a:p>
          <a:p>
            <a:pPr marL="804545" lvl="1"/>
            <a:r>
              <a:rPr lang="en-US" altLang="zh-TW" sz="1800" dirty="0">
                <a:latin typeface="Calibri Light (Body)"/>
              </a:rPr>
              <a:t>HD-FDD eliminates the need for separate transmit and receive FD-FDD antenna panels, reducing antenna size by about 50%.</a:t>
            </a:r>
          </a:p>
          <a:p>
            <a:pPr marL="804545" lvl="1"/>
            <a:r>
              <a:rPr lang="en-US" altLang="zh-TW" sz="1800" dirty="0">
                <a:latin typeface="Calibri Light (Body)"/>
              </a:rPr>
              <a:t>HD-FDD avoids complex duplexers/filters in a FD-FDD single antenna panel; typically reducing performance by over 3 dB thus requiring at least double the antenna size (area) to compensate. </a:t>
            </a:r>
          </a:p>
          <a:p>
            <a:pPr marL="804545" lvl="1"/>
            <a:r>
              <a:rPr lang="en-US" altLang="zh-TW" sz="1800" dirty="0">
                <a:latin typeface="Calibri Light (Body)"/>
              </a:rPr>
              <a:t>Footprint and cost are critical factors for general adoption especially in the automotive market. Passenger vehicles, especially those with more aerodynamic designs and glass roofs, require compact antenna arrays due to limited physical space. </a:t>
            </a:r>
          </a:p>
          <a:p>
            <a:pPr marL="271145"/>
            <a:r>
              <a:rPr lang="en-US" altLang="zh-TW" sz="2000" dirty="0"/>
              <a:t>System and Service impact</a:t>
            </a:r>
            <a:endParaRPr lang="en-US" altLang="zh-TW" sz="2000" dirty="0">
              <a:ea typeface="Calibri Light"/>
              <a:cs typeface="Calibri Light"/>
            </a:endParaRPr>
          </a:p>
          <a:p>
            <a:pPr marL="804545" lvl="1"/>
            <a:r>
              <a:rPr lang="en-US" altLang="zh-TW" sz="1800" dirty="0">
                <a:ea typeface="Calibri Light"/>
                <a:cs typeface="Calibri Light"/>
              </a:rPr>
              <a:t>Assuming HD-FDD for the UE only, the SAN can continue operating in full duplex mode and the overall system capacity is not compromised.</a:t>
            </a:r>
          </a:p>
          <a:p>
            <a:pPr marL="804545" lvl="1"/>
            <a:r>
              <a:rPr lang="en-US" altLang="zh-TW" sz="1800" dirty="0">
                <a:ea typeface="Calibri Light"/>
                <a:cs typeface="Calibri Light"/>
              </a:rPr>
              <a:t>In principle, the amount of radio resource assigned to Rx and to Tx respectively can be flexibly allocated. So peak performance of the UE is only slightly reduced.</a:t>
            </a:r>
          </a:p>
          <a:p>
            <a:pPr>
              <a:defRPr/>
            </a:pPr>
            <a:r>
              <a:rPr lang="en-US" altLang="zh-TW" sz="2000" b="1" dirty="0"/>
              <a:t>Observation 2: HD-FDD reduces implementation complexity and enables small VSAT with no impact on system capacity and minimal impact on end user experience.</a:t>
            </a:r>
          </a:p>
        </p:txBody>
      </p:sp>
      <p:sp>
        <p:nvSpPr>
          <p:cNvPr id="4" name="Slide Number Placeholder 3">
            <a:extLst>
              <a:ext uri="{FF2B5EF4-FFF2-40B4-BE49-F238E27FC236}">
                <a16:creationId xmlns:a16="http://schemas.microsoft.com/office/drawing/2014/main" id="{6644D2FF-B8AC-8DC1-3413-100CC221EFDD}"/>
              </a:ext>
            </a:extLst>
          </p:cNvPr>
          <p:cNvSpPr>
            <a:spLocks noGrp="1"/>
          </p:cNvSpPr>
          <p:nvPr>
            <p:ph type="sldNum" sz="quarter" idx="12"/>
          </p:nvPr>
        </p:nvSpPr>
        <p:spPr/>
        <p:txBody>
          <a:bodyPr/>
          <a:lstStyle/>
          <a:p>
            <a:fld id="{0AEF9A4B-07C9-404C-9053-A3A2AC3AD5D6}" type="slidenum">
              <a:rPr lang="en-GB" smtClean="0"/>
              <a:pPr/>
              <a:t>4</a:t>
            </a:fld>
            <a:endParaRPr lang="en-GB"/>
          </a:p>
        </p:txBody>
      </p:sp>
    </p:spTree>
    <p:extLst>
      <p:ext uri="{BB962C8B-B14F-4D97-AF65-F5344CB8AC3E}">
        <p14:creationId xmlns:p14="http://schemas.microsoft.com/office/powerpoint/2010/main" val="342812208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683226-CE38-FAB3-DED9-D61A3B32AAD0}"/>
              </a:ext>
            </a:extLst>
          </p:cNvPr>
          <p:cNvSpPr>
            <a:spLocks noGrp="1"/>
          </p:cNvSpPr>
          <p:nvPr>
            <p:ph type="title"/>
          </p:nvPr>
        </p:nvSpPr>
        <p:spPr/>
        <p:txBody>
          <a:bodyPr/>
          <a:lstStyle/>
          <a:p>
            <a:r>
              <a:rPr lang="en-GB" altLang="zh-TW" dirty="0"/>
              <a:t>Specification impact</a:t>
            </a:r>
            <a:endParaRPr lang="zh-TW" altLang="en-US" dirty="0"/>
          </a:p>
        </p:txBody>
      </p:sp>
      <p:sp>
        <p:nvSpPr>
          <p:cNvPr id="3" name="Content Placeholder 2">
            <a:extLst>
              <a:ext uri="{FF2B5EF4-FFF2-40B4-BE49-F238E27FC236}">
                <a16:creationId xmlns:a16="http://schemas.microsoft.com/office/drawing/2014/main" id="{110347BA-3697-9C64-69FB-A36943BA02AB}"/>
              </a:ext>
            </a:extLst>
          </p:cNvPr>
          <p:cNvSpPr>
            <a:spLocks noGrp="1"/>
          </p:cNvSpPr>
          <p:nvPr>
            <p:ph idx="1"/>
          </p:nvPr>
        </p:nvSpPr>
        <p:spPr>
          <a:xfrm>
            <a:off x="481013" y="1459524"/>
            <a:ext cx="11233149" cy="4625366"/>
          </a:xfrm>
        </p:spPr>
        <p:txBody>
          <a:bodyPr vert="horz" lIns="0" tIns="0" rIns="0" bIns="0" rtlCol="0" anchor="t">
            <a:noAutofit/>
          </a:bodyPr>
          <a:lstStyle/>
          <a:p>
            <a:pPr marL="271145" indent="-271145"/>
            <a:r>
              <a:rPr lang="en-US" altLang="zh-TW" sz="2000" dirty="0"/>
              <a:t>We propose RAN to consider the objective to introduce half-duplex (HD) NR-NTN devices for Ku band and Ka band as part of RAN4 Rel-20 5G-A package. </a:t>
            </a:r>
          </a:p>
          <a:p>
            <a:pPr marL="271145" indent="-271145"/>
            <a:r>
              <a:rPr lang="en-US" altLang="zh-TW" sz="2000" dirty="0"/>
              <a:t>Only a small, well defined, workload is expected:</a:t>
            </a:r>
          </a:p>
          <a:p>
            <a:pPr marL="804545" lvl="1" indent="-271145"/>
            <a:r>
              <a:rPr lang="en-US" altLang="zh-TW" sz="1800" dirty="0"/>
              <a:t>Rel-19 NR_NTN_Ph3 WI already introduced HD (e)</a:t>
            </a:r>
            <a:r>
              <a:rPr lang="en-US" altLang="zh-TW" sz="1800" dirty="0" err="1"/>
              <a:t>RedCap</a:t>
            </a:r>
            <a:r>
              <a:rPr lang="en-US" altLang="zh-TW" sz="1800" dirty="0"/>
              <a:t> devices for NTN in FR1, providing a good starting point for defining HD-FDD requirements for Ku/Ka band.</a:t>
            </a:r>
          </a:p>
          <a:p>
            <a:pPr marL="804545" lvl="1" indent="-271145"/>
            <a:r>
              <a:rPr lang="en-US" altLang="zh-TW" sz="1800" dirty="0"/>
              <a:t>RRM specs related to VSAT will need to take HD-FDD into account.</a:t>
            </a:r>
          </a:p>
          <a:p>
            <a:pPr marL="804545" lvl="1" indent="-271145"/>
            <a:r>
              <a:rPr lang="en-US" altLang="zh-TW" sz="1800" dirty="0"/>
              <a:t>No additional RAN1 spec impact is needed (expected/foreseen) for operating Ku bands with FR1 SCS.</a:t>
            </a:r>
            <a:r>
              <a:rPr lang="en-US" sz="1800" dirty="0"/>
              <a:t> For FR2 SCS, the additional workload, if identified, is expected to be minimal</a:t>
            </a:r>
            <a:r>
              <a:rPr lang="en-US" sz="1800" dirty="0">
                <a:latin typeface="calibri light"/>
                <a:ea typeface="calibri light"/>
                <a:cs typeface="calibri light"/>
              </a:rPr>
              <a:t>.</a:t>
            </a:r>
            <a:r>
              <a:rPr lang="en-US" altLang="zh-TW" sz="1800" dirty="0"/>
              <a:t> </a:t>
            </a:r>
            <a:endParaRPr lang="en-US" altLang="zh-TW" sz="1800" dirty="0">
              <a:ea typeface="Calibri Light"/>
              <a:cs typeface="Calibri Light"/>
            </a:endParaRPr>
          </a:p>
          <a:p>
            <a:pPr marL="271145" indent="-271145"/>
            <a:r>
              <a:rPr lang="en-US" altLang="zh-TW" sz="2000" b="1" dirty="0"/>
              <a:t>Observation 3: Given HD-FDD for (e)</a:t>
            </a:r>
            <a:r>
              <a:rPr lang="en-US" altLang="zh-TW" sz="2000" b="1" dirty="0" err="1"/>
              <a:t>RedCap</a:t>
            </a:r>
            <a:r>
              <a:rPr lang="en-US" altLang="zh-TW" sz="2000" b="1" dirty="0"/>
              <a:t> NTN was introduced in Rel-19 (NR_NTN_Ph3), only minimal RAN1 effort is expected to extend it to non-</a:t>
            </a:r>
            <a:r>
              <a:rPr lang="en-US" altLang="zh-TW" sz="2000" b="1" dirty="0" err="1"/>
              <a:t>RedCap</a:t>
            </a:r>
            <a:r>
              <a:rPr lang="en-US" altLang="zh-TW" sz="2000" b="1" dirty="0"/>
              <a:t> NTN UEs.</a:t>
            </a:r>
          </a:p>
          <a:p>
            <a:pPr marL="271145" indent="-271145"/>
            <a:r>
              <a:rPr lang="en-US" altLang="zh-TW" sz="2000" b="1" dirty="0"/>
              <a:t>Proposal 1: Specify HD-FDD NR-NTN for bands above 10 GHz as an essential part of the RAN4 Rel-20 5G-A package.</a:t>
            </a:r>
          </a:p>
          <a:p>
            <a:pPr marL="271145" indent="-271145"/>
            <a:r>
              <a:rPr lang="en-US" altLang="zh-TW" sz="2000" b="1" dirty="0"/>
              <a:t>Proposal 2: Study and specify a new VSAT type for antenna sizes below the current assumption 45 x 45 cm down to 20 x 20 cm  (“ultra-small”) using HD-FDD.</a:t>
            </a:r>
            <a:endParaRPr lang="zh-TW" altLang="en-US" sz="2400" b="1" dirty="0"/>
          </a:p>
        </p:txBody>
      </p:sp>
      <p:sp>
        <p:nvSpPr>
          <p:cNvPr id="4" name="Slide Number Placeholder 3">
            <a:extLst>
              <a:ext uri="{FF2B5EF4-FFF2-40B4-BE49-F238E27FC236}">
                <a16:creationId xmlns:a16="http://schemas.microsoft.com/office/drawing/2014/main" id="{6644D2FF-B8AC-8DC1-3413-100CC221EFDD}"/>
              </a:ext>
            </a:extLst>
          </p:cNvPr>
          <p:cNvSpPr>
            <a:spLocks noGrp="1"/>
          </p:cNvSpPr>
          <p:nvPr>
            <p:ph type="sldNum" sz="quarter" idx="12"/>
          </p:nvPr>
        </p:nvSpPr>
        <p:spPr/>
        <p:txBody>
          <a:bodyPr/>
          <a:lstStyle/>
          <a:p>
            <a:fld id="{0AEF9A4B-07C9-404C-9053-A3A2AC3AD5D6}" type="slidenum">
              <a:rPr lang="en-GB" smtClean="0"/>
              <a:pPr/>
              <a:t>5</a:t>
            </a:fld>
            <a:endParaRPr lang="en-GB"/>
          </a:p>
        </p:txBody>
      </p:sp>
    </p:spTree>
    <p:extLst>
      <p:ext uri="{BB962C8B-B14F-4D97-AF65-F5344CB8AC3E}">
        <p14:creationId xmlns:p14="http://schemas.microsoft.com/office/powerpoint/2010/main" val="146567934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EFCAD6-0754-BAC7-266B-C65E4DE7D596}"/>
              </a:ext>
            </a:extLst>
          </p:cNvPr>
          <p:cNvSpPr>
            <a:spLocks noGrp="1"/>
          </p:cNvSpPr>
          <p:nvPr>
            <p:ph type="title"/>
          </p:nvPr>
        </p:nvSpPr>
        <p:spPr/>
        <p:txBody>
          <a:bodyPr/>
          <a:lstStyle/>
          <a:p>
            <a:r>
              <a:rPr lang="en-GB" dirty="0"/>
              <a:t>Conclusions: Observations and Proposals</a:t>
            </a:r>
          </a:p>
        </p:txBody>
      </p:sp>
      <p:sp>
        <p:nvSpPr>
          <p:cNvPr id="3" name="Content Placeholder 2">
            <a:extLst>
              <a:ext uri="{FF2B5EF4-FFF2-40B4-BE49-F238E27FC236}">
                <a16:creationId xmlns:a16="http://schemas.microsoft.com/office/drawing/2014/main" id="{D5933AB4-FFD7-6B73-4B7C-C1DB1ED90C48}"/>
              </a:ext>
            </a:extLst>
          </p:cNvPr>
          <p:cNvSpPr>
            <a:spLocks noGrp="1"/>
          </p:cNvSpPr>
          <p:nvPr>
            <p:ph idx="1"/>
          </p:nvPr>
        </p:nvSpPr>
        <p:spPr>
          <a:xfrm>
            <a:off x="481013" y="1575262"/>
            <a:ext cx="11233149" cy="4663440"/>
          </a:xfrm>
        </p:spPr>
        <p:txBody>
          <a:bodyPr/>
          <a:lstStyle/>
          <a:p>
            <a:r>
              <a:rPr lang="en-US" sz="2400" b="1" dirty="0"/>
              <a:t>Observation 1: There is a clear commercial demand for HD-FDD VSAT terminals today and demand is expected to grow significantly.</a:t>
            </a:r>
          </a:p>
          <a:p>
            <a:r>
              <a:rPr lang="en-US" sz="2400" b="1" dirty="0"/>
              <a:t>Observation 2: HD-FDD reduces implementation complexity and enables small VSAT with no impact on system capacity and minimal impact on end user experience.</a:t>
            </a:r>
          </a:p>
          <a:p>
            <a:r>
              <a:rPr lang="en-US" sz="2400" b="1" dirty="0"/>
              <a:t>Observation 3: Given HD-FDD for (e)</a:t>
            </a:r>
            <a:r>
              <a:rPr lang="en-US" sz="2400" b="1" dirty="0" err="1"/>
              <a:t>RedCap</a:t>
            </a:r>
            <a:r>
              <a:rPr lang="en-US" sz="2400" b="1" dirty="0"/>
              <a:t> NTN was introduced in Rel-19 (NR_NTN_Ph3), only minimal RAN1 effort is expected to extend it to non-</a:t>
            </a:r>
            <a:r>
              <a:rPr lang="en-US" sz="2400" b="1" dirty="0" err="1"/>
              <a:t>RedCap</a:t>
            </a:r>
            <a:r>
              <a:rPr lang="en-US" sz="2400" b="1" dirty="0"/>
              <a:t> NTN UEs.</a:t>
            </a:r>
          </a:p>
          <a:p>
            <a:r>
              <a:rPr lang="en-US" b="1" dirty="0"/>
              <a:t>Proposal 1: Specify HD-FDD NR-NTN for bands above 10 GHz as an essential part of the RAN4 Rel-20 5G-A package.</a:t>
            </a:r>
          </a:p>
          <a:p>
            <a:r>
              <a:rPr lang="en-US" b="1" dirty="0"/>
              <a:t>Proposal 2: Study and specify a new VSAT type for antenna sizes below the current assumption 45 x 45 cm down to 20 x 20 cm  (“ultra-small”) using HD-FDD.</a:t>
            </a:r>
          </a:p>
          <a:p>
            <a:endParaRPr lang="en-US" b="1" dirty="0"/>
          </a:p>
          <a:p>
            <a:endParaRPr lang="en-US" dirty="0"/>
          </a:p>
          <a:p>
            <a:endParaRPr lang="en-GB" dirty="0"/>
          </a:p>
        </p:txBody>
      </p:sp>
      <p:sp>
        <p:nvSpPr>
          <p:cNvPr id="4" name="Slide Number Placeholder 3">
            <a:extLst>
              <a:ext uri="{FF2B5EF4-FFF2-40B4-BE49-F238E27FC236}">
                <a16:creationId xmlns:a16="http://schemas.microsoft.com/office/drawing/2014/main" id="{0DAAC917-6A1C-DDE8-921C-FF7D6507DF62}"/>
              </a:ext>
            </a:extLst>
          </p:cNvPr>
          <p:cNvSpPr>
            <a:spLocks noGrp="1"/>
          </p:cNvSpPr>
          <p:nvPr>
            <p:ph type="sldNum" sz="quarter" idx="12"/>
          </p:nvPr>
        </p:nvSpPr>
        <p:spPr/>
        <p:txBody>
          <a:bodyPr/>
          <a:lstStyle/>
          <a:p>
            <a:fld id="{0AEF9A4B-07C9-404C-9053-A3A2AC3AD5D6}" type="slidenum">
              <a:rPr lang="en-GB" smtClean="0"/>
              <a:pPr/>
              <a:t>6</a:t>
            </a:fld>
            <a:endParaRPr lang="en-GB"/>
          </a:p>
        </p:txBody>
      </p:sp>
    </p:spTree>
    <p:extLst>
      <p:ext uri="{BB962C8B-B14F-4D97-AF65-F5344CB8AC3E}">
        <p14:creationId xmlns:p14="http://schemas.microsoft.com/office/powerpoint/2010/main" val="285697479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GB"/>
              <a:t>Thank you!</a:t>
            </a:r>
          </a:p>
        </p:txBody>
      </p:sp>
      <p:sp>
        <p:nvSpPr>
          <p:cNvPr id="4" name="Slide Number Placeholder 3"/>
          <p:cNvSpPr>
            <a:spLocks noGrp="1"/>
          </p:cNvSpPr>
          <p:nvPr>
            <p:ph type="sldNum" sz="quarter" idx="12"/>
          </p:nvPr>
        </p:nvSpPr>
        <p:spPr/>
        <p:txBody>
          <a:bodyPr/>
          <a:lstStyle/>
          <a:p>
            <a:fld id="{0AEF9A4B-07C9-404C-9053-A3A2AC3AD5D6}" type="slidenum">
              <a:rPr lang="en-GB" smtClean="0"/>
              <a:pPr/>
              <a:t>7</a:t>
            </a:fld>
            <a:endParaRPr lang="en-GB"/>
          </a:p>
        </p:txBody>
      </p:sp>
    </p:spTree>
    <p:extLst>
      <p:ext uri="{BB962C8B-B14F-4D97-AF65-F5344CB8AC3E}">
        <p14:creationId xmlns:p14="http://schemas.microsoft.com/office/powerpoint/2010/main" val="755332386"/>
      </p:ext>
    </p:extLst>
  </p:cSld>
  <p:clrMapOvr>
    <a:masterClrMapping/>
  </p:clrMapOvr>
</p:sld>
</file>

<file path=ppt/theme/theme1.xml><?xml version="1.0" encoding="utf-8"?>
<a:theme xmlns:a="http://schemas.openxmlformats.org/drawingml/2006/main" name="MediaTek_PPT_Template_16x9_Internal Use">
  <a:themeElements>
    <a:clrScheme name="MediaTek">
      <a:dk1>
        <a:sysClr val="windowText" lastClr="000000"/>
      </a:dk1>
      <a:lt1>
        <a:sysClr val="window" lastClr="FFFFFF"/>
      </a:lt1>
      <a:dk2>
        <a:srgbClr val="F39A1E"/>
      </a:dk2>
      <a:lt2>
        <a:srgbClr val="E7E6E6"/>
      </a:lt2>
      <a:accent1>
        <a:srgbClr val="69BE28"/>
      </a:accent1>
      <a:accent2>
        <a:srgbClr val="D71F85"/>
      </a:accent2>
      <a:accent3>
        <a:srgbClr val="00A1DE"/>
      </a:accent3>
      <a:accent4>
        <a:srgbClr val="F39A1E"/>
      </a:accent4>
      <a:accent5>
        <a:srgbClr val="FED100"/>
      </a:accent5>
      <a:accent6>
        <a:srgbClr val="353630"/>
      </a:accent6>
      <a:hlink>
        <a:srgbClr val="00A1DE"/>
      </a:hlink>
      <a:folHlink>
        <a:srgbClr val="D71F85"/>
      </a:folHlink>
    </a:clrScheme>
    <a:fontScheme name="MediaTek">
      <a:majorFont>
        <a:latin typeface="Calibri"/>
        <a:ea typeface=""/>
        <a:cs typeface=""/>
      </a:majorFont>
      <a:minorFont>
        <a:latin typeface="Calibri Light"/>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wrap="none" lIns="0" tIns="0" rIns="0" bIns="0">
        <a:noAutofit/>
      </a:bodyPr>
      <a:lstStyle>
        <a:defPPr>
          <a:defRPr dirty="0" smtClean="0"/>
        </a:defPPr>
      </a:lstStyle>
    </a:txDef>
  </a:objectDefaults>
  <a:extraClrSchemeLst/>
  <a:extLst>
    <a:ext uri="{05A4C25C-085E-4340-85A3-A5531E510DB2}">
      <thm15:themeFamily xmlns:thm15="http://schemas.microsoft.com/office/thememl/2012/main" name="MediaTek Light.pptm" id="{1260BEE3-90CA-4854-9CB8-527F3BDFDF20}" vid="{4FE67AC8-4504-43FF-A03C-3E2D8B01E59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ma7d45d2182b49a8852f1a46c168973a xmlns="554bdb6f-217d-4cda-85cc-0ca32126c36c">
      <Terms xmlns="http://schemas.microsoft.com/office/infopath/2007/PartnerControls"/>
    </ma7d45d2182b49a8852f1a46c168973a>
    <TaxCatchAll xmlns="9238aee7-caa6-41e3-83d0-457e088803cc"/>
    <o6c2a48b16e24d09b795349389dda484 xmlns="554bdb6f-217d-4cda-85cc-0ca32126c36c">
      <Terms xmlns="http://schemas.microsoft.com/office/infopath/2007/PartnerControls"/>
    </o6c2a48b16e24d09b795349389dda484>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273864C3BC768F4C83F728553A532E20" ma:contentTypeVersion="" ma:contentTypeDescription="Create a new document." ma:contentTypeScope="" ma:versionID="6397e17d392d56ada45e5242a5a5938d">
  <xsd:schema xmlns:xsd="http://www.w3.org/2001/XMLSchema" xmlns:xs="http://www.w3.org/2001/XMLSchema" xmlns:p="http://schemas.microsoft.com/office/2006/metadata/properties" xmlns:ns2="554bdb6f-217d-4cda-85cc-0ca32126c36c" xmlns:ns3="9238aee7-caa6-41e3-83d0-457e088803cc" targetNamespace="http://schemas.microsoft.com/office/2006/metadata/properties" ma:root="true" ma:fieldsID="35443afd3cef50bc872c7ec5e285e232" ns2:_="" ns3:_="">
    <xsd:import namespace="554bdb6f-217d-4cda-85cc-0ca32126c36c"/>
    <xsd:import namespace="9238aee7-caa6-41e3-83d0-457e088803cc"/>
    <xsd:element name="properties">
      <xsd:complexType>
        <xsd:sequence>
          <xsd:element name="documentManagement">
            <xsd:complexType>
              <xsd:all>
                <xsd:element ref="ns2:o6c2a48b16e24d09b795349389dda484" minOccurs="0"/>
                <xsd:element ref="ns3:TaxCatchAll" minOccurs="0"/>
                <xsd:element ref="ns2:ma7d45d2182b49a8852f1a46c168973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54bdb6f-217d-4cda-85cc-0ca32126c36c" elementFormDefault="qualified">
    <xsd:import namespace="http://schemas.microsoft.com/office/2006/documentManagement/types"/>
    <xsd:import namespace="http://schemas.microsoft.com/office/infopath/2007/PartnerControls"/>
    <xsd:element name="o6c2a48b16e24d09b795349389dda484" ma:index="9" nillable="true" ma:taxonomy="true" ma:internalName="o6c2a48b16e24d09b795349389dda484" ma:taxonomyFieldName="Document_x0020_Type" ma:displayName="Document Type" ma:default="" ma:fieldId="{86c2a48b-16e2-4d09-b795-349389dda484}" ma:sspId="6d5f5814-4f01-4a3f-8a26-8a5755563af8" ma:termSetId="1e16500f-a9d9-40a6-a408-a011f1a94a77" ma:anchorId="ea4c1ac2-2df1-4db1-94ca-c989081e93ce" ma:open="false" ma:isKeyword="false">
      <xsd:complexType>
        <xsd:sequence>
          <xsd:element ref="pc:Terms" minOccurs="0" maxOccurs="1"/>
        </xsd:sequence>
      </xsd:complexType>
    </xsd:element>
    <xsd:element name="ma7d45d2182b49a8852f1a46c168973a" ma:index="12" nillable="true" ma:taxonomy="true" ma:internalName="ma7d45d2182b49a8852f1a46c168973a" ma:taxonomyFieldName="Technical_x0020_Type" ma:displayName="Technical Type" ma:default="" ma:fieldId="{6a7d45d2-182b-49a8-852f-1a46c168973a}" ma:sspId="6d5f5814-4f01-4a3f-8a26-8a5755563af8" ma:termSetId="1e16500f-a9d9-40a6-a408-a011f1a94a77" ma:anchorId="ac3c26f2-93c5-4db3-a2b8-348e3fc26581" ma:open="fals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9238aee7-caa6-41e3-83d0-457e088803cc" elementFormDefault="qualified">
    <xsd:import namespace="http://schemas.microsoft.com/office/2006/documentManagement/types"/>
    <xsd:import namespace="http://schemas.microsoft.com/office/infopath/2007/PartnerControls"/>
    <xsd:element name="TaxCatchAll" ma:index="10" nillable="true" ma:displayName="Taxonomy Catch All Column" ma:hidden="true" ma:list="{6722027d-9888-40e8-ab94-ac73661d71a4}" ma:internalName="TaxCatchAll" ma:showField="CatchAllData" ma:web="9238aee7-caa6-41e3-83d0-457e088803cc">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A38E6A07-64C1-4073-92D6-8AD4B385A025}">
  <ds:schemaRefs>
    <ds:schemaRef ds:uri="http://schemas.microsoft.com/office/2006/metadata/properties"/>
    <ds:schemaRef ds:uri="http://www.w3.org/XML/1998/namespace"/>
    <ds:schemaRef ds:uri="http://purl.org/dc/dcmitype/"/>
    <ds:schemaRef ds:uri="http://schemas.microsoft.com/office/2006/documentManagement/types"/>
    <ds:schemaRef ds:uri="554bdb6f-217d-4cda-85cc-0ca32126c36c"/>
    <ds:schemaRef ds:uri="http://schemas.microsoft.com/office/infopath/2007/PartnerControls"/>
    <ds:schemaRef ds:uri="http://schemas.openxmlformats.org/package/2006/metadata/core-properties"/>
    <ds:schemaRef ds:uri="9238aee7-caa6-41e3-83d0-457e088803cc"/>
    <ds:schemaRef ds:uri="http://purl.org/dc/terms/"/>
    <ds:schemaRef ds:uri="http://purl.org/dc/elements/1.1/"/>
  </ds:schemaRefs>
</ds:datastoreItem>
</file>

<file path=customXml/itemProps2.xml><?xml version="1.0" encoding="utf-8"?>
<ds:datastoreItem xmlns:ds="http://schemas.openxmlformats.org/officeDocument/2006/customXml" ds:itemID="{11459A3E-929F-44DD-AB8E-023FEB0283EF}">
  <ds:schemaRefs>
    <ds:schemaRef ds:uri="554bdb6f-217d-4cda-85cc-0ca32126c36c"/>
    <ds:schemaRef ds:uri="9238aee7-caa6-41e3-83d0-457e088803cc"/>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D71FD626-EDEF-410F-93B3-44053320D9A8}">
  <ds:schemaRefs>
    <ds:schemaRef ds:uri="http://schemas.microsoft.com/sharepoint/v3/contenttype/forms"/>
  </ds:schemaRefs>
</ds:datastoreItem>
</file>

<file path=docMetadata/LabelInfo.xml><?xml version="1.0" encoding="utf-8"?>
<clbl:labelList xmlns:clbl="http://schemas.microsoft.com/office/2020/mipLabelMetadata">
  <clbl:label id="{83bcef13-7cac-433f-ba1d-47a323951816}" enabled="1" method="Privileged" siteId="{a7687ede-7a6b-4ef6-bace-642f677fbe31}" contentBits="0" removed="0"/>
</clbl:labelList>
</file>

<file path=docProps/app.xml><?xml version="1.0" encoding="utf-8"?>
<Properties xmlns="http://schemas.openxmlformats.org/officeDocument/2006/extended-properties" xmlns:vt="http://schemas.openxmlformats.org/officeDocument/2006/docPropsVTypes">
  <Template>MediaTek Light</Template>
  <TotalTime>0</TotalTime>
  <Words>967</Words>
  <Application>Microsoft Office PowerPoint</Application>
  <PresentationFormat>Custom</PresentationFormat>
  <Paragraphs>54</Paragraphs>
  <Slides>7</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7</vt:i4>
      </vt:variant>
    </vt:vector>
  </HeadingPairs>
  <TitlesOfParts>
    <vt:vector size="13" baseType="lpstr">
      <vt:lpstr>Arial</vt:lpstr>
      <vt:lpstr>Calibri</vt:lpstr>
      <vt:lpstr>calibri light</vt:lpstr>
      <vt:lpstr>calibri light</vt:lpstr>
      <vt:lpstr>Calibri Light (Body)</vt:lpstr>
      <vt:lpstr>MediaTek_PPT_Template_16x9_Internal Use</vt:lpstr>
      <vt:lpstr>Motivation for HD-FDD operation for NR NTN in bands above 10 GHz</vt:lpstr>
      <vt:lpstr>Background</vt:lpstr>
      <vt:lpstr>Motivation: Commercial</vt:lpstr>
      <vt:lpstr>Motivation: Technical aspects</vt:lpstr>
      <vt:lpstr>Specification impact</vt:lpstr>
      <vt:lpstr>Conclusions: Observations and Proposals</vt:lpstr>
      <vt:lpstr>Thank you!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Title Subtitle</dc:title>
  <dc:creator>Eutelsat Group</dc:creator>
  <cp:lastModifiedBy>Keith Edwards</cp:lastModifiedBy>
  <cp:revision>31</cp:revision>
  <dcterms:created xsi:type="dcterms:W3CDTF">2019-11-21T19:15:22Z</dcterms:created>
  <dcterms:modified xsi:type="dcterms:W3CDTF">2025-09-08T17:51:39Z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y fmtid="{D5CDD505-2E9C-101B-9397-08002B2CF9AE}" pid="3" name="ContentTypeId">
    <vt:lpwstr>0x010100273864C3BC768F4C83F728553A532E20</vt:lpwstr>
  </property>
  <property fmtid="{D5CDD505-2E9C-101B-9397-08002B2CF9AE}" pid="4" name="MSIP_Label_83bcef13-7cac-433f-ba1d-47a323951816_Enabled">
    <vt:lpwstr>true</vt:lpwstr>
  </property>
  <property fmtid="{D5CDD505-2E9C-101B-9397-08002B2CF9AE}" pid="5" name="MSIP_Label_83bcef13-7cac-433f-ba1d-47a323951816_SetDate">
    <vt:lpwstr>2023-05-02T13:14:22Z</vt:lpwstr>
  </property>
  <property fmtid="{D5CDD505-2E9C-101B-9397-08002B2CF9AE}" pid="6" name="MSIP_Label_83bcef13-7cac-433f-ba1d-47a323951816_Method">
    <vt:lpwstr>Privileged</vt:lpwstr>
  </property>
  <property fmtid="{D5CDD505-2E9C-101B-9397-08002B2CF9AE}" pid="7" name="MSIP_Label_83bcef13-7cac-433f-ba1d-47a323951816_Name">
    <vt:lpwstr>MTK_Unclassified</vt:lpwstr>
  </property>
  <property fmtid="{D5CDD505-2E9C-101B-9397-08002B2CF9AE}" pid="8" name="MSIP_Label_83bcef13-7cac-433f-ba1d-47a323951816_SiteId">
    <vt:lpwstr>a7687ede-7a6b-4ef6-bace-642f677fbe31</vt:lpwstr>
  </property>
  <property fmtid="{D5CDD505-2E9C-101B-9397-08002B2CF9AE}" pid="9" name="MSIP_Label_83bcef13-7cac-433f-ba1d-47a323951816_ActionId">
    <vt:lpwstr>d39c81c6-28a4-4768-a8d3-63679b7757a1</vt:lpwstr>
  </property>
  <property fmtid="{D5CDD505-2E9C-101B-9397-08002B2CF9AE}" pid="10" name="MSIP_Label_83bcef13-7cac-433f-ba1d-47a323951816_ContentBits">
    <vt:lpwstr>0</vt:lpwstr>
  </property>
</Properties>
</file>