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5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3797" r:id="rId2"/>
    <p:sldMasterId id="2147483816" r:id="rId3"/>
    <p:sldMasterId id="2147483683" r:id="rId4"/>
    <p:sldMasterId id="2147483892" r:id="rId5"/>
    <p:sldMasterId id="2147483897" r:id="rId6"/>
  </p:sldMasterIdLst>
  <p:notesMasterIdLst>
    <p:notesMasterId r:id="rId11"/>
  </p:notesMasterIdLst>
  <p:handoutMasterIdLst>
    <p:handoutMasterId r:id="rId12"/>
  </p:handoutMasterIdLst>
  <p:sldIdLst>
    <p:sldId id="2147471138" r:id="rId7"/>
    <p:sldId id="2147471139" r:id="rId8"/>
    <p:sldId id="2147471141" r:id="rId9"/>
    <p:sldId id="293" r:id="rId10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E9002F"/>
    <a:srgbClr val="C7000B"/>
    <a:srgbClr val="575756"/>
    <a:srgbClr val="4B4C4B"/>
    <a:srgbClr val="353530"/>
    <a:srgbClr val="4D4D4C"/>
    <a:srgbClr val="DD4654"/>
    <a:srgbClr val="FFFFFF"/>
    <a:srgbClr val="F3D2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64" autoAdjust="0"/>
    <p:restoredTop sz="96357" autoAdjust="0"/>
  </p:normalViewPr>
  <p:slideViewPr>
    <p:cSldViewPr snapToGrid="0" snapToObjects="1">
      <p:cViewPr varScale="1">
        <p:scale>
          <a:sx n="102" d="100"/>
          <a:sy n="102" d="100"/>
        </p:scale>
        <p:origin x="91" y="1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theme" Target="theme/theme1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6/12/2025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6/12/2025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6525" y="768350"/>
            <a:ext cx="6826250" cy="38385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E0B524-39D1-4AA2-8F56-B570DCCF57FB}" type="slidenum">
              <a:rPr kumimoji="0" lang="en-US" altLang="zh-CN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SimSun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zh-CN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SimSun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5232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or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C6FADA1-64AC-754D-8189-CC7486A73AA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2855" y="6237532"/>
            <a:ext cx="1483104" cy="279014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D08BA7CF-6D0E-3345-90BD-85C5AFAE5BE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94275" y="900634"/>
            <a:ext cx="6586025" cy="8138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80" y="1600203"/>
            <a:ext cx="10977404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09680" y="274638"/>
            <a:ext cx="10977404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759576891"/>
      </p:ext>
    </p:extLst>
  </p:cSld>
  <p:clrMapOvr>
    <a:masterClrMapping/>
  </p:clrMapOvr>
  <p:transition advClick="0" advTm="8000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79" y="2025652"/>
            <a:ext cx="7457459" cy="1419225"/>
          </a:xfrm>
          <a:prstGeom prst="rect">
            <a:avLst/>
          </a:prstGeo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599478"/>
      </p:ext>
    </p:extLst>
  </p:cSld>
  <p:clrMapOvr>
    <a:masterClrMapping/>
  </p:clrMapOvr>
  <p:transition advClick="0" advTm="8000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813892850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lligenc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04"/>
          <a:stretch/>
        </p:blipFill>
        <p:spPr>
          <a:xfrm>
            <a:off x="0" y="375"/>
            <a:ext cx="12197432" cy="5599236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5352597" y="2376386"/>
            <a:ext cx="744262" cy="762208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4181685" cy="1148459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0C28CF6-72CE-7444-957F-92103ED405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2855" y="6237532"/>
            <a:ext cx="1483104" cy="279014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6BEE1CA6-ECDC-5D4C-AF96-D8818FE8831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94275" y="900634"/>
            <a:ext cx="6586025" cy="8138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ovation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8476"/>
          <a:stretch/>
        </p:blipFill>
        <p:spPr>
          <a:xfrm>
            <a:off x="0" y="374"/>
            <a:ext cx="12197432" cy="5590529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4913952" cy="1148459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894DB30-FB81-8C43-84D2-D602CEBBFCB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2855" y="6237532"/>
            <a:ext cx="1483104" cy="279014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85547E01-69EF-354E-A3D7-2F57B5B164C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94275" y="900634"/>
            <a:ext cx="6586025" cy="8138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494099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cend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02"/>
          <a:stretch/>
        </p:blipFill>
        <p:spPr>
          <a:xfrm>
            <a:off x="0" y="-74021"/>
            <a:ext cx="12197432" cy="5668718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25CFD13-9C9C-6F4D-9AC2-E2D74CD6004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2855" y="6237532"/>
            <a:ext cx="1483104" cy="279014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3BE97340-3746-2843-A081-908ECE911D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94275" y="900634"/>
            <a:ext cx="6586025" cy="8138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0599EA8-6349-3349-B5F3-BFB77398A86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tx1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41106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6736845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494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B59AE43-8096-BF49-A3DF-423FBC054CA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26021" y="1512875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88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 sz="1800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6501" marR="0" indent="-28575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8088" algn="ctr"/>
              </a:tabLst>
              <a:defRPr sz="1600" baseline="0">
                <a:latin typeface="+mn-lt"/>
                <a:ea typeface="Microsoft YaHei" panose="020B0503020204020204" pitchFamily="34" charset="-122"/>
              </a:defRPr>
            </a:lvl2pPr>
            <a:lvl3pPr marL="1098575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8088" algn="ctr"/>
              </a:tabLst>
              <a:defRPr sz="1299" baseline="0">
                <a:latin typeface="+mn-lt"/>
                <a:ea typeface="Microsoft YaHei" panose="020B0503020204020204" pitchFamily="34" charset="-122"/>
              </a:defRPr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en-US" dirty="0"/>
              <a:t>Click to edit Master text style</a:t>
            </a:r>
          </a:p>
          <a:p>
            <a:pPr marL="329026" marR="0" lvl="1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endParaRPr lang="en-US" altLang="zh-C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265100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tif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9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4738613-2341-9046-8E35-A1048C744AF2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74948CB-D146-5247-A1C4-675148CE077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076" y="5972665"/>
            <a:ext cx="2260800" cy="489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4" r:id="rId4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>
            <a:extLst>
              <a:ext uri="{FF2B5EF4-FFF2-40B4-BE49-F238E27FC236}">
                <a16:creationId xmlns:a16="http://schemas.microsoft.com/office/drawing/2014/main" id="{E2171E79-11D3-8648-9BEA-3C7660378BC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69" y="2625389"/>
            <a:ext cx="1963324" cy="4233515"/>
            <a:chOff x="5343883" y="-48857"/>
            <a:chExt cx="3263588" cy="7037279"/>
          </a:xfrm>
        </p:grpSpPr>
        <p:sp>
          <p:nvSpPr>
            <p:cNvPr id="69" name="矩形 13">
              <a:extLst>
                <a:ext uri="{FF2B5EF4-FFF2-40B4-BE49-F238E27FC236}">
                  <a16:creationId xmlns:a16="http://schemas.microsoft.com/office/drawing/2014/main" id="{2056A118-9F13-2644-8C4D-19B83F915923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70" name="文本框 15">
              <a:extLst>
                <a:ext uri="{FF2B5EF4-FFF2-40B4-BE49-F238E27FC236}">
                  <a16:creationId xmlns:a16="http://schemas.microsoft.com/office/drawing/2014/main" id="{B22FD20B-FED1-F14A-B606-EFB600078EA5}"/>
                </a:ext>
              </a:extLst>
            </p:cNvPr>
            <p:cNvSpPr txBox="1"/>
            <p:nvPr userDrawn="1"/>
          </p:nvSpPr>
          <p:spPr>
            <a:xfrm>
              <a:off x="5352721" y="1694497"/>
              <a:ext cx="1636699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en-US" altLang="zh-CN" sz="800" dirty="0"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Secondary Colors</a:t>
              </a:r>
              <a:endParaRPr kumimoji="1" lang="zh-CN" altLang="en-US" sz="800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1" name="矩形 13">
              <a:extLst>
                <a:ext uri="{FF2B5EF4-FFF2-40B4-BE49-F238E27FC236}">
                  <a16:creationId xmlns:a16="http://schemas.microsoft.com/office/drawing/2014/main" id="{1BDF5E4A-1867-8E41-834A-BEF7F7DBCA4B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72" name="矩形 13">
              <a:extLst>
                <a:ext uri="{FF2B5EF4-FFF2-40B4-BE49-F238E27FC236}">
                  <a16:creationId xmlns:a16="http://schemas.microsoft.com/office/drawing/2014/main" id="{C1206869-819B-184C-810B-151F92C62236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73" name="矩形 13">
              <a:extLst>
                <a:ext uri="{FF2B5EF4-FFF2-40B4-BE49-F238E27FC236}">
                  <a16:creationId xmlns:a16="http://schemas.microsoft.com/office/drawing/2014/main" id="{7532BB58-5C8F-B442-A115-B92066928429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74" name="矩形 13">
              <a:extLst>
                <a:ext uri="{FF2B5EF4-FFF2-40B4-BE49-F238E27FC236}">
                  <a16:creationId xmlns:a16="http://schemas.microsoft.com/office/drawing/2014/main" id="{19E144E8-C437-8E49-8068-D750BCB2B2F7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75" name="矩形 13">
              <a:extLst>
                <a:ext uri="{FF2B5EF4-FFF2-40B4-BE49-F238E27FC236}">
                  <a16:creationId xmlns:a16="http://schemas.microsoft.com/office/drawing/2014/main" id="{F707D190-CC54-CA46-946B-8609C53E3CB9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76" name="矩形 13">
              <a:extLst>
                <a:ext uri="{FF2B5EF4-FFF2-40B4-BE49-F238E27FC236}">
                  <a16:creationId xmlns:a16="http://schemas.microsoft.com/office/drawing/2014/main" id="{CA69D07A-4CB1-1C44-95EB-D5DD16C88C16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  <a:spcBef>
                  <a:spcPts val="0"/>
                </a:spcBef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77" name="文本框 15">
              <a:extLst>
                <a:ext uri="{FF2B5EF4-FFF2-40B4-BE49-F238E27FC236}">
                  <a16:creationId xmlns:a16="http://schemas.microsoft.com/office/drawing/2014/main" id="{14051C33-7D8E-ED4E-A31B-8FAA52C8EDA5}"/>
                </a:ext>
              </a:extLst>
            </p:cNvPr>
            <p:cNvSpPr txBox="1"/>
            <p:nvPr userDrawn="1"/>
          </p:nvSpPr>
          <p:spPr>
            <a:xfrm>
              <a:off x="5343883" y="-48857"/>
              <a:ext cx="1358295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en-US" altLang="zh-CN" sz="800" dirty="0"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Corporate Colors</a:t>
              </a:r>
              <a:endParaRPr kumimoji="1" lang="zh-CN" altLang="en-US" sz="800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8" name="矩形 13">
              <a:extLst>
                <a:ext uri="{FF2B5EF4-FFF2-40B4-BE49-F238E27FC236}">
                  <a16:creationId xmlns:a16="http://schemas.microsoft.com/office/drawing/2014/main" id="{697139C8-6378-7346-AA26-3DE355486404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79" name="矩形 13">
              <a:extLst>
                <a:ext uri="{FF2B5EF4-FFF2-40B4-BE49-F238E27FC236}">
                  <a16:creationId xmlns:a16="http://schemas.microsoft.com/office/drawing/2014/main" id="{F79CD551-CACB-A749-9460-B80C1456F4E8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80" name="矩形 13">
              <a:extLst>
                <a:ext uri="{FF2B5EF4-FFF2-40B4-BE49-F238E27FC236}">
                  <a16:creationId xmlns:a16="http://schemas.microsoft.com/office/drawing/2014/main" id="{659202D4-1C13-564B-AD21-AF809769236B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81" name="矩形 13">
              <a:extLst>
                <a:ext uri="{FF2B5EF4-FFF2-40B4-BE49-F238E27FC236}">
                  <a16:creationId xmlns:a16="http://schemas.microsoft.com/office/drawing/2014/main" id="{1D14C75E-3EEE-FA4D-8DA3-70B2C56F286F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82" name="矩形 13">
              <a:extLst>
                <a:ext uri="{FF2B5EF4-FFF2-40B4-BE49-F238E27FC236}">
                  <a16:creationId xmlns:a16="http://schemas.microsoft.com/office/drawing/2014/main" id="{9844BDEE-1453-9A40-B91C-2C526D59737B}"/>
                </a:ext>
              </a:extLst>
            </p:cNvPr>
            <p:cNvSpPr/>
            <p:nvPr userDrawn="1"/>
          </p:nvSpPr>
          <p:spPr>
            <a:xfrm>
              <a:off x="6194511" y="4866463"/>
              <a:ext cx="791510" cy="664397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83" name="矩形 13">
              <a:extLst>
                <a:ext uri="{FF2B5EF4-FFF2-40B4-BE49-F238E27FC236}">
                  <a16:creationId xmlns:a16="http://schemas.microsoft.com/office/drawing/2014/main" id="{533D13E9-5244-8E4F-9513-C00748CDDDF9}"/>
                </a:ext>
              </a:extLst>
            </p:cNvPr>
            <p:cNvSpPr/>
            <p:nvPr userDrawn="1"/>
          </p:nvSpPr>
          <p:spPr>
            <a:xfrm>
              <a:off x="6192274" y="4134866"/>
              <a:ext cx="791510" cy="664397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84" name="矩形 13">
              <a:extLst>
                <a:ext uri="{FF2B5EF4-FFF2-40B4-BE49-F238E27FC236}">
                  <a16:creationId xmlns:a16="http://schemas.microsoft.com/office/drawing/2014/main" id="{4EBE9DBF-E87C-4F4D-BBB1-81632C549613}"/>
                </a:ext>
              </a:extLst>
            </p:cNvPr>
            <p:cNvSpPr/>
            <p:nvPr userDrawn="1"/>
          </p:nvSpPr>
          <p:spPr>
            <a:xfrm>
              <a:off x="6192274" y="5596166"/>
              <a:ext cx="791510" cy="664397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85" name="矩形 13">
              <a:extLst>
                <a:ext uri="{FF2B5EF4-FFF2-40B4-BE49-F238E27FC236}">
                  <a16:creationId xmlns:a16="http://schemas.microsoft.com/office/drawing/2014/main" id="{422FC2B2-7928-F442-949E-D722F3DC9D01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86" name="矩形 13">
              <a:extLst>
                <a:ext uri="{FF2B5EF4-FFF2-40B4-BE49-F238E27FC236}">
                  <a16:creationId xmlns:a16="http://schemas.microsoft.com/office/drawing/2014/main" id="{5F38502B-99C0-4640-9E8D-7247A3238E22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87" name="矩形 13">
              <a:extLst>
                <a:ext uri="{FF2B5EF4-FFF2-40B4-BE49-F238E27FC236}">
                  <a16:creationId xmlns:a16="http://schemas.microsoft.com/office/drawing/2014/main" id="{1399EB62-5216-324F-B66C-AD6ED0004D51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88" name="矩形 13">
              <a:extLst>
                <a:ext uri="{FF2B5EF4-FFF2-40B4-BE49-F238E27FC236}">
                  <a16:creationId xmlns:a16="http://schemas.microsoft.com/office/drawing/2014/main" id="{DEDE780A-8050-FD48-B661-39532349131D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9BDB304C-5E40-9647-A3EF-75D9BFFB7E5B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0" name="矩形 13">
              <a:extLst>
                <a:ext uri="{FF2B5EF4-FFF2-40B4-BE49-F238E27FC236}">
                  <a16:creationId xmlns:a16="http://schemas.microsoft.com/office/drawing/2014/main" id="{EC3A6DD7-CCD1-0C4F-B8D4-3D01C9FFC289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FC3F3193-22C2-A847-A957-DFCCDA9D1D88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851DFAF5-0D1C-C64A-87B5-B0C9497BA3EB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57EB9D15-6C1C-8340-A5D0-43B865B5951C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2B29D96D-3B3D-B944-92CB-FE0973E33810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35D234AC-C1A2-7248-94C0-BB95C4DFE743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2C241EB7-09A9-7E40-9241-F2D47E53E1FF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97" name="矩形 13">
              <a:extLst>
                <a:ext uri="{FF2B5EF4-FFF2-40B4-BE49-F238E27FC236}">
                  <a16:creationId xmlns:a16="http://schemas.microsoft.com/office/drawing/2014/main" id="{63833C81-CC87-004C-AE5E-CB387B992636}"/>
                </a:ext>
              </a:extLst>
            </p:cNvPr>
            <p:cNvSpPr/>
            <p:nvPr/>
          </p:nvSpPr>
          <p:spPr>
            <a:xfrm>
              <a:off x="7806130" y="3415851"/>
              <a:ext cx="791510" cy="664397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77A96C4C-F3F3-484A-95BE-7E52C33A2FE2}"/>
                </a:ext>
              </a:extLst>
            </p:cNvPr>
            <p:cNvSpPr/>
            <p:nvPr/>
          </p:nvSpPr>
          <p:spPr>
            <a:xfrm>
              <a:off x="7815961" y="4866463"/>
              <a:ext cx="791510" cy="664397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66F0E6F8-F4D3-1B44-BB6D-F328A6CEA0C9}"/>
                </a:ext>
              </a:extLst>
            </p:cNvPr>
            <p:cNvSpPr/>
            <p:nvPr/>
          </p:nvSpPr>
          <p:spPr>
            <a:xfrm>
              <a:off x="7813724" y="4134866"/>
              <a:ext cx="791510" cy="664397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EEFEFB0D-48AF-8147-BDEB-B01E99ED82A7}"/>
                </a:ext>
              </a:extLst>
            </p:cNvPr>
            <p:cNvSpPr/>
            <p:nvPr/>
          </p:nvSpPr>
          <p:spPr>
            <a:xfrm>
              <a:off x="7813724" y="5596166"/>
              <a:ext cx="791510" cy="664397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190/233/238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3F7C47B0-D4EF-7047-9B96-1169C593055C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26A0A468-A37D-824A-8DA2-0B437212E07E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0E79B3A-2E5F-ED4F-AA3D-00B685B18CA9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0/0/0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32D85E93-C860-B646-A67C-3D2FDCC07E8E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D9E271D3-C782-EA4B-B477-613B5CE7B0DA}"/>
                </a:ext>
              </a:extLst>
            </p:cNvPr>
            <p:cNvSpPr/>
            <p:nvPr userDrawn="1"/>
          </p:nvSpPr>
          <p:spPr>
            <a:xfrm>
              <a:off x="6450318" y="6324025"/>
              <a:ext cx="513579" cy="664397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3F3501FC-1CA1-714F-BF48-934C859FA443}"/>
                </a:ext>
              </a:extLst>
            </p:cNvPr>
            <p:cNvSpPr/>
            <p:nvPr userDrawn="1"/>
          </p:nvSpPr>
          <p:spPr>
            <a:xfrm>
              <a:off x="6998296" y="6324025"/>
              <a:ext cx="513579" cy="664397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55D4E001-16C8-3749-9816-95BDA789806E}"/>
                </a:ext>
              </a:extLst>
            </p:cNvPr>
            <p:cNvSpPr/>
            <p:nvPr userDrawn="1"/>
          </p:nvSpPr>
          <p:spPr>
            <a:xfrm>
              <a:off x="7541580" y="6324025"/>
              <a:ext cx="513579" cy="664397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77AD797E-A6D4-8148-B9A9-59A0D242F0FA}"/>
                </a:ext>
              </a:extLst>
            </p:cNvPr>
            <p:cNvSpPr/>
            <p:nvPr userDrawn="1"/>
          </p:nvSpPr>
          <p:spPr>
            <a:xfrm>
              <a:off x="8083608" y="6324025"/>
              <a:ext cx="513579" cy="66439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7144" y="1474840"/>
            <a:ext cx="3984232" cy="2816080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24FF637-3127-064E-84EE-A0C7EB5BEE96}"/>
              </a:ext>
            </a:extLst>
          </p:cNvPr>
          <p:cNvSpPr txBox="1">
            <a:spLocks/>
          </p:cNvSpPr>
          <p:nvPr userDrawn="1"/>
        </p:nvSpPr>
        <p:spPr>
          <a:xfrm>
            <a:off x="7979357" y="2343267"/>
            <a:ext cx="322516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9" name="Subtitle 6">
            <a:extLst>
              <a:ext uri="{FF2B5EF4-FFF2-40B4-BE49-F238E27FC236}">
                <a16:creationId xmlns:a16="http://schemas.microsoft.com/office/drawing/2014/main" id="{FBF16AD5-9EBA-8547-984B-E4E106BBD6C0}"/>
              </a:ext>
            </a:extLst>
          </p:cNvPr>
          <p:cNvSpPr txBox="1">
            <a:spLocks/>
          </p:cNvSpPr>
          <p:nvPr userDrawn="1"/>
        </p:nvSpPr>
        <p:spPr>
          <a:xfrm>
            <a:off x="7977672" y="1654431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673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  <p:sldLayoutId id="2147483894" r:id="rId2"/>
    <p:sldLayoutId id="2147483895" r:id="rId3"/>
    <p:sldLayoutId id="2147483896" r:id="rId4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88"/>
          <p:cNvSpPr>
            <a:spLocks noChangeArrowheads="1"/>
          </p:cNvSpPr>
          <p:nvPr/>
        </p:nvSpPr>
        <p:spPr bwMode="auto">
          <a:xfrm>
            <a:off x="10407419" y="5532438"/>
            <a:ext cx="955799" cy="998538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zh-CN" sz="1800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6621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</p:sldLayoutIdLst>
  <p:transition advClick="0" advTm="8000">
    <p:fade thruBlk="1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902" name="矩形 30"/>
          <p:cNvSpPr>
            <a:spLocks noGrp="1" noChangeArrowheads="1"/>
          </p:cNvSpPr>
          <p:nvPr>
            <p:ph type="title"/>
          </p:nvPr>
        </p:nvSpPr>
        <p:spPr>
          <a:xfrm>
            <a:off x="1098075" y="2429951"/>
            <a:ext cx="9967863" cy="2043513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en-US" altLang="zh-CN" sz="3200" b="0" dirty="0">
                <a:solidFill>
                  <a:schemeClr val="tx1"/>
                </a:solidFill>
              </a:rPr>
              <a:t>Applicability of Rel-19 common PDCCH repetition for terrestrial networks</a:t>
            </a:r>
            <a:b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rPr>
            </a:br>
            <a:endParaRPr lang="zh-CN" altLang="zh-CN" sz="3200" b="0" dirty="0">
              <a:solidFill>
                <a:schemeClr val="tx1"/>
              </a:solidFill>
            </a:endParaRPr>
          </a:p>
        </p:txBody>
      </p:sp>
      <p:sp>
        <p:nvSpPr>
          <p:cNvPr id="3" name="矩形 30"/>
          <p:cNvSpPr txBox="1">
            <a:spLocks noChangeArrowheads="1"/>
          </p:cNvSpPr>
          <p:nvPr/>
        </p:nvSpPr>
        <p:spPr>
          <a:xfrm>
            <a:off x="1794298" y="4211426"/>
            <a:ext cx="8769750" cy="167764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4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黑体"/>
                <a:cs typeface="Arial" pitchFamily="34" charset="0"/>
              </a:rPr>
              <a:t>Huawei, HiSilicon, China telecom, Apple, OPPO, Lenovo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黑体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B44C8C-FE4B-8F96-BFC1-3E01871572CF}"/>
              </a:ext>
            </a:extLst>
          </p:cNvPr>
          <p:cNvSpPr txBox="1"/>
          <p:nvPr/>
        </p:nvSpPr>
        <p:spPr>
          <a:xfrm>
            <a:off x="246402" y="319833"/>
            <a:ext cx="1170395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3GPP TSG RAN#108			</a:t>
            </a:r>
            <a:r>
              <a:rPr kumimoji="0" lang="en-GB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MS Mincho"/>
                <a:cs typeface="+mn-cs"/>
              </a:rPr>
              <a:t>						</a:t>
            </a:r>
            <a:r>
              <a:rPr kumimoji="0" lang="en-GB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RP-25</a:t>
            </a:r>
            <a:r>
              <a:rPr lang="en-US" altLang="zh-CN" b="1" dirty="0">
                <a:solidFill>
                  <a:srgbClr val="1D1D1A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1857</a:t>
            </a:r>
            <a:endParaRPr kumimoji="0" lang="zh-CN" altLang="zh-CN" sz="11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Prague, Czech, June 9-13, 2025</a:t>
            </a:r>
          </a:p>
          <a:p>
            <a:pPr marL="0" marR="0" lvl="0" indent="0" algn="l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Agenda Item: 9.3.2.2</a:t>
            </a:r>
          </a:p>
        </p:txBody>
      </p:sp>
    </p:spTree>
    <p:extLst>
      <p:ext uri="{BB962C8B-B14F-4D97-AF65-F5344CB8AC3E}">
        <p14:creationId xmlns:p14="http://schemas.microsoft.com/office/powerpoint/2010/main" val="1194607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6000"/>
    </mc:Choice>
    <mc:Fallback xmlns="">
      <p:transition advClick="0" advTm="6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653A0C7-E727-E943-B886-A847BF608D8A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393107" y="922063"/>
            <a:ext cx="11591169" cy="1124851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altLang="zh-CN" sz="1600" b="1" dirty="0"/>
              <a:t>Common PDCCH repetition for link level coverage enhancement is introduced under R19 NR NTN (see details in Appendix).</a:t>
            </a:r>
          </a:p>
          <a:p>
            <a:pPr>
              <a:lnSpc>
                <a:spcPct val="110000"/>
              </a:lnSpc>
            </a:pPr>
            <a:r>
              <a:rPr lang="en-US" altLang="zh-CN" sz="1600" b="1" dirty="0"/>
              <a:t>UE feature groups (FG 65-1-2/FG[65-1-3]) are introduced for common PDCCH repetition with the latest version as copied below: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endParaRPr lang="en-US" altLang="zh-CN" sz="1600" b="1" dirty="0"/>
          </a:p>
          <a:p>
            <a:pPr>
              <a:lnSpc>
                <a:spcPct val="120000"/>
              </a:lnSpc>
              <a:spcBef>
                <a:spcPts val="600"/>
              </a:spcBef>
            </a:pPr>
            <a:endParaRPr lang="en-US" altLang="zh-CN" sz="1600" b="1" dirty="0"/>
          </a:p>
          <a:p>
            <a:pPr>
              <a:lnSpc>
                <a:spcPct val="120000"/>
              </a:lnSpc>
              <a:spcBef>
                <a:spcPts val="600"/>
              </a:spcBef>
            </a:pPr>
            <a:endParaRPr lang="en-US" altLang="zh-CN" sz="1600" b="1" dirty="0"/>
          </a:p>
          <a:p>
            <a:pPr>
              <a:lnSpc>
                <a:spcPct val="120000"/>
              </a:lnSpc>
              <a:spcBef>
                <a:spcPts val="600"/>
              </a:spcBef>
            </a:pPr>
            <a:endParaRPr lang="en-US" altLang="zh-CN" sz="1600" b="1" dirty="0"/>
          </a:p>
          <a:p>
            <a:pPr>
              <a:lnSpc>
                <a:spcPct val="120000"/>
              </a:lnSpc>
              <a:spcBef>
                <a:spcPts val="600"/>
              </a:spcBef>
            </a:pPr>
            <a:endParaRPr lang="en-US" altLang="zh-CN" sz="1600" b="1" dirty="0"/>
          </a:p>
          <a:p>
            <a:pPr>
              <a:lnSpc>
                <a:spcPct val="120000"/>
              </a:lnSpc>
              <a:spcBef>
                <a:spcPts val="600"/>
              </a:spcBef>
            </a:pPr>
            <a:endParaRPr lang="en-US" altLang="zh-CN" sz="1600" b="1" dirty="0"/>
          </a:p>
          <a:p>
            <a:pPr>
              <a:lnSpc>
                <a:spcPct val="120000"/>
              </a:lnSpc>
              <a:spcBef>
                <a:spcPts val="600"/>
              </a:spcBef>
            </a:pPr>
            <a:endParaRPr lang="en-US" altLang="zh-CN" sz="1600" b="1" dirty="0"/>
          </a:p>
          <a:p>
            <a:pPr lvl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70C0"/>
                </a:solidFill>
              </a:rPr>
              <a:t>As shown in the FG above, one discussion point (FFS) is the applicability of these FGs for </a:t>
            </a:r>
            <a:r>
              <a:rPr lang="en-GB" altLang="zh-CN" dirty="0">
                <a:solidFill>
                  <a:srgbClr val="0070C0"/>
                </a:solidFill>
              </a:rPr>
              <a:t>TN</a:t>
            </a:r>
          </a:p>
          <a:p>
            <a:pPr marL="720000" lvl="1">
              <a:lnSpc>
                <a:spcPct val="11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GB" altLang="zh-CN" dirty="0"/>
              <a:t>There are solid supports from companies to support applying these FGs to TN.  </a:t>
            </a:r>
          </a:p>
          <a:p>
            <a:pPr marL="720000" lvl="1">
              <a:lnSpc>
                <a:spcPct val="11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GB" altLang="zh-CN" dirty="0"/>
              <a:t>There are some comments raised in RAN1#121 saying that whether to apply these FGs to TN needs to be discussed in RAN plenary first. </a:t>
            </a:r>
            <a:endParaRPr lang="en-US" altLang="zh-CN" sz="160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0D1B7A-1BF1-9243-B4C2-FD446E0C2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9885" y="284759"/>
            <a:ext cx="10719919" cy="573676"/>
          </a:xfrm>
        </p:spPr>
        <p:txBody>
          <a:bodyPr>
            <a:normAutofit/>
          </a:bodyPr>
          <a:lstStyle/>
          <a:p>
            <a:pPr defTabSz="914400">
              <a:lnSpc>
                <a:spcPts val="3440"/>
              </a:lnSpc>
              <a:spcBef>
                <a:spcPct val="0"/>
              </a:spcBef>
              <a:defRPr/>
            </a:pPr>
            <a:r>
              <a:rPr lang="en-US" altLang="zh-CN" b="1" dirty="0">
                <a:solidFill>
                  <a:srgbClr val="C00000"/>
                </a:solidFill>
                <a:ea typeface="微软雅黑" panose="020B0503020204020204" pitchFamily="34" charset="-122"/>
              </a:rPr>
              <a:t>Background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DA247D5A-35A3-4628-AE9F-E9224C173AB0}"/>
              </a:ext>
            </a:extLst>
          </p:cNvPr>
          <p:cNvGraphicFramePr>
            <a:graphicFrameLocks noGrp="1"/>
          </p:cNvGraphicFramePr>
          <p:nvPr/>
        </p:nvGraphicFramePr>
        <p:xfrm>
          <a:off x="212486" y="2207247"/>
          <a:ext cx="11771790" cy="2971674"/>
        </p:xfrm>
        <a:graphic>
          <a:graphicData uri="http://schemas.openxmlformats.org/drawingml/2006/table">
            <a:tbl>
              <a:tblPr firstRow="1" firstCol="1" bandRow="1"/>
              <a:tblGrid>
                <a:gridCol w="484998">
                  <a:extLst>
                    <a:ext uri="{9D8B030D-6E8A-4147-A177-3AD203B41FA5}">
                      <a16:colId xmlns:a16="http://schemas.microsoft.com/office/drawing/2014/main" val="3555506703"/>
                    </a:ext>
                  </a:extLst>
                </a:gridCol>
                <a:gridCol w="1157950">
                  <a:extLst>
                    <a:ext uri="{9D8B030D-6E8A-4147-A177-3AD203B41FA5}">
                      <a16:colId xmlns:a16="http://schemas.microsoft.com/office/drawing/2014/main" val="1676287702"/>
                    </a:ext>
                  </a:extLst>
                </a:gridCol>
                <a:gridCol w="2246049">
                  <a:extLst>
                    <a:ext uri="{9D8B030D-6E8A-4147-A177-3AD203B41FA5}">
                      <a16:colId xmlns:a16="http://schemas.microsoft.com/office/drawing/2014/main" val="868924847"/>
                    </a:ext>
                  </a:extLst>
                </a:gridCol>
                <a:gridCol w="381740">
                  <a:extLst>
                    <a:ext uri="{9D8B030D-6E8A-4147-A177-3AD203B41FA5}">
                      <a16:colId xmlns:a16="http://schemas.microsoft.com/office/drawing/2014/main" val="2658405748"/>
                    </a:ext>
                  </a:extLst>
                </a:gridCol>
                <a:gridCol w="417251">
                  <a:extLst>
                    <a:ext uri="{9D8B030D-6E8A-4147-A177-3AD203B41FA5}">
                      <a16:colId xmlns:a16="http://schemas.microsoft.com/office/drawing/2014/main" val="2879165631"/>
                    </a:ext>
                  </a:extLst>
                </a:gridCol>
                <a:gridCol w="442162">
                  <a:extLst>
                    <a:ext uri="{9D8B030D-6E8A-4147-A177-3AD203B41FA5}">
                      <a16:colId xmlns:a16="http://schemas.microsoft.com/office/drawing/2014/main" val="1617451345"/>
                    </a:ext>
                  </a:extLst>
                </a:gridCol>
                <a:gridCol w="958224">
                  <a:extLst>
                    <a:ext uri="{9D8B030D-6E8A-4147-A177-3AD203B41FA5}">
                      <a16:colId xmlns:a16="http://schemas.microsoft.com/office/drawing/2014/main" val="343557022"/>
                    </a:ext>
                  </a:extLst>
                </a:gridCol>
                <a:gridCol w="791063">
                  <a:extLst>
                    <a:ext uri="{9D8B030D-6E8A-4147-A177-3AD203B41FA5}">
                      <a16:colId xmlns:a16="http://schemas.microsoft.com/office/drawing/2014/main" val="1977911562"/>
                    </a:ext>
                  </a:extLst>
                </a:gridCol>
                <a:gridCol w="383075">
                  <a:extLst>
                    <a:ext uri="{9D8B030D-6E8A-4147-A177-3AD203B41FA5}">
                      <a16:colId xmlns:a16="http://schemas.microsoft.com/office/drawing/2014/main" val="3367198869"/>
                    </a:ext>
                  </a:extLst>
                </a:gridCol>
                <a:gridCol w="372862">
                  <a:extLst>
                    <a:ext uri="{9D8B030D-6E8A-4147-A177-3AD203B41FA5}">
                      <a16:colId xmlns:a16="http://schemas.microsoft.com/office/drawing/2014/main" val="1937180458"/>
                    </a:ext>
                  </a:extLst>
                </a:gridCol>
                <a:gridCol w="372862">
                  <a:extLst>
                    <a:ext uri="{9D8B030D-6E8A-4147-A177-3AD203B41FA5}">
                      <a16:colId xmlns:a16="http://schemas.microsoft.com/office/drawing/2014/main" val="2624782430"/>
                    </a:ext>
                  </a:extLst>
                </a:gridCol>
                <a:gridCol w="2466303">
                  <a:extLst>
                    <a:ext uri="{9D8B030D-6E8A-4147-A177-3AD203B41FA5}">
                      <a16:colId xmlns:a16="http://schemas.microsoft.com/office/drawing/2014/main" val="2812278842"/>
                    </a:ext>
                  </a:extLst>
                </a:gridCol>
                <a:gridCol w="1297251">
                  <a:extLst>
                    <a:ext uri="{9D8B030D-6E8A-4147-A177-3AD203B41FA5}">
                      <a16:colId xmlns:a16="http://schemas.microsoft.com/office/drawing/2014/main" val="1583961159"/>
                    </a:ext>
                  </a:extLst>
                </a:gridCol>
              </a:tblGrid>
              <a:tr h="1148638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65-1-2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PDCCH repetition for Type0 PDCCH CSS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Gothic" panose="020B0609070205080204" pitchFamily="49" charset="-128"/>
                          <a:cs typeface="Arial" panose="020B0604020202020204" pitchFamily="34" charset="0"/>
                        </a:rPr>
                        <a:t>1. Support reception of PDCCH repetition for Type0 PDCCH CSS 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Gothic" panose="020B0609070205080204" pitchFamily="49" charset="-128"/>
                          <a:cs typeface="Arial" panose="020B0604020202020204" pitchFamily="34" charset="0"/>
                        </a:rPr>
                        <a:t>[</a:t>
                      </a:r>
                      <a:r>
                        <a:rPr lang="en-GB" sz="10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of </a:t>
                      </a:r>
                      <a:r>
                        <a:rPr lang="en-GB" sz="1000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searchSpaceZero</a:t>
                      </a:r>
                      <a:r>
                        <a:rPr lang="en-GB" sz="10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configured within MIB pdcch-ConfigSIB1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Gothic" panose="020B0609070205080204" pitchFamily="49" charset="-128"/>
                          <a:cs typeface="Arial" panose="020B0604020202020204" pitchFamily="34" charset="0"/>
                        </a:rPr>
                        <a:t>]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Gothic" panose="020B0609070205080204" pitchFamily="49" charset="-128"/>
                          <a:cs typeface="Arial" panose="020B0604020202020204" pitchFamily="34" charset="0"/>
                        </a:rPr>
                        <a:t> 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Gothic" panose="020B0609070205080204" pitchFamily="49" charset="-128"/>
                          <a:cs typeface="Arial" panose="020B0604020202020204" pitchFamily="34" charset="0"/>
                        </a:rPr>
                        <a:t>FFS: whether to merge this FG with FG(s) for PDCCH repetition for other than Type0 PDCCH CSS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Gothic" panose="020B0609070205080204" pitchFamily="49" charset="-128"/>
                          <a:cs typeface="Arial" panose="020B0604020202020204" pitchFamily="34" charset="0"/>
                        </a:rPr>
                        <a:t>FFS: whether to merge this FG with FG(s) for SIB1 PDSCH repetition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FFS: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FFS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N/A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PDCCH repetition for Type0 PDCCH CSS is not supported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Per band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N/A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N/A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N/A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Note: This UE feature group is applicable 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[only]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for bands in Tables 5.2.2-1 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[and 5.2.3-1]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in TS 38.101-5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 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[FFS: </a:t>
                      </a: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Applicabilitiy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of this FG to TN]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Optional 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[with/without]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capability </a:t>
                      </a: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signaling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2079459"/>
                  </a:ext>
                </a:extLst>
              </a:tr>
              <a:tr h="895811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65-1-3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PDCCH repetition for Type 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[0A/0B/1/1A/2/2A]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PDCCH CSS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Gothic" panose="020B0609070205080204" pitchFamily="49" charset="-128"/>
                          <a:cs typeface="Arial" panose="020B0604020202020204" pitchFamily="34" charset="0"/>
                        </a:rPr>
                        <a:t>1. Support reception of PDCCH repetition for 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Type 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[0A/0B/1/1A/2/2A]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Gothic" panose="020B0609070205080204" pitchFamily="49" charset="-128"/>
                          <a:cs typeface="Arial" panose="020B0604020202020204" pitchFamily="34" charset="0"/>
                        </a:rPr>
                        <a:t>PDCCH CSS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Gothic" panose="020B0609070205080204" pitchFamily="49" charset="-128"/>
                          <a:cs typeface="Arial" panose="020B0604020202020204" pitchFamily="34" charset="0"/>
                        </a:rPr>
                        <a:t> 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FFS: 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FFS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N/A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FFS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Per band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N/A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N/A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N/A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Note: This UE feature group is applicable 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[only]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for bands in Tables 5.2.2-1 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[and 5.2.3-1]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in TS 38.101-5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 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[FFS: Applicabilitiy of this FG to TN]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Optional 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[without]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capability </a:t>
                      </a: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signaling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47277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793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B0D1B7A-1BF1-9243-B4C2-FD446E0C2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4523" y="415010"/>
            <a:ext cx="10740640" cy="470096"/>
          </a:xfrm>
        </p:spPr>
        <p:txBody>
          <a:bodyPr>
            <a:normAutofit/>
          </a:bodyPr>
          <a:lstStyle/>
          <a:p>
            <a:pPr defTabSz="914400">
              <a:lnSpc>
                <a:spcPts val="3440"/>
              </a:lnSpc>
              <a:spcBef>
                <a:spcPct val="0"/>
              </a:spcBef>
              <a:defRPr/>
            </a:pPr>
            <a:r>
              <a:rPr lang="en-US" sz="3200" b="1" dirty="0">
                <a:solidFill>
                  <a:srgbClr val="C00000"/>
                </a:solidFill>
                <a:ea typeface="微软雅黑" panose="020B0503020204020204" pitchFamily="34" charset="-122"/>
              </a:rPr>
              <a:t>Proposal for applicability of common PDCCH repetition for TN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368F99A-F410-45D2-B6A8-EAB197A949A7}"/>
              </a:ext>
            </a:extLst>
          </p:cNvPr>
          <p:cNvSpPr txBox="1"/>
          <p:nvPr/>
        </p:nvSpPr>
        <p:spPr>
          <a:xfrm>
            <a:off x="273124" y="2851850"/>
            <a:ext cx="1122433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/>
            <a:r>
              <a:rPr lang="en-US" altLang="zh-CN" sz="1600" b="1" dirty="0">
                <a:solidFill>
                  <a:srgbClr val="0070C0"/>
                </a:solidFill>
              </a:rPr>
              <a:t>Proposal</a:t>
            </a:r>
            <a:r>
              <a:rPr lang="zh-CN" altLang="en-US" sz="1600" b="1" dirty="0">
                <a:solidFill>
                  <a:srgbClr val="0070C0"/>
                </a:solidFill>
              </a:rPr>
              <a:t>：</a:t>
            </a:r>
            <a:r>
              <a:rPr lang="en-US" altLang="zh-CN" sz="1600" b="1" dirty="0">
                <a:solidFill>
                  <a:srgbClr val="0070C0"/>
                </a:solidFill>
              </a:rPr>
              <a:t>Common PDCCH repetition introduced in Rel-19 NR NTN WI is also applicable for TN for FR1 only.</a:t>
            </a:r>
            <a:endParaRPr lang="zh-CN" altLang="en-US" sz="1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2353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B0D1B7A-1BF1-9243-B4C2-FD446E0C2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9650" y="306232"/>
            <a:ext cx="10740640" cy="993400"/>
          </a:xfrm>
        </p:spPr>
        <p:txBody>
          <a:bodyPr>
            <a:normAutofit/>
          </a:bodyPr>
          <a:lstStyle/>
          <a:p>
            <a:pPr defTabSz="914400">
              <a:lnSpc>
                <a:spcPts val="3440"/>
              </a:lnSpc>
              <a:spcBef>
                <a:spcPct val="0"/>
              </a:spcBef>
              <a:defRPr/>
            </a:pPr>
            <a:r>
              <a:rPr lang="en-US" altLang="zh-CN" sz="3200" b="1" dirty="0">
                <a:solidFill>
                  <a:srgbClr val="C00000"/>
                </a:solidFill>
                <a:ea typeface="微软雅黑" panose="020B0503020204020204" pitchFamily="34" charset="-122"/>
              </a:rPr>
              <a:t>Appendix: RAN1 key agreements for common PDCCH repetition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21DEAED-900E-4BE5-B9B9-4A426B99E007}"/>
                  </a:ext>
                </a:extLst>
              </p:cNvPr>
              <p:cNvSpPr txBox="1"/>
              <p:nvPr/>
            </p:nvSpPr>
            <p:spPr>
              <a:xfrm>
                <a:off x="726948" y="1001624"/>
                <a:ext cx="10370139" cy="4524315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en-GB" altLang="zh-CN" sz="1200" b="1" dirty="0">
                    <a:effectLst/>
                    <a:highlight>
                      <a:srgbClr val="00FF00"/>
                    </a:highlight>
                    <a:ea typeface="Batang" panose="02030600000101010101" pitchFamily="18" charset="-127"/>
                    <a:cs typeface="Times New Roman" panose="02020603050405020304" pitchFamily="18" charset="0"/>
                  </a:rPr>
                  <a:t>Agreement in RAN1#120bis</a:t>
                </a:r>
                <a:endParaRPr lang="zh-CN" altLang="zh-CN" sz="1200" dirty="0">
                  <a:effectLst/>
                  <a:ea typeface="Batang" panose="02030600000101010101" pitchFamily="18" charset="-127"/>
                  <a:cs typeface="Times New Roman" panose="02020603050405020304" pitchFamily="18" charset="0"/>
                </a:endParaRPr>
              </a:p>
              <a:p>
                <a:r>
                  <a:rPr lang="en-GB" altLang="zh-CN" sz="1200" dirty="0">
                    <a:effectLst/>
                    <a:ea typeface="Batang" panose="02030600000101010101" pitchFamily="18" charset="-127"/>
                    <a:cs typeface="Times New Roman" panose="02020603050405020304" pitchFamily="18" charset="0"/>
                  </a:rPr>
                  <a:t>For PDCCH repetition for Type0 PDCCH CSS of </a:t>
                </a:r>
                <a:r>
                  <a:rPr lang="en-GB" altLang="zh-CN" sz="1200" dirty="0" err="1">
                    <a:effectLst/>
                    <a:ea typeface="Malgun Gothic" panose="020B0503020000020004" pitchFamily="34" charset="-127"/>
                    <a:cs typeface="Times New Roman" panose="02020603050405020304" pitchFamily="18" charset="0"/>
                  </a:rPr>
                  <a:t>searchSpaceZero</a:t>
                </a:r>
                <a:r>
                  <a:rPr lang="en-GB" altLang="zh-CN" sz="1200" dirty="0">
                    <a:effectLst/>
                    <a:ea typeface="Malgun Gothic" panose="020B0503020000020004" pitchFamily="34" charset="-127"/>
                    <a:cs typeface="Times New Roman" panose="02020603050405020304" pitchFamily="18" charset="0"/>
                  </a:rPr>
                  <a:t> </a:t>
                </a:r>
                <a:r>
                  <a:rPr lang="en-GB" altLang="zh-CN" sz="1200" dirty="0">
                    <a:effectLst/>
                    <a:ea typeface="Batang" panose="02030600000101010101" pitchFamily="18" charset="-127"/>
                    <a:cs typeface="Times New Roman" panose="02020603050405020304" pitchFamily="18" charset="0"/>
                  </a:rPr>
                  <a:t>configured within MIB pdcch-ConfigSIB1, support repeated PDCCH candidates in the two consecutive slots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2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GB" altLang="zh-CN" sz="1200" i="1">
                            <a:effectLst/>
                            <a:latin typeface="Cambria Math" panose="02040503050406030204" pitchFamily="18" charset="0"/>
                            <a:ea typeface="Batang" panose="02030600000101010101" pitchFamily="18" charset="-127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  <m:sub>
                        <m:r>
                          <a:rPr lang="en-GB" altLang="zh-CN" sz="1200" i="1">
                            <a:effectLst/>
                            <a:latin typeface="Cambria Math" panose="02040503050406030204" pitchFamily="18" charset="0"/>
                            <a:ea typeface="Batang" panose="02030600000101010101" pitchFamily="18" charset="-127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GB" altLang="zh-CN" sz="1200" dirty="0">
                    <a:effectLst/>
                    <a:ea typeface="Batang" panose="02030600000101010101" pitchFamily="18" charset="-127"/>
                    <a:cs typeface="Times New Roman" panose="02020603050405020304" pitchFamily="18" charset="0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2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GB" altLang="zh-CN" sz="1200" i="1">
                            <a:effectLst/>
                            <a:latin typeface="Cambria Math" panose="02040503050406030204" pitchFamily="18" charset="0"/>
                            <a:ea typeface="Batang" panose="02030600000101010101" pitchFamily="18" charset="-127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  <m:sub>
                        <m:r>
                          <a:rPr lang="en-GB" altLang="zh-CN" sz="1200" i="1">
                            <a:effectLst/>
                            <a:latin typeface="Cambria Math" panose="02040503050406030204" pitchFamily="18" charset="0"/>
                            <a:ea typeface="Batang" panose="02030600000101010101" pitchFamily="18" charset="-127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  <m:r>
                      <a:rPr lang="en-GB" altLang="zh-CN" sz="1200" i="1">
                        <a:effectLst/>
                        <a:latin typeface="Cambria Math" panose="020405030504060302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rPr>
                      <m:t>+1</m:t>
                    </m:r>
                  </m:oMath>
                </a14:m>
                <a:r>
                  <a:rPr lang="en-GB" altLang="zh-CN" sz="1200" dirty="0">
                    <a:effectLst/>
                    <a:ea typeface="Batang" panose="02030600000101010101" pitchFamily="18" charset="-127"/>
                    <a:cs typeface="Times New Roman" panose="02020603050405020304" pitchFamily="18" charset="0"/>
                  </a:rPr>
                  <a:t> associated with the same SSB index (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2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GB" altLang="zh-CN" sz="1200" i="1">
                            <a:effectLst/>
                            <a:latin typeface="Cambria Math" panose="02040503050406030204" pitchFamily="18" charset="0"/>
                            <a:ea typeface="Batang" panose="02030600000101010101" pitchFamily="18" charset="-127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  <m:sub>
                        <m:r>
                          <a:rPr lang="en-GB" altLang="zh-CN" sz="1200" i="1">
                            <a:effectLst/>
                            <a:latin typeface="Cambria Math" panose="02040503050406030204" pitchFamily="18" charset="0"/>
                            <a:ea typeface="Batang" panose="02030600000101010101" pitchFamily="18" charset="-127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GB" altLang="zh-CN" sz="1200" dirty="0">
                    <a:effectLst/>
                    <a:ea typeface="Batang" panose="02030600000101010101" pitchFamily="18" charset="-127"/>
                    <a:cs typeface="Times New Roman" panose="02020603050405020304" pitchFamily="18" charset="0"/>
                  </a:rPr>
                  <a:t> as defined in section 13 of TS 38.213) at least for M=2.</a:t>
                </a:r>
                <a:endParaRPr lang="zh-CN" altLang="zh-CN" sz="1200" dirty="0">
                  <a:effectLst/>
                  <a:ea typeface="Batang" panose="02030600000101010101" pitchFamily="18" charset="-127"/>
                  <a:cs typeface="Times New Roman" panose="02020603050405020304" pitchFamily="18" charset="0"/>
                </a:endParaRPr>
              </a:p>
              <a:p>
                <a:pPr marL="342900" lvl="0" indent="-342900">
                  <a:buFont typeface="Symbol" panose="05050102010706020507" pitchFamily="18" charset="2"/>
                  <a:buChar char=""/>
                </a:pPr>
                <a:r>
                  <a:rPr lang="en-GB" altLang="zh-CN" sz="1200" dirty="0"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rPr>
                  <a:t>Repeated </a:t>
                </a:r>
                <a:r>
                  <a:rPr lang="en-GB" altLang="zh-CN" sz="1200" dirty="0">
                    <a:effectLst/>
                    <a:ea typeface="Batang" panose="02030600000101010101" pitchFamily="18" charset="-127"/>
                    <a:cs typeface="Times New Roman" panose="02020603050405020304" pitchFamily="18" charset="0"/>
                  </a:rPr>
                  <a:t>PDCCH candidates share the same aggregation level (AL), coded bits and same candidate index</a:t>
                </a:r>
                <a:endParaRPr lang="zh-CN" altLang="zh-CN" sz="1200" dirty="0">
                  <a:effectLst/>
                  <a:ea typeface="Batang" panose="02030600000101010101" pitchFamily="18" charset="-127"/>
                  <a:cs typeface="Times New Roman" panose="02020603050405020304" pitchFamily="18" charset="0"/>
                </a:endParaRPr>
              </a:p>
              <a:p>
                <a:pPr marL="1143000" lvl="2" indent="-228600">
                  <a:buFont typeface="Wingdings" panose="05000000000000000000" pitchFamily="2" charset="2"/>
                  <a:buChar char=""/>
                </a:pPr>
                <a:r>
                  <a:rPr lang="en-GB" altLang="zh-CN" sz="1200" dirty="0">
                    <a:effectLst/>
                    <a:ea typeface="Batang" panose="02030600000101010101" pitchFamily="18" charset="-127"/>
                    <a:cs typeface="Times New Roman" panose="02020603050405020304" pitchFamily="18" charset="0"/>
                  </a:rPr>
                  <a:t>Note: if the network repeats the Type 0 PDCCH across two consecutive slots, a legacy UE might decode the PDCCH and associated PDSCH in one slot and skip PDCCH monitoring in the other slot. </a:t>
                </a:r>
                <a:endParaRPr lang="zh-CN" altLang="zh-CN" sz="1200" dirty="0">
                  <a:effectLst/>
                  <a:ea typeface="Batang" panose="02030600000101010101" pitchFamily="18" charset="-127"/>
                  <a:cs typeface="Times New Roman" panose="02020603050405020304" pitchFamily="18" charset="0"/>
                </a:endParaRPr>
              </a:p>
              <a:p>
                <a:r>
                  <a:rPr lang="en-GB" altLang="zh-CN" sz="1200" dirty="0">
                    <a:effectLst/>
                    <a:ea typeface="Batang" panose="02030600000101010101" pitchFamily="18" charset="-127"/>
                    <a:cs typeface="Times New Roman" panose="02020603050405020304" pitchFamily="18" charset="0"/>
                  </a:rPr>
                  <a:t>Note: further discuss the potential solution for M=1 and M=1/2.</a:t>
                </a:r>
              </a:p>
              <a:p>
                <a:endParaRPr lang="en-US" altLang="zh-CN" sz="1200" b="1" dirty="0">
                  <a:effectLst/>
                  <a:highlight>
                    <a:srgbClr val="00FF00"/>
                  </a:highlight>
                  <a:ea typeface="Batang" panose="02030600000101010101" pitchFamily="18" charset="-127"/>
                  <a:cs typeface="Times New Roman" panose="02020603050405020304" pitchFamily="18" charset="0"/>
                </a:endParaRPr>
              </a:p>
              <a:p>
                <a:r>
                  <a:rPr lang="en-US" altLang="zh-CN" sz="1200" b="1" dirty="0">
                    <a:effectLst/>
                    <a:highlight>
                      <a:srgbClr val="00FF00"/>
                    </a:highlight>
                    <a:ea typeface="Batang" panose="02030600000101010101" pitchFamily="18" charset="-127"/>
                    <a:cs typeface="Times New Roman" panose="02020603050405020304" pitchFamily="18" charset="0"/>
                  </a:rPr>
                  <a:t>Agreement in RAN1#121</a:t>
                </a:r>
                <a:endParaRPr lang="zh-CN" altLang="zh-CN" sz="1200" dirty="0">
                  <a:effectLst/>
                  <a:ea typeface="Batang" panose="02030600000101010101" pitchFamily="18" charset="-127"/>
                  <a:cs typeface="Times New Roman" panose="02020603050405020304" pitchFamily="18" charset="0"/>
                </a:endParaRPr>
              </a:p>
              <a:p>
                <a:r>
                  <a:rPr lang="en-US" altLang="zh-CN" sz="1200" dirty="0">
                    <a:effectLst/>
                    <a:ea typeface="Batang" panose="02030600000101010101" pitchFamily="18" charset="-127"/>
                    <a:cs typeface="Times New Roman" panose="02020603050405020304" pitchFamily="18" charset="0"/>
                  </a:rPr>
                  <a:t>For PDCCH repetition for Type0 PDCCH CSS of </a:t>
                </a:r>
                <a:r>
                  <a:rPr lang="en-US" altLang="zh-CN" sz="1200" dirty="0" err="1">
                    <a:effectLst/>
                    <a:ea typeface="Batang" panose="02030600000101010101" pitchFamily="18" charset="-127"/>
                    <a:cs typeface="Times New Roman" panose="02020603050405020304" pitchFamily="18" charset="0"/>
                  </a:rPr>
                  <a:t>searchSpaceZero</a:t>
                </a:r>
                <a:r>
                  <a:rPr lang="en-US" altLang="zh-CN" sz="1200" dirty="0">
                    <a:effectLst/>
                    <a:ea typeface="Batang" panose="02030600000101010101" pitchFamily="18" charset="-127"/>
                    <a:cs typeface="Times New Roman" panose="02020603050405020304" pitchFamily="18" charset="0"/>
                  </a:rPr>
                  <a:t> configured within MIB pdcch-ConfigSIB1, </a:t>
                </a:r>
                <a:r>
                  <a:rPr lang="en-US" altLang="zh-CN" sz="1200" dirty="0">
                    <a:effectLst/>
                    <a:ea typeface="MS Mincho" panose="02020609040205080304" pitchFamily="49" charset="-128"/>
                    <a:cs typeface="Times New Roman" panose="02020603050405020304" pitchFamily="18" charset="0"/>
                  </a:rPr>
                  <a:t>the solution agreed for M = 2 is also applied to M = 1 and M = 1/2.</a:t>
                </a:r>
                <a:endParaRPr lang="zh-CN" altLang="zh-CN" sz="1200" dirty="0">
                  <a:effectLst/>
                  <a:ea typeface="Batang" panose="02030600000101010101" pitchFamily="18" charset="-127"/>
                  <a:cs typeface="Times New Roman" panose="02020603050405020304" pitchFamily="18" charset="0"/>
                </a:endParaRPr>
              </a:p>
              <a:p>
                <a:endParaRPr lang="en-US" altLang="zh-CN" sz="1200" b="1" dirty="0">
                  <a:effectLst/>
                  <a:highlight>
                    <a:srgbClr val="00FF00"/>
                  </a:highlight>
                  <a:ea typeface="Batang" panose="02030600000101010101" pitchFamily="18" charset="-127"/>
                  <a:cs typeface="Times New Roman" panose="02020603050405020304" pitchFamily="18" charset="0"/>
                </a:endParaRPr>
              </a:p>
              <a:p>
                <a:r>
                  <a:rPr lang="en-US" altLang="zh-CN" sz="1200" b="1" dirty="0">
                    <a:effectLst/>
                    <a:highlight>
                      <a:srgbClr val="00FF00"/>
                    </a:highlight>
                    <a:ea typeface="Batang" panose="02030600000101010101" pitchFamily="18" charset="-127"/>
                    <a:cs typeface="Times New Roman" panose="02020603050405020304" pitchFamily="18" charset="0"/>
                  </a:rPr>
                  <a:t>Agreement in RAN1#121</a:t>
                </a:r>
                <a:endParaRPr lang="zh-CN" altLang="zh-CN" sz="1200" dirty="0">
                  <a:effectLst/>
                  <a:ea typeface="Batang" panose="02030600000101010101" pitchFamily="18" charset="-127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1200" dirty="0">
                    <a:effectLst/>
                    <a:ea typeface="Batang" panose="02030600000101010101" pitchFamily="18" charset="-127"/>
                    <a:cs typeface="Times New Roman" panose="02020603050405020304" pitchFamily="18" charset="0"/>
                  </a:rPr>
                  <a:t>For PDCCH CSS other than Type-0 CSS and other than Type-3 CSS for common search spaces other than </a:t>
                </a:r>
                <a:r>
                  <a:rPr lang="en-US" altLang="zh-CN" sz="1200" dirty="0" err="1">
                    <a:effectLst/>
                    <a:ea typeface="Batang" panose="02030600000101010101" pitchFamily="18" charset="-127"/>
                    <a:cs typeface="Times New Roman" panose="02020603050405020304" pitchFamily="18" charset="0"/>
                  </a:rPr>
                  <a:t>SearchSpaceZero</a:t>
                </a:r>
                <a:r>
                  <a:rPr lang="en-US" altLang="zh-CN" sz="1200" dirty="0">
                    <a:effectLst/>
                    <a:ea typeface="Batang" panose="02030600000101010101" pitchFamily="18" charset="-127"/>
                    <a:cs typeface="Times New Roman" panose="02020603050405020304" pitchFamily="18" charset="0"/>
                  </a:rPr>
                  <a:t>, support intra-slot repetition based on:</a:t>
                </a:r>
                <a:endParaRPr lang="zh-CN" altLang="zh-CN" sz="1200" dirty="0">
                  <a:effectLst/>
                  <a:ea typeface="Batang" panose="02030600000101010101" pitchFamily="18" charset="-127"/>
                  <a:cs typeface="Times New Roman" panose="02020603050405020304" pitchFamily="18" charset="0"/>
                </a:endParaRPr>
              </a:p>
              <a:p>
                <a:pPr marL="342900" lvl="0" indent="-342900" algn="just">
                  <a:buFont typeface="Symbol" panose="05050102010706020507" pitchFamily="18" charset="2"/>
                  <a:buChar char=""/>
                </a:pPr>
                <a:r>
                  <a:rPr lang="en-US" altLang="zh-CN" sz="1200" dirty="0">
                    <a:effectLst/>
                    <a:ea typeface="Batang" panose="02030600000101010101" pitchFamily="18" charset="-127"/>
                    <a:cs typeface="Symbol" panose="05050102010706020507" pitchFamily="18" charset="2"/>
                  </a:rPr>
                  <a:t>The starting symbol of monitoring occasion of the second SS is located right after the ending symbol of monitoring occasion of the first SS.</a:t>
                </a:r>
                <a:endParaRPr lang="zh-CN" altLang="zh-CN" sz="1200" dirty="0">
                  <a:effectLst/>
                  <a:ea typeface="Batang" panose="02030600000101010101" pitchFamily="18" charset="-127"/>
                  <a:cs typeface="Symbol" panose="05050102010706020507" pitchFamily="18" charset="2"/>
                </a:endParaRPr>
              </a:p>
              <a:p>
                <a:pPr marL="342900" lvl="0" indent="-342900" algn="just">
                  <a:buFont typeface="Symbol" panose="05050102010706020507" pitchFamily="18" charset="2"/>
                  <a:buChar char=""/>
                </a:pPr>
                <a:r>
                  <a:rPr lang="en-US" altLang="zh-CN" sz="1200" dirty="0">
                    <a:effectLst/>
                    <a:ea typeface="Batang" panose="02030600000101010101" pitchFamily="18" charset="-127"/>
                    <a:cs typeface="Symbol" panose="05050102010706020507" pitchFamily="18" charset="2"/>
                  </a:rPr>
                  <a:t>BD is counted as one or two, subject to UE capability, in RRC connected mode</a:t>
                </a:r>
                <a:endParaRPr lang="zh-CN" altLang="zh-CN" sz="1200" dirty="0">
                  <a:effectLst/>
                  <a:ea typeface="Batang" panose="02030600000101010101" pitchFamily="18" charset="-127"/>
                  <a:cs typeface="Symbol" panose="05050102010706020507" pitchFamily="18" charset="2"/>
                </a:endParaRPr>
              </a:p>
              <a:p>
                <a:pPr marL="742950" lvl="1" indent="-285750" algn="just">
                  <a:buFont typeface="Courier New" panose="02070309020205020404" pitchFamily="49" charset="0"/>
                  <a:buChar char="o"/>
                </a:pPr>
                <a:r>
                  <a:rPr lang="en-US" altLang="zh-CN" sz="1200" dirty="0">
                    <a:effectLst/>
                    <a:ea typeface="Batang" panose="02030600000101010101" pitchFamily="18" charset="-127"/>
                    <a:cs typeface="Times New Roman" panose="02020603050405020304" pitchFamily="18" charset="0"/>
                  </a:rPr>
                  <a:t>UE assumes that a DCI Format with the same content is repeated on two PDCCH candidates. </a:t>
                </a:r>
                <a:endParaRPr lang="zh-CN" altLang="zh-CN" sz="1200" dirty="0">
                  <a:effectLst/>
                  <a:ea typeface="Batang" panose="02030600000101010101" pitchFamily="18" charset="-127"/>
                  <a:cs typeface="Times New Roman" panose="02020603050405020304" pitchFamily="18" charset="0"/>
                </a:endParaRPr>
              </a:p>
              <a:p>
                <a:pPr marL="742950" lvl="1" indent="-285750" algn="just">
                  <a:buFont typeface="Courier New" panose="02070309020205020404" pitchFamily="49" charset="0"/>
                  <a:buChar char="o"/>
                </a:pPr>
                <a:r>
                  <a:rPr lang="en-US" altLang="zh-CN" sz="1200" dirty="0">
                    <a:effectLst/>
                    <a:ea typeface="Batang" panose="02030600000101010101" pitchFamily="18" charset="-127"/>
                    <a:cs typeface="Times New Roman" panose="02020603050405020304" pitchFamily="18" charset="0"/>
                  </a:rPr>
                  <a:t>Note: From RAN1 perspective UE is expected to deliver performance no worse than soft combining</a:t>
                </a:r>
                <a:endParaRPr lang="zh-CN" altLang="zh-CN" sz="1200" dirty="0">
                  <a:effectLst/>
                  <a:ea typeface="Batang" panose="02030600000101010101" pitchFamily="18" charset="-127"/>
                  <a:cs typeface="Times New Roman" panose="02020603050405020304" pitchFamily="18" charset="0"/>
                </a:endParaRPr>
              </a:p>
              <a:p>
                <a:pPr marL="342900" lvl="0" indent="-342900" algn="just">
                  <a:buFont typeface="Symbol" panose="05050102010706020507" pitchFamily="18" charset="2"/>
                  <a:buChar char=""/>
                </a:pPr>
                <a:r>
                  <a:rPr lang="en-US" altLang="zh-CN" sz="1200" dirty="0">
                    <a:effectLst/>
                    <a:ea typeface="Batang" panose="02030600000101010101" pitchFamily="18" charset="-127"/>
                    <a:cs typeface="Symbol" panose="05050102010706020507" pitchFamily="18" charset="2"/>
                  </a:rPr>
                  <a:t>PDCCH repetition is applicable to RNTI of the CSS.</a:t>
                </a:r>
                <a:endParaRPr lang="zh-CN" altLang="zh-CN" sz="1200" dirty="0">
                  <a:effectLst/>
                  <a:ea typeface="Batang" panose="02030600000101010101" pitchFamily="18" charset="-127"/>
                  <a:cs typeface="Symbol" panose="05050102010706020507" pitchFamily="18" charset="2"/>
                </a:endParaRPr>
              </a:p>
              <a:p>
                <a:pPr marL="342900" lvl="0" indent="-342900" algn="just">
                  <a:buFont typeface="Symbol" panose="05050102010706020507" pitchFamily="18" charset="2"/>
                  <a:buChar char=""/>
                </a:pPr>
                <a:r>
                  <a:rPr lang="en-US" altLang="zh-CN" sz="1200" dirty="0">
                    <a:effectLst/>
                    <a:ea typeface="宋体" panose="02010600030101010101" pitchFamily="2" charset="-122"/>
                    <a:cs typeface="Symbol" panose="05050102010706020507" pitchFamily="18" charset="2"/>
                  </a:rPr>
                  <a:t>Repeated </a:t>
                </a:r>
                <a:r>
                  <a:rPr lang="en-US" altLang="zh-CN" sz="1200" dirty="0">
                    <a:effectLst/>
                    <a:ea typeface="Batang" panose="02030600000101010101" pitchFamily="18" charset="-127"/>
                    <a:cs typeface="Symbol" panose="05050102010706020507" pitchFamily="18" charset="2"/>
                  </a:rPr>
                  <a:t>PDCCH candidates within the same CORESET repeated in the slot, and share the same aggregation level (AL), coded bits and same candidate index.</a:t>
                </a:r>
                <a:endParaRPr lang="zh-CN" altLang="zh-CN" sz="1200" dirty="0">
                  <a:effectLst/>
                  <a:ea typeface="Batang" panose="02030600000101010101" pitchFamily="18" charset="-127"/>
                  <a:cs typeface="Symbol" panose="05050102010706020507" pitchFamily="18" charset="2"/>
                </a:endParaRPr>
              </a:p>
              <a:p>
                <a:pPr marL="742950" lvl="1" indent="-285750" algn="just">
                  <a:buFont typeface="Courier New" panose="02070309020205020404" pitchFamily="49" charset="0"/>
                  <a:buChar char="o"/>
                </a:pPr>
                <a:r>
                  <a:rPr lang="en-US" altLang="zh-CN" sz="1200" dirty="0">
                    <a:effectLst/>
                    <a:ea typeface="Batang" panose="02030600000101010101" pitchFamily="18" charset="-127"/>
                    <a:cs typeface="Times New Roman" panose="02020603050405020304" pitchFamily="18" charset="0"/>
                  </a:rPr>
                  <a:t>Up to editor how to capture this in writing the relevant RAN1 specification.</a:t>
                </a:r>
                <a:endParaRPr lang="zh-CN" altLang="zh-CN" sz="1200" dirty="0">
                  <a:effectLst/>
                  <a:ea typeface="Batang" panose="02030600000101010101" pitchFamily="18" charset="-127"/>
                  <a:cs typeface="Times New Roman" panose="02020603050405020304" pitchFamily="18" charset="0"/>
                </a:endParaRPr>
              </a:p>
              <a:p>
                <a:endParaRPr lang="zh-CN" altLang="zh-CN" sz="1200" dirty="0">
                  <a:effectLst/>
                  <a:ea typeface="Batang" panose="02030600000101010101" pitchFamily="18" charset="-127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21DEAED-900E-4BE5-B9B9-4A426B99E0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6948" y="1001624"/>
                <a:ext cx="10370139" cy="452431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81742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Cover page_Image version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sz="3200" dirty="0" err="1" smtClean="0">
            <a:solidFill>
              <a:srgbClr val="000000"/>
            </a:solidFill>
            <a:latin typeface="Arial" panose="020B0604020202020204" pitchFamily="34" charset="0"/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8" id="{10D78E51-8D5A-4682-A2B0-43C2A5B5BB4F}" vid="{2CAB3CEB-A314-40CA-9193-70DA3C6C90B9}"/>
    </a:ext>
  </a:extLst>
</a:theme>
</file>

<file path=ppt/theme/theme2.xml><?xml version="1.0" encoding="utf-8"?>
<a:theme xmlns:a="http://schemas.openxmlformats.org/drawingml/2006/main" name="Contents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sz="2200" dirty="0" err="1" smtClean="0">
            <a:solidFill>
              <a:srgbClr val="000000"/>
            </a:solidFill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8" id="{10D78E51-8D5A-4682-A2B0-43C2A5B5BB4F}" vid="{BD6C002A-145D-48C4-BC37-8F185842FDD8}"/>
    </a:ext>
  </a:extLst>
</a:theme>
</file>

<file path=ppt/theme/theme3.xml><?xml version="1.0" encoding="utf-8"?>
<a:theme xmlns:a="http://schemas.openxmlformats.org/drawingml/2006/main" name="Chapter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dirty="0" err="1" smtClean="0">
            <a:solidFill>
              <a:srgbClr val="000000"/>
            </a:solidFill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8" id="{10D78E51-8D5A-4682-A2B0-43C2A5B5BB4F}" vid="{9EF9C519-0329-4EF9-B266-404C2A0B68C0}"/>
    </a:ext>
  </a:extLst>
</a:theme>
</file>

<file path=ppt/theme/theme4.xml><?xml version="1.0" encoding="utf-8"?>
<a:theme xmlns:a="http://schemas.openxmlformats.org/drawingml/2006/main" name="End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4800" dirty="0" err="1" smtClean="0">
            <a:solidFill>
              <a:srgbClr val="000000"/>
            </a:solidFill>
            <a:latin typeface="Arial" panose="020B0604020202020204" pitchFamily="34" charset="0"/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8" id="{10D78E51-8D5A-4682-A2B0-43C2A5B5BB4F}" vid="{19CE10E0-DEB1-4025-A926-EA35B177B1A8}"/>
    </a:ext>
  </a:extLst>
</a:theme>
</file>

<file path=ppt/theme/theme5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6.xml><?xml version="1.0" encoding="utf-8"?>
<a:theme xmlns:a="http://schemas.openxmlformats.org/drawingml/2006/main" name="PPT2010华为VI版16：9格式">
  <a:themeElements>
    <a:clrScheme name="16比9PPT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6比9PPT模板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16比9PPT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比9PPT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比9PPT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比9PPT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比9PPT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比9PPT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1539</TotalTime>
  <Words>739</Words>
  <Application>Microsoft Office PowerPoint</Application>
  <PresentationFormat>Custom</PresentationFormat>
  <Paragraphs>74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4</vt:i4>
      </vt:variant>
    </vt:vector>
  </HeadingPairs>
  <TitlesOfParts>
    <vt:vector size="23" baseType="lpstr">
      <vt:lpstr>Batang</vt:lpstr>
      <vt:lpstr>Malgun Gothic</vt:lpstr>
      <vt:lpstr>MS Mincho</vt:lpstr>
      <vt:lpstr>宋体</vt:lpstr>
      <vt:lpstr>Microsoft YaHei</vt:lpstr>
      <vt:lpstr>Microsoft YaHei</vt:lpstr>
      <vt:lpstr>Arial</vt:lpstr>
      <vt:lpstr>Calibri</vt:lpstr>
      <vt:lpstr>Cambria Math</vt:lpstr>
      <vt:lpstr>Courier New</vt:lpstr>
      <vt:lpstr>Symbol</vt:lpstr>
      <vt:lpstr>Times New Roman</vt:lpstr>
      <vt:lpstr>Wingdings</vt:lpstr>
      <vt:lpstr>Cover page_Image version</vt:lpstr>
      <vt:lpstr>Contents page</vt:lpstr>
      <vt:lpstr>Chapter page</vt:lpstr>
      <vt:lpstr>End page</vt:lpstr>
      <vt:lpstr>封面页_图片版 </vt:lpstr>
      <vt:lpstr>PPT2010华为VI版16：9格式</vt:lpstr>
      <vt:lpstr>Applicability of Rel-19 common PDCCH repetition for terrestrial networks 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Xiaolei TIE v2</dc:creator>
  <cp:lastModifiedBy>Yan Cheng RAN1#121</cp:lastModifiedBy>
  <cp:revision>103</cp:revision>
  <dcterms:created xsi:type="dcterms:W3CDTF">2024-11-27T08:16:30Z</dcterms:created>
  <dcterms:modified xsi:type="dcterms:W3CDTF">2025-06-12T12:13:45Z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(3)ugBKOaJyAF+2ZR8jdmExaFyacnrLcOwJqVgt/eiAt7/9uRLjr3/83KfJXffCG1wvFVPSeP10
Dc9NNvHGUWrwtwKACI6q6nDY7NcezUIoD4FKlBcwq+4v0WlhdB9lj0DU9yPD/pgUXpzsro2u
qH2gSWTEwE78MEIg1nzvtxQ2ZrfVnJBql/WHhocm4WT+ALysekkM6h0D9v0dW90TDYeYAG8j
F4acTwDjPQB6Jvly/+</vt:lpwstr>
  </property>
  <property fmtid="{D5CDD505-2E9C-101B-9397-08002B2CF9AE}" pid="3" name="_2015_ms_pID_7253431">
    <vt:lpwstr>ziE1NCCJC2r3LDBHX5YS2y7Ei0yQjdt8IjSc6yaAzte6h9Vt2gm8GZ
IM9TVOOKsMVISWjPqTgRugMCEJJWz6zy8rzra4pEkJAAB9dSeb5WK2/Db6SCD4fOzPUpgWrB
TOuzAnrO4ie8dOvwiDydG3gULlJEXIFwJA5FjFT/amCZXakQtTLPQt9wmFCgTXIE+0BQ1Dnl
DNFUwz7BcD0XcrT4PaEJA2t/uvsWcaRAofjt</vt:lpwstr>
  </property>
  <property fmtid="{D5CDD505-2E9C-101B-9397-08002B2CF9AE}" pid="4" name="_2015_ms_pID_7253432">
    <vt:lpwstr>IQ==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1748571380</vt:lpwstr>
  </property>
</Properties>
</file>