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8.xml" ContentType="application/vnd.openxmlformats-officedocument.theme+xml"/>
  <Override PartName="/ppt/slideLayouts/slideLayout13.xml" ContentType="application/vnd.openxmlformats-officedocument.presentationml.slideLayout+xml"/>
  <Override PartName="/ppt/theme/theme9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0.xml" ContentType="application/vnd.openxmlformats-officedocument.theme+xml"/>
  <Override PartName="/ppt/slideLayouts/slideLayout1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13.xml" ContentType="application/vnd.openxmlformats-officedocument.theme+xml"/>
  <Override PartName="/ppt/slideLayouts/slideLayout22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818" r:id="rId1"/>
    <p:sldMasterId id="2147483797" r:id="rId2"/>
    <p:sldMasterId id="2147483816" r:id="rId3"/>
    <p:sldMasterId id="2147483683" r:id="rId4"/>
    <p:sldMasterId id="2147483892" r:id="rId5"/>
    <p:sldMasterId id="2147483912" r:id="rId6"/>
    <p:sldMasterId id="2147483915" r:id="rId7"/>
    <p:sldMasterId id="2147483917" r:id="rId8"/>
    <p:sldMasterId id="2147483922" r:id="rId9"/>
    <p:sldMasterId id="2147483925" r:id="rId10"/>
    <p:sldMasterId id="2147483931" r:id="rId11"/>
    <p:sldMasterId id="2147483934" r:id="rId12"/>
    <p:sldMasterId id="2147483936" r:id="rId13"/>
    <p:sldMasterId id="2147483941" r:id="rId14"/>
    <p:sldMasterId id="2147483943" r:id="rId15"/>
  </p:sldMasterIdLst>
  <p:notesMasterIdLst>
    <p:notesMasterId r:id="rId18"/>
  </p:notesMasterIdLst>
  <p:handoutMasterIdLst>
    <p:handoutMasterId r:id="rId19"/>
  </p:handoutMasterIdLst>
  <p:sldIdLst>
    <p:sldId id="2147483518" r:id="rId16"/>
    <p:sldId id="2147483503" r:id="rId17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CCF571D-FCD0-4BC0-84B9-61CDAC5FADD6}">
          <p14:sldIdLst>
            <p14:sldId id="2147483518"/>
            <p14:sldId id="2147483503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BC00BC"/>
    <a:srgbClr val="C7000B"/>
    <a:srgbClr val="4D4D4C"/>
    <a:srgbClr val="000000"/>
    <a:srgbClr val="E9002F"/>
    <a:srgbClr val="575756"/>
    <a:srgbClr val="4B4C4B"/>
    <a:srgbClr val="3535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55" autoAdjust="0"/>
    <p:restoredTop sz="84790" autoAdjust="0"/>
  </p:normalViewPr>
  <p:slideViewPr>
    <p:cSldViewPr snapToGrid="0" snapToObjects="1">
      <p:cViewPr varScale="1">
        <p:scale>
          <a:sx n="71" d="100"/>
          <a:sy n="71" d="100"/>
        </p:scale>
        <p:origin x="616" y="44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altLang="zh-CN" dirty="0"/>
            </a:br>
            <a:r>
              <a:rPr lang="en-US" altLang="zh-CN" dirty="0">
                <a:latin typeface="Courier"/>
              </a:rPr>
              <a:t>TELEFONICA S.A.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67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C6FADA1-64AC-754D-8189-CC7486A73A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08BA7CF-6D0E-3345-90BD-85C5AFAE5B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17" indent="0" algn="ctr">
              <a:buNone/>
              <a:defRPr sz="1999"/>
            </a:lvl2pPr>
            <a:lvl3pPr marL="914034" indent="0" algn="ctr">
              <a:buNone/>
              <a:defRPr sz="1799"/>
            </a:lvl3pPr>
            <a:lvl4pPr marL="1371051" indent="0" algn="ctr">
              <a:buNone/>
              <a:defRPr sz="1599"/>
            </a:lvl4pPr>
            <a:lvl5pPr marL="1828068" indent="0" algn="ctr">
              <a:buNone/>
              <a:defRPr sz="1599"/>
            </a:lvl5pPr>
            <a:lvl6pPr marL="2285086" indent="0" algn="ctr">
              <a:buNone/>
              <a:defRPr sz="1599"/>
            </a:lvl6pPr>
            <a:lvl7pPr marL="2742103" indent="0" algn="ctr">
              <a:buNone/>
              <a:defRPr sz="1599"/>
            </a:lvl7pPr>
            <a:lvl8pPr marL="3199120" indent="0" algn="ctr">
              <a:buNone/>
              <a:defRPr sz="1599"/>
            </a:lvl8pPr>
            <a:lvl9pPr marL="3656137" indent="0" algn="ctr">
              <a:buNone/>
              <a:defRPr sz="1599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12"/>
            <a:fld id="{801A04E9-1A97-4950-BBE1-5BECBF2AF3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2025/6/9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1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12"/>
            <a:fld id="{940A17E9-A29B-47AC-A00F-741EF28BF38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16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4799" y="6489700"/>
            <a:ext cx="2797208" cy="17938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91BEBC14-1BE0-43B3-8776-AFA03C8135CE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673663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17" indent="0" algn="ctr">
              <a:buNone/>
              <a:defRPr sz="1999"/>
            </a:lvl2pPr>
            <a:lvl3pPr marL="914034" indent="0" algn="ctr">
              <a:buNone/>
              <a:defRPr sz="1799"/>
            </a:lvl3pPr>
            <a:lvl4pPr marL="1371051" indent="0" algn="ctr">
              <a:buNone/>
              <a:defRPr sz="1599"/>
            </a:lvl4pPr>
            <a:lvl5pPr marL="1828068" indent="0" algn="ctr">
              <a:buNone/>
              <a:defRPr sz="1599"/>
            </a:lvl5pPr>
            <a:lvl6pPr marL="2285086" indent="0" algn="ctr">
              <a:buNone/>
              <a:defRPr sz="1599"/>
            </a:lvl6pPr>
            <a:lvl7pPr marL="2742103" indent="0" algn="ctr">
              <a:buNone/>
              <a:defRPr sz="1599"/>
            </a:lvl7pPr>
            <a:lvl8pPr marL="3199120" indent="0" algn="ctr">
              <a:buNone/>
              <a:defRPr sz="1599"/>
            </a:lvl8pPr>
            <a:lvl9pPr marL="3656137" indent="0" algn="ctr">
              <a:buNone/>
              <a:defRPr sz="1599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12"/>
            <a:fld id="{801A04E9-1A97-4950-BBE1-5BECBF2AF3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2025/6/9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1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12"/>
            <a:fld id="{940A17E9-A29B-47AC-A00F-741EF28BF38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15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838527" y="6356352"/>
            <a:ext cx="274427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74D29996-EE40-40A9-AF7F-191ECA1B2D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6/9/2025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178" y="6356352"/>
            <a:ext cx="411640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964" y="6356352"/>
            <a:ext cx="274427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4807604E-2459-477B-B353-6AC58CD1F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038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766195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99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3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1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9392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73733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17" indent="0" algn="ctr">
              <a:buNone/>
              <a:defRPr sz="1999"/>
            </a:lvl2pPr>
            <a:lvl3pPr marL="914034" indent="0" algn="ctr">
              <a:buNone/>
              <a:defRPr sz="1799"/>
            </a:lvl3pPr>
            <a:lvl4pPr marL="1371051" indent="0" algn="ctr">
              <a:buNone/>
              <a:defRPr sz="1599"/>
            </a:lvl4pPr>
            <a:lvl5pPr marL="1828068" indent="0" algn="ctr">
              <a:buNone/>
              <a:defRPr sz="1599"/>
            </a:lvl5pPr>
            <a:lvl6pPr marL="2285086" indent="0" algn="ctr">
              <a:buNone/>
              <a:defRPr sz="1599"/>
            </a:lvl6pPr>
            <a:lvl7pPr marL="2742103" indent="0" algn="ctr">
              <a:buNone/>
              <a:defRPr sz="1599"/>
            </a:lvl7pPr>
            <a:lvl8pPr marL="3199120" indent="0" algn="ctr">
              <a:buNone/>
              <a:defRPr sz="1599"/>
            </a:lvl8pPr>
            <a:lvl9pPr marL="3656137" indent="0" algn="ctr">
              <a:buNone/>
              <a:defRPr sz="1599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12"/>
            <a:fld id="{801A04E9-1A97-4950-BBE1-5BECBF2AF3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2025/6/9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1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12"/>
            <a:fld id="{940A17E9-A29B-47AC-A00F-741EF28BF38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95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181685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4799" y="6489700"/>
            <a:ext cx="2797208" cy="17938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91BEBC14-1BE0-43B3-8776-AFA03C8135CE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473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064015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17" indent="0" algn="ctr">
              <a:buNone/>
              <a:defRPr sz="1999"/>
            </a:lvl2pPr>
            <a:lvl3pPr marL="914034" indent="0" algn="ctr">
              <a:buNone/>
              <a:defRPr sz="1799"/>
            </a:lvl3pPr>
            <a:lvl4pPr marL="1371051" indent="0" algn="ctr">
              <a:buNone/>
              <a:defRPr sz="1599"/>
            </a:lvl4pPr>
            <a:lvl5pPr marL="1828068" indent="0" algn="ctr">
              <a:buNone/>
              <a:defRPr sz="1599"/>
            </a:lvl5pPr>
            <a:lvl6pPr marL="2285086" indent="0" algn="ctr">
              <a:buNone/>
              <a:defRPr sz="1599"/>
            </a:lvl6pPr>
            <a:lvl7pPr marL="2742103" indent="0" algn="ctr">
              <a:buNone/>
              <a:defRPr sz="1599"/>
            </a:lvl7pPr>
            <a:lvl8pPr marL="3199120" indent="0" algn="ctr">
              <a:buNone/>
              <a:defRPr sz="1599"/>
            </a:lvl8pPr>
            <a:lvl9pPr marL="3656137" indent="0" algn="ctr">
              <a:buNone/>
              <a:defRPr sz="1599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12"/>
            <a:fld id="{801A04E9-1A97-4950-BBE1-5BECBF2AF3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2025/6/9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1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12"/>
            <a:fld id="{940A17E9-A29B-47AC-A00F-741EF28BF38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379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913952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894DB30-FB81-8C43-84D2-D602CEBBFC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5547E01-69EF-354E-A3D7-2F57B5B164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25CFD13-9C9C-6F4D-9AC2-E2D74CD600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3BE97340-3746-2843-A081-908ECE911D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932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068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3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1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0370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/>
          <p:nvPr userDrawn="1"/>
        </p:nvSpPr>
        <p:spPr>
          <a:xfrm>
            <a:off x="-47642" y="6619131"/>
            <a:ext cx="561301" cy="2224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1pPr>
            <a:lvl2pPr marL="742950" indent="-28575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2pPr>
            <a:lvl3pPr marL="1143000" indent="-22860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3pPr>
            <a:lvl4pPr marL="1600200" indent="-22860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4pPr>
            <a:lvl5pPr marL="2057400" indent="-22860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5pPr>
            <a:lvl6pPr marL="25146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6pPr>
            <a:lvl7pPr marL="29718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7pPr>
            <a:lvl8pPr marL="34290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8pPr>
            <a:lvl9pPr marL="38862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9pPr>
          </a:lstStyle>
          <a:p>
            <a:pPr eaLnBrk="1"/>
            <a:fld id="{C1411ACA-50B3-46E8-A9A2-860A9BD45DDA}" type="slidenum">
              <a:rPr lang="zh-CN" altLang="en-US" sz="839">
                <a:latin typeface="FrutigerNext LT Medium" panose="020B0603040504020204" pitchFamily="34" charset="0"/>
              </a:rPr>
              <a:pPr eaLnBrk="1"/>
              <a:t>‹#›</a:t>
            </a:fld>
            <a:endParaRPr lang="zh-CN" altLang="en-US" sz="839">
              <a:latin typeface="FrutigerNext LT Medium" panose="020B0603040504020204" pitchFamily="34" charset="0"/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172117" y="68627"/>
            <a:ext cx="10149577" cy="789278"/>
          </a:xfrm>
          <a:prstGeom prst="rect">
            <a:avLst/>
          </a:prstGeom>
        </p:spPr>
        <p:txBody>
          <a:bodyPr/>
          <a:lstStyle>
            <a:lvl1pPr algn="l">
              <a:defRPr sz="3181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0069" y="6168841"/>
            <a:ext cx="450457" cy="46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237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17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8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.jpeg"/><Relationship Id="rId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2.xml"/></Relationships>
</file>

<file path=ppt/slideMasters/_rels/slideMaster15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9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jpe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738613-2341-9046-8E35-A1048C744AF2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1302CF-E220-7941-9D27-FF64F2FCCB5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2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22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08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14634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baseline="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92E754B-BEEB-6C43-BDA5-31C1E689F7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78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3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137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137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2" y="6324679"/>
            <a:ext cx="1285919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69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</p:sldLayoutIdLst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3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137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137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2" y="6324679"/>
            <a:ext cx="1285919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125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</p:sldLayoutIdLst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97294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14634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baseline="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92E754B-BEEB-6C43-BDA5-31C1E689F7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144" y="1474840"/>
            <a:ext cx="3984232" cy="281608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24FF637-3127-064E-84EE-A0C7EB5BEE96}"/>
              </a:ext>
            </a:extLst>
          </p:cNvPr>
          <p:cNvSpPr txBox="1">
            <a:spLocks/>
          </p:cNvSpPr>
          <p:nvPr userDrawn="1"/>
        </p:nvSpPr>
        <p:spPr>
          <a:xfrm>
            <a:off x="7979357" y="2343267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FBF16AD5-9EBA-8547-984B-E4E106BBD6C0}"/>
              </a:ext>
            </a:extLst>
          </p:cNvPr>
          <p:cNvSpPr txBox="1">
            <a:spLocks/>
          </p:cNvSpPr>
          <p:nvPr userDrawn="1"/>
        </p:nvSpPr>
        <p:spPr>
          <a:xfrm>
            <a:off x="7977672" y="1654431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FEE128-9041-7B44-89D3-2029C9B082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101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0673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14634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1D1D1B"/>
                </a:solidFill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849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cs typeface="Arial" panose="020B0604020202020204" pitchFamily="34" charset="0"/>
              </a:rPr>
              <a:pPr defTabSz="890849"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92E754B-BEEB-6C43-BDA5-31C1E689F7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597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3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137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137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2" y="6324679"/>
            <a:ext cx="1285919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05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</p:sldLayoutIdLst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3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137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137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2" y="6324679"/>
            <a:ext cx="1285919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89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</p:sldLayoutIdLst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3">
            <a:extLst>
              <a:ext uri="{FF2B5EF4-FFF2-40B4-BE49-F238E27FC236}">
                <a16:creationId xmlns:a16="http://schemas.microsoft.com/office/drawing/2014/main" id="{CB1C3212-CF81-4458-8AB6-BB43624E28A3}"/>
              </a:ext>
            </a:extLst>
          </p:cNvPr>
          <p:cNvSpPr txBox="1">
            <a:spLocks/>
          </p:cNvSpPr>
          <p:nvPr/>
        </p:nvSpPr>
        <p:spPr>
          <a:xfrm>
            <a:off x="597529" y="2666252"/>
            <a:ext cx="10948971" cy="1247762"/>
          </a:xfrm>
          <a:prstGeom prst="rect">
            <a:avLst/>
          </a:prstGeom>
        </p:spPr>
        <p:txBody>
          <a:bodyPr lIns="0" tIns="0" rIns="0" bIns="0" anchor="t">
            <a:normAutofit fontScale="47500" lnSpcReduction="20000"/>
          </a:bodyPr>
          <a:lstStyle>
            <a:lvl1pPr marL="0" indent="0" algn="l" defTabSz="914400" rtl="0" eaLnBrk="1" latinLnBrk="0" hangingPunct="1">
              <a:lnSpc>
                <a:spcPts val="3430"/>
              </a:lnSpc>
              <a:spcBef>
                <a:spcPts val="0"/>
              </a:spcBef>
              <a:buFontTx/>
              <a:buNone/>
              <a:defRPr sz="32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79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169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9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559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9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9497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R20 proposals for power enhancement with relaxed UE Tx EVM and advanced BS receiver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id="{C1DE695D-2C74-4F7F-B784-2465422BF1DD}"/>
              </a:ext>
            </a:extLst>
          </p:cNvPr>
          <p:cNvSpPr txBox="1">
            <a:spLocks/>
          </p:cNvSpPr>
          <p:nvPr/>
        </p:nvSpPr>
        <p:spPr>
          <a:xfrm>
            <a:off x="597529" y="4269962"/>
            <a:ext cx="10948971" cy="121643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Huawei,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HiSilicon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Bell Mobility, Charter Communications, CMCC, China Telecom, China Unicom, </a:t>
            </a:r>
            <a:r>
              <a:rPr lang="en-US" altLang="zh-CN" sz="2400" dirty="0"/>
              <a:t>Deutsche Telekom AG, LG </a:t>
            </a:r>
            <a:r>
              <a:rPr lang="en-US" altLang="zh-CN" sz="2400" dirty="0" err="1"/>
              <a:t>Uplus</a:t>
            </a:r>
            <a:r>
              <a:rPr lang="en-US" altLang="zh-CN" sz="2400" dirty="0"/>
              <a:t>, </a:t>
            </a:r>
            <a:r>
              <a:rPr lang="en-US" altLang="zh-CN" sz="2400" dirty="0" err="1"/>
              <a:t>Mediatek</a:t>
            </a:r>
            <a:r>
              <a:rPr lang="en-US" altLang="zh-CN" sz="2400" dirty="0"/>
              <a:t>,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OPPO, Reliance Jio, Samsung,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Spreadtrum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UNISOC, Spark NZ, SK Telecom, Telefónica, Telstra,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Telus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vivo, Xiaomi, </a:t>
            </a:r>
            <a:r>
              <a:rPr lang="en-US" altLang="zh-CN" sz="2400" dirty="0"/>
              <a:t>Verizon</a:t>
            </a:r>
            <a:endParaRPr lang="zh-CN" altLang="zh-CN" sz="2400" dirty="0"/>
          </a:p>
        </p:txBody>
      </p:sp>
      <p:sp>
        <p:nvSpPr>
          <p:cNvPr id="7" name="矩形 6"/>
          <p:cNvSpPr/>
          <p:nvPr/>
        </p:nvSpPr>
        <p:spPr>
          <a:xfrm>
            <a:off x="160338" y="1479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#108		</a:t>
            </a: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Prague, Czech Republic, June 9-13, 2025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94848" y="147935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RP-251772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908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>
            <a:extLst>
              <a:ext uri="{FF2B5EF4-FFF2-40B4-BE49-F238E27FC236}">
                <a16:creationId xmlns:a16="http://schemas.microsoft.com/office/drawing/2014/main" id="{F0292C15-E64D-4902-8FD6-7DB13E9E8D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0048" y="266537"/>
            <a:ext cx="11630968" cy="61688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Proposals: 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 enhancement with relaxed UE Tx EVM and advanced BS receiver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1C19532-8205-4558-B9BA-931B21C5470C}"/>
              </a:ext>
            </a:extLst>
          </p:cNvPr>
          <p:cNvSpPr txBox="1"/>
          <p:nvPr/>
        </p:nvSpPr>
        <p:spPr>
          <a:xfrm>
            <a:off x="400048" y="711863"/>
            <a:ext cx="11396667" cy="5216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Motivation 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uplink transmission in dense urban area, it is observed that BS schedules more than 50% transmissions with high modulation orders, i.e., 64QAM/256QAM and high output power (&gt;20dBm) according to our field data and system simulation results.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Around 1dB enhancement of the UE output power for 64QAM/256QAM can improve the uplink UPT by 30% for user population at 50% CDF, and overall can improve the uplink spectrum efficiency. 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Since the transmission power for 64QAM and 256QAM is mainly limited by Tx EVM requirements, the 6dB relaxation of Tx EVM requirements for 64QAM and 256QAM can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achieve the goal of 1dB power enhancement for 64QAM and 256QAM according to our analysis. </a:t>
            </a:r>
          </a:p>
          <a:p>
            <a:pPr marL="1200228" lvl="3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UE transmits the signals with higher power than that following the existing Tx EVM requirement, which makes the transmitted signals being composed with more non-linearity components.</a:t>
            </a:r>
          </a:p>
          <a:p>
            <a:pPr marL="1200228" lvl="3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BS estimates the non-linearity via uplink DMRS and compensate the received signals by using advanced receiver.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Besides, with the relaxed Tx EVM requirements, UE can save around 10% transmission power for a given output power.</a:t>
            </a: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Objectives 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Reduce UE MPR values with the relaxed Tx EVM requirement for higher modulation orders, i.e., 64QAM and 256QAM</a:t>
            </a:r>
          </a:p>
          <a:p>
            <a:pPr marL="1200228" lvl="3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requirements for other gating factors to impact on MPR including ACLR, SEM and SE will be kept unchanged</a:t>
            </a:r>
          </a:p>
          <a:p>
            <a:pPr marL="1200228" lvl="3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Whether to allow UE to use relaxed EVM to achieve the larger output power is controlled by network signaling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Study testability of BS compensation of received signal non-linearity due to UE Tx EVM relaxation , and if needed, specify the BS performance requirements to verify BS capability to compensate the non-linearity of transmission signals with modulation orders of 64QAM and 256QAM. 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Specify the necessary capability signaling and network RRC signaling.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38" lvl="2">
              <a:spcAft>
                <a:spcPts val="600"/>
              </a:spcAft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NOTE: a study phase can be considered for feasibility and testability of BS compensation in 5G-A Rel-20. No RAN1 impact is considered.</a:t>
            </a:r>
          </a:p>
        </p:txBody>
      </p:sp>
    </p:spTree>
    <p:extLst>
      <p:ext uri="{BB962C8B-B14F-4D97-AF65-F5344CB8AC3E}">
        <p14:creationId xmlns:p14="http://schemas.microsoft.com/office/powerpoint/2010/main" val="294488543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page_Image version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32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210C7350-4248-4334-97EB-025EA8D71AD8}"/>
    </a:ext>
  </a:extLst>
</a:theme>
</file>

<file path=ppt/theme/theme10.xml><?xml version="1.0" encoding="utf-8"?>
<a:theme xmlns:a="http://schemas.openxmlformats.org/drawingml/2006/main" name="5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11.xml><?xml version="1.0" encoding="utf-8"?>
<a:theme xmlns:a="http://schemas.openxmlformats.org/drawingml/2006/main" name="2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12.xml><?xml version="1.0" encoding="utf-8"?>
<a:theme xmlns:a="http://schemas.openxmlformats.org/drawingml/2006/main" name="3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13.xml><?xml version="1.0" encoding="utf-8"?>
<a:theme xmlns:a="http://schemas.openxmlformats.org/drawingml/2006/main" name="7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14.xml><?xml version="1.0" encoding="utf-8"?>
<a:theme xmlns:a="http://schemas.openxmlformats.org/drawingml/2006/main" name="10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15.xml><?xml version="1.0" encoding="utf-8"?>
<a:theme xmlns:a="http://schemas.openxmlformats.org/drawingml/2006/main" name="4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2200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2CBAAE0D-8E59-4540-9078-0690DAC0D68E}"/>
    </a:ext>
  </a:extLst>
</a:theme>
</file>

<file path=ppt/theme/theme3.xml><?xml version="1.0" encoding="utf-8"?>
<a:theme xmlns:a="http://schemas.openxmlformats.org/drawingml/2006/main" name="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4.xml><?xml version="1.0" encoding="utf-8"?>
<a:theme xmlns:a="http://schemas.openxmlformats.org/drawingml/2006/main" name="End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48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00515C43-B946-43FC-9D73-340FC06EA727}"/>
    </a:ext>
  </a:extLst>
</a:theme>
</file>

<file path=ppt/theme/theme5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6.xml><?xml version="1.0" encoding="utf-8"?>
<a:theme xmlns:a="http://schemas.openxmlformats.org/drawingml/2006/main" name="1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7.xml><?xml version="1.0" encoding="utf-8"?>
<a:theme xmlns:a="http://schemas.openxmlformats.org/drawingml/2006/main" name="9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8.xml><?xml version="1.0" encoding="utf-8"?>
<a:theme xmlns:a="http://schemas.openxmlformats.org/drawingml/2006/main" name="6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9.xml><?xml version="1.0" encoding="utf-8"?>
<a:theme xmlns:a="http://schemas.openxmlformats.org/drawingml/2006/main" name="9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44887</TotalTime>
  <Words>446</Words>
  <Application>Microsoft Office PowerPoint</Application>
  <PresentationFormat>自定义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2</vt:i4>
      </vt:variant>
    </vt:vector>
  </HeadingPairs>
  <TitlesOfParts>
    <vt:vector size="24" baseType="lpstr">
      <vt:lpstr>Courier</vt:lpstr>
      <vt:lpstr>微软雅黑</vt:lpstr>
      <vt:lpstr>微软雅黑</vt:lpstr>
      <vt:lpstr>Arial</vt:lpstr>
      <vt:lpstr>Calibri</vt:lpstr>
      <vt:lpstr>Times New Roman</vt:lpstr>
      <vt:lpstr>Wingdings</vt:lpstr>
      <vt:lpstr>Cover page_Image version</vt:lpstr>
      <vt:lpstr>Contents page</vt:lpstr>
      <vt:lpstr>Chapter page</vt:lpstr>
      <vt:lpstr>End page</vt:lpstr>
      <vt:lpstr>4_Chart page</vt:lpstr>
      <vt:lpstr>1_Chapter page</vt:lpstr>
      <vt:lpstr>9_Chapter page</vt:lpstr>
      <vt:lpstr>6_Chart page</vt:lpstr>
      <vt:lpstr>9_Chart page</vt:lpstr>
      <vt:lpstr>5_Chart page</vt:lpstr>
      <vt:lpstr>2_Chapter page</vt:lpstr>
      <vt:lpstr>3_Chapter page</vt:lpstr>
      <vt:lpstr>7_Chart page</vt:lpstr>
      <vt:lpstr>10_Chart page</vt:lpstr>
      <vt:lpstr>4_Chapter page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Liujianghua (Jianghua)</dc:creator>
  <cp:lastModifiedBy>Daixizeng</cp:lastModifiedBy>
  <cp:revision>1020</cp:revision>
  <dcterms:created xsi:type="dcterms:W3CDTF">2021-11-17T03:25:49Z</dcterms:created>
  <dcterms:modified xsi:type="dcterms:W3CDTF">2025-06-09T13:19:33Z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(3)WHKnmchSaHVekNTP7jIRi1Q7nWltzDy7wr7dC9ulE+Hh8u236E9npFX8lIrpkwaENYlc8IPa
Lyn/IC2rCGEm3Zh2120ZG9poU/QtsOyrgl8KybWQQbzFqqa32cXDp4Wom3bca3KWucIUwWKi
DxuqyPtO1ttMBRuRER0Jlz5zhj9Tg4YvrLmauOxJdh2hjUXZYqd4UBKi5y2vRw6vAxU63+WI
AEamZ1U7miSPMNGTag</vt:lpwstr>
  </property>
  <property fmtid="{D5CDD505-2E9C-101B-9397-08002B2CF9AE}" pid="3" name="_2015_ms_pID_7253431">
    <vt:lpwstr>0gNldW8mbE670teyt6ZFzc2Ab1Ky19DIStUk/l481grjHfZTpM4oAY
wj5gn70TYo2vvUDXoHy8QTWUa8Vio6Z7yipZxgseaw0TaXj33vOjSksuuwanL/QN7tvsDNgp
xSRdmoCV2NlE4Y/tDJo+7607q0r2Vihx2hdlzWSwQMLAP9PPj7vxB6qs41BreGNHS5wc6mtq
mtHzuW11Dgm7v2g7QCO+otZOY2Shrkc+5XY6</vt:lpwstr>
  </property>
  <property fmtid="{D5CDD505-2E9C-101B-9397-08002B2CF9AE}" pid="4" name="_2015_ms_pID_7253432">
    <vt:lpwstr>Dg==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1748858878</vt:lpwstr>
  </property>
</Properties>
</file>