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9"/>
  </p:notesMasterIdLst>
  <p:handoutMasterIdLst>
    <p:handoutMasterId r:id="rId10"/>
  </p:handoutMasterIdLst>
  <p:sldIdLst>
    <p:sldId id="449" r:id="rId2"/>
    <p:sldId id="594" r:id="rId3"/>
    <p:sldId id="598" r:id="rId4"/>
    <p:sldId id="599" r:id="rId5"/>
    <p:sldId id="570" r:id="rId6"/>
    <p:sldId id="593" r:id="rId7"/>
    <p:sldId id="405" r:id="rId8"/>
  </p:sldIdLst>
  <p:sldSz cx="9144000" cy="5143500" type="screen16x9"/>
  <p:notesSz cx="7104063" cy="10234613"/>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B94A00"/>
    <a:srgbClr val="324395"/>
    <a:srgbClr val="007E39"/>
    <a:srgbClr val="0000FF"/>
    <a:srgbClr val="E1FFC3"/>
    <a:srgbClr val="FF6600"/>
    <a:srgbClr val="FF9966"/>
    <a:srgbClr val="31439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A2891A-4ED9-4F34-8EC9-B486E23BC4EA}" v="4" dt="2025-06-02T14:51:42.3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96" autoAdjust="0"/>
    <p:restoredTop sz="94478" autoAdjust="0"/>
  </p:normalViewPr>
  <p:slideViewPr>
    <p:cSldViewPr>
      <p:cViewPr varScale="1">
        <p:scale>
          <a:sx n="146" d="100"/>
          <a:sy n="146" d="100"/>
        </p:scale>
        <p:origin x="228" y="126"/>
      </p:cViewPr>
      <p:guideLst>
        <p:guide orient="horz" pos="1620"/>
        <p:guide pos="2880"/>
      </p:guideLst>
    </p:cSldViewPr>
  </p:slideViewPr>
  <p:outlineViewPr>
    <p:cViewPr>
      <p:scale>
        <a:sx n="33" d="100"/>
        <a:sy n="33" d="100"/>
      </p:scale>
      <p:origin x="0" y="-12247"/>
    </p:cViewPr>
  </p:outlineViewPr>
  <p:notesTextViewPr>
    <p:cViewPr>
      <p:scale>
        <a:sx n="100" d="100"/>
        <a:sy n="100" d="100"/>
      </p:scale>
      <p:origin x="0" y="0"/>
    </p:cViewPr>
  </p:notesTextViewPr>
  <p:sorterViewPr>
    <p:cViewPr>
      <p:scale>
        <a:sx n="200" d="100"/>
        <a:sy n="200" d="100"/>
      </p:scale>
      <p:origin x="0" y="0"/>
    </p:cViewPr>
  </p:sorterViewPr>
  <p:notesViewPr>
    <p:cSldViewPr showGuides="1">
      <p:cViewPr varScale="1">
        <p:scale>
          <a:sx n="47" d="100"/>
          <a:sy n="47" d="100"/>
        </p:scale>
        <p:origin x="-3012" y="-102"/>
      </p:cViewPr>
      <p:guideLst>
        <p:guide orient="horz" pos="3224"/>
        <p:guide pos="223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73A2891A-4ED9-4F34-8EC9-B486E23BC4EA}"/>
    <pc:docChg chg="undo custSel modSld modMainMaster">
      <pc:chgData name="Shvodian, Bill" userId="9f4848a2-ce11-47bb-b646-219db641fa7d" providerId="ADAL" clId="{73A2891A-4ED9-4F34-8EC9-B486E23BC4EA}" dt="2025-06-02T15:01:10.690" v="435" actId="6549"/>
      <pc:docMkLst>
        <pc:docMk/>
      </pc:docMkLst>
      <pc:sldChg chg="modSp mod">
        <pc:chgData name="Shvodian, Bill" userId="9f4848a2-ce11-47bb-b646-219db641fa7d" providerId="ADAL" clId="{73A2891A-4ED9-4F34-8EC9-B486E23BC4EA}" dt="2025-06-02T15:01:10.690" v="435" actId="6549"/>
        <pc:sldMkLst>
          <pc:docMk/>
          <pc:sldMk cId="227158561" sldId="449"/>
        </pc:sldMkLst>
        <pc:spChg chg="mod">
          <ac:chgData name="Shvodian, Bill" userId="9f4848a2-ce11-47bb-b646-219db641fa7d" providerId="ADAL" clId="{73A2891A-4ED9-4F34-8EC9-B486E23BC4EA}" dt="2025-06-02T15:01:10.690" v="435" actId="6549"/>
          <ac:spMkLst>
            <pc:docMk/>
            <pc:sldMk cId="227158561" sldId="449"/>
            <ac:spMk id="2" creationId="{13BD27D8-454E-F315-3EBB-8E87FED812C7}"/>
          </ac:spMkLst>
        </pc:spChg>
        <pc:spChg chg="mod">
          <ac:chgData name="Shvodian, Bill" userId="9f4848a2-ce11-47bb-b646-219db641fa7d" providerId="ADAL" clId="{73A2891A-4ED9-4F34-8EC9-B486E23BC4EA}" dt="2025-06-02T15:00:48.030" v="427" actId="20577"/>
          <ac:spMkLst>
            <pc:docMk/>
            <pc:sldMk cId="227158561" sldId="449"/>
            <ac:spMk id="3" creationId="{00000000-0000-0000-0000-000000000000}"/>
          </ac:spMkLst>
        </pc:spChg>
        <pc:spChg chg="mod">
          <ac:chgData name="Shvodian, Bill" userId="9f4848a2-ce11-47bb-b646-219db641fa7d" providerId="ADAL" clId="{73A2891A-4ED9-4F34-8EC9-B486E23BC4EA}" dt="2025-05-30T11:27:48.887" v="202" actId="6549"/>
          <ac:spMkLst>
            <pc:docMk/>
            <pc:sldMk cId="227158561" sldId="449"/>
            <ac:spMk id="4" creationId="{00000000-0000-0000-0000-000000000000}"/>
          </ac:spMkLst>
        </pc:spChg>
      </pc:sldChg>
      <pc:sldChg chg="modSp mod">
        <pc:chgData name="Shvodian, Bill" userId="9f4848a2-ce11-47bb-b646-219db641fa7d" providerId="ADAL" clId="{73A2891A-4ED9-4F34-8EC9-B486E23BC4EA}" dt="2025-06-02T14:58:39.512" v="424" actId="20577"/>
        <pc:sldMkLst>
          <pc:docMk/>
          <pc:sldMk cId="3559395924" sldId="570"/>
        </pc:sldMkLst>
        <pc:spChg chg="mod">
          <ac:chgData name="Shvodian, Bill" userId="9f4848a2-ce11-47bb-b646-219db641fa7d" providerId="ADAL" clId="{73A2891A-4ED9-4F34-8EC9-B486E23BC4EA}" dt="2025-05-30T11:40:37.552" v="369" actId="20577"/>
          <ac:spMkLst>
            <pc:docMk/>
            <pc:sldMk cId="3559395924" sldId="570"/>
            <ac:spMk id="2" creationId="{00000000-0000-0000-0000-000000000000}"/>
          </ac:spMkLst>
        </pc:spChg>
        <pc:spChg chg="mod">
          <ac:chgData name="Shvodian, Bill" userId="9f4848a2-ce11-47bb-b646-219db641fa7d" providerId="ADAL" clId="{73A2891A-4ED9-4F34-8EC9-B486E23BC4EA}" dt="2025-06-02T14:58:39.512" v="424" actId="20577"/>
          <ac:spMkLst>
            <pc:docMk/>
            <pc:sldMk cId="3559395924" sldId="570"/>
            <ac:spMk id="8" creationId="{00000000-0000-0000-0000-000000000000}"/>
          </ac:spMkLst>
        </pc:spChg>
      </pc:sldChg>
      <pc:sldChg chg="modSp mod">
        <pc:chgData name="Shvodian, Bill" userId="9f4848a2-ce11-47bb-b646-219db641fa7d" providerId="ADAL" clId="{73A2891A-4ED9-4F34-8EC9-B486E23BC4EA}" dt="2025-05-30T12:45:16.532" v="393" actId="20577"/>
        <pc:sldMkLst>
          <pc:docMk/>
          <pc:sldMk cId="1390302275" sldId="593"/>
        </pc:sldMkLst>
        <pc:spChg chg="mod">
          <ac:chgData name="Shvodian, Bill" userId="9f4848a2-ce11-47bb-b646-219db641fa7d" providerId="ADAL" clId="{73A2891A-4ED9-4F34-8EC9-B486E23BC4EA}" dt="2025-05-30T12:45:16.532" v="393" actId="20577"/>
          <ac:spMkLst>
            <pc:docMk/>
            <pc:sldMk cId="1390302275" sldId="593"/>
            <ac:spMk id="8" creationId="{00000000-0000-0000-0000-000000000000}"/>
          </ac:spMkLst>
        </pc:spChg>
      </pc:sldChg>
      <pc:sldChg chg="modSp mod">
        <pc:chgData name="Shvodian, Bill" userId="9f4848a2-ce11-47bb-b646-219db641fa7d" providerId="ADAL" clId="{73A2891A-4ED9-4F34-8EC9-B486E23BC4EA}" dt="2025-06-02T14:51:43.980" v="420" actId="108"/>
        <pc:sldMkLst>
          <pc:docMk/>
          <pc:sldMk cId="264581591" sldId="594"/>
        </pc:sldMkLst>
        <pc:spChg chg="mod">
          <ac:chgData name="Shvodian, Bill" userId="9f4848a2-ce11-47bb-b646-219db641fa7d" providerId="ADAL" clId="{73A2891A-4ED9-4F34-8EC9-B486E23BC4EA}" dt="2025-05-30T11:41:56.774" v="377" actId="20577"/>
          <ac:spMkLst>
            <pc:docMk/>
            <pc:sldMk cId="264581591" sldId="594"/>
            <ac:spMk id="11" creationId="{983FB630-7BD6-D98B-CCB4-3B0F754C4952}"/>
          </ac:spMkLst>
        </pc:spChg>
        <pc:graphicFrameChg chg="mod modGraphic">
          <ac:chgData name="Shvodian, Bill" userId="9f4848a2-ce11-47bb-b646-219db641fa7d" providerId="ADAL" clId="{73A2891A-4ED9-4F34-8EC9-B486E23BC4EA}" dt="2025-06-02T14:51:43.980" v="420" actId="108"/>
          <ac:graphicFrameMkLst>
            <pc:docMk/>
            <pc:sldMk cId="264581591" sldId="594"/>
            <ac:graphicFrameMk id="14" creationId="{6840593C-74DD-EE49-7D92-A72D78C64284}"/>
          </ac:graphicFrameMkLst>
        </pc:graphicFrameChg>
      </pc:sldChg>
      <pc:sldChg chg="modSp mod">
        <pc:chgData name="Shvodian, Bill" userId="9f4848a2-ce11-47bb-b646-219db641fa7d" providerId="ADAL" clId="{73A2891A-4ED9-4F34-8EC9-B486E23BC4EA}" dt="2025-05-30T11:42:49.422" v="378" actId="20577"/>
        <pc:sldMkLst>
          <pc:docMk/>
          <pc:sldMk cId="4032692352" sldId="599"/>
        </pc:sldMkLst>
        <pc:spChg chg="mod">
          <ac:chgData name="Shvodian, Bill" userId="9f4848a2-ce11-47bb-b646-219db641fa7d" providerId="ADAL" clId="{73A2891A-4ED9-4F34-8EC9-B486E23BC4EA}" dt="2025-05-30T11:39:59.542" v="362" actId="20577"/>
          <ac:spMkLst>
            <pc:docMk/>
            <pc:sldMk cId="4032692352" sldId="599"/>
            <ac:spMk id="2" creationId="{67A29596-5045-92D5-18EB-439A78D37B07}"/>
          </ac:spMkLst>
        </pc:spChg>
        <pc:spChg chg="mod">
          <ac:chgData name="Shvodian, Bill" userId="9f4848a2-ce11-47bb-b646-219db641fa7d" providerId="ADAL" clId="{73A2891A-4ED9-4F34-8EC9-B486E23BC4EA}" dt="2025-05-30T11:42:49.422" v="378" actId="20577"/>
          <ac:spMkLst>
            <pc:docMk/>
            <pc:sldMk cId="4032692352" sldId="599"/>
            <ac:spMk id="3" creationId="{9480613F-53DA-B4D4-1248-39A7CC223918}"/>
          </ac:spMkLst>
        </pc:spChg>
      </pc:sldChg>
      <pc:sldMasterChg chg="delSp mod modSldLayout">
        <pc:chgData name="Shvodian, Bill" userId="9f4848a2-ce11-47bb-b646-219db641fa7d" providerId="ADAL" clId="{73A2891A-4ED9-4F34-8EC9-B486E23BC4EA}" dt="2025-05-30T11:38:45.988" v="358" actId="478"/>
        <pc:sldMasterMkLst>
          <pc:docMk/>
          <pc:sldMasterMk cId="0" sldId="2147483665"/>
        </pc:sldMasterMkLst>
        <pc:sldLayoutChg chg="delSp mod">
          <pc:chgData name="Shvodian, Bill" userId="9f4848a2-ce11-47bb-b646-219db641fa7d" providerId="ADAL" clId="{73A2891A-4ED9-4F34-8EC9-B486E23BC4EA}" dt="2025-05-30T11:37:53.593" v="357" actId="478"/>
          <pc:sldLayoutMkLst>
            <pc:docMk/>
            <pc:sldMasterMk cId="0" sldId="2147483665"/>
            <pc:sldLayoutMk cId="0" sldId="2147483666"/>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3079202" cy="512222"/>
          </a:xfrm>
          <a:prstGeom prst="rect">
            <a:avLst/>
          </a:prstGeom>
        </p:spPr>
        <p:txBody>
          <a:bodyPr vert="horz" lIns="95088" tIns="47544" rIns="95088" bIns="47544" rtlCol="0"/>
          <a:lstStyle>
            <a:lvl1pPr algn="l">
              <a:defRPr sz="1200"/>
            </a:lvl1pPr>
          </a:lstStyle>
          <a:p>
            <a:endParaRPr lang="zh-CN" altLang="en-US"/>
          </a:p>
        </p:txBody>
      </p:sp>
      <p:sp>
        <p:nvSpPr>
          <p:cNvPr id="3" name="日期占位符 2"/>
          <p:cNvSpPr>
            <a:spLocks noGrp="1"/>
          </p:cNvSpPr>
          <p:nvPr>
            <p:ph type="dt" sz="quarter" idx="1"/>
          </p:nvPr>
        </p:nvSpPr>
        <p:spPr>
          <a:xfrm>
            <a:off x="4023203" y="1"/>
            <a:ext cx="3079202" cy="512222"/>
          </a:xfrm>
          <a:prstGeom prst="rect">
            <a:avLst/>
          </a:prstGeom>
        </p:spPr>
        <p:txBody>
          <a:bodyPr vert="horz" lIns="95088" tIns="47544" rIns="95088" bIns="47544" rtlCol="0"/>
          <a:lstStyle>
            <a:lvl1pPr algn="r">
              <a:defRPr sz="1200"/>
            </a:lvl1pPr>
          </a:lstStyle>
          <a:p>
            <a:fld id="{150A64BD-23B2-4E7A-9730-6D4935F9BFD0}" type="datetimeFigureOut">
              <a:rPr lang="zh-CN" altLang="en-US" smtClean="0"/>
              <a:pPr/>
              <a:t>2025/6/2</a:t>
            </a:fld>
            <a:endParaRPr lang="zh-CN" altLang="en-US"/>
          </a:p>
        </p:txBody>
      </p:sp>
      <p:sp>
        <p:nvSpPr>
          <p:cNvPr id="4" name="页脚占位符 3"/>
          <p:cNvSpPr>
            <a:spLocks noGrp="1"/>
          </p:cNvSpPr>
          <p:nvPr>
            <p:ph type="ftr" sz="quarter" idx="2"/>
          </p:nvPr>
        </p:nvSpPr>
        <p:spPr>
          <a:xfrm>
            <a:off x="0" y="9720756"/>
            <a:ext cx="3079202" cy="512222"/>
          </a:xfrm>
          <a:prstGeom prst="rect">
            <a:avLst/>
          </a:prstGeom>
        </p:spPr>
        <p:txBody>
          <a:bodyPr vert="horz" lIns="95088" tIns="47544" rIns="95088" bIns="47544"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3203" y="9720756"/>
            <a:ext cx="3079202" cy="512222"/>
          </a:xfrm>
          <a:prstGeom prst="rect">
            <a:avLst/>
          </a:prstGeom>
        </p:spPr>
        <p:txBody>
          <a:bodyPr vert="horz" lIns="95088" tIns="47544" rIns="95088" bIns="47544"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78427" cy="511730"/>
          </a:xfrm>
          <a:prstGeom prst="rect">
            <a:avLst/>
          </a:prstGeom>
        </p:spPr>
        <p:txBody>
          <a:bodyPr vert="horz" lIns="95088" tIns="47544" rIns="95088" bIns="47544"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4023994" y="1"/>
            <a:ext cx="3078427" cy="511730"/>
          </a:xfrm>
          <a:prstGeom prst="rect">
            <a:avLst/>
          </a:prstGeom>
        </p:spPr>
        <p:txBody>
          <a:bodyPr vert="horz" lIns="95088" tIns="47544" rIns="95088" bIns="47544"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6/2/2025</a:t>
            </a:fld>
            <a:endParaRPr lang="en-US"/>
          </a:p>
        </p:txBody>
      </p:sp>
      <p:sp>
        <p:nvSpPr>
          <p:cNvPr id="4" name="Slide Image Placeholder 3"/>
          <p:cNvSpPr>
            <a:spLocks noGrp="1" noRot="1" noChangeAspect="1"/>
          </p:cNvSpPr>
          <p:nvPr>
            <p:ph type="sldImg" idx="2"/>
          </p:nvPr>
        </p:nvSpPr>
        <p:spPr>
          <a:xfrm>
            <a:off x="139700" y="766763"/>
            <a:ext cx="6824663" cy="3838575"/>
          </a:xfrm>
          <a:prstGeom prst="rect">
            <a:avLst/>
          </a:prstGeom>
          <a:noFill/>
          <a:ln w="12700">
            <a:solidFill>
              <a:prstClr val="black"/>
            </a:solidFill>
          </a:ln>
        </p:spPr>
        <p:txBody>
          <a:bodyPr vert="horz" lIns="95088" tIns="47544" rIns="95088" bIns="47544" rtlCol="0" anchor="ctr"/>
          <a:lstStyle/>
          <a:p>
            <a:pPr lvl="0"/>
            <a:endParaRPr lang="en-US" noProof="0"/>
          </a:p>
        </p:txBody>
      </p:sp>
      <p:sp>
        <p:nvSpPr>
          <p:cNvPr id="5" name="Notes Placeholder 4"/>
          <p:cNvSpPr>
            <a:spLocks noGrp="1"/>
          </p:cNvSpPr>
          <p:nvPr>
            <p:ph type="body" sz="quarter" idx="3"/>
          </p:nvPr>
        </p:nvSpPr>
        <p:spPr>
          <a:xfrm>
            <a:off x="710407" y="4861442"/>
            <a:ext cx="5683250" cy="4605575"/>
          </a:xfrm>
          <a:prstGeom prst="rect">
            <a:avLst/>
          </a:prstGeom>
        </p:spPr>
        <p:txBody>
          <a:bodyPr vert="horz" lIns="95088" tIns="47544" rIns="95088" bIns="4754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721107"/>
            <a:ext cx="3078427" cy="511730"/>
          </a:xfrm>
          <a:prstGeom prst="rect">
            <a:avLst/>
          </a:prstGeom>
        </p:spPr>
        <p:txBody>
          <a:bodyPr vert="horz" lIns="95088" tIns="47544" rIns="95088" bIns="47544"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4023994" y="9721107"/>
            <a:ext cx="3078427" cy="511730"/>
          </a:xfrm>
          <a:prstGeom prst="rect">
            <a:avLst/>
          </a:prstGeom>
        </p:spPr>
        <p:txBody>
          <a:bodyPr vert="horz" lIns="95088" tIns="47544" rIns="95088" bIns="47544"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26976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923116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4135704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918509" y="4818461"/>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7920037"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700"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pPr algn="l"/>
            <a:br>
              <a:rPr lang="en-US" altLang="zh-CN" sz="3200" b="1" dirty="0">
                <a:solidFill>
                  <a:srgbClr val="324395"/>
                </a:solidFill>
              </a:rPr>
            </a:br>
            <a:r>
              <a:rPr lang="en-US" altLang="zh-CN" sz="3200" b="1" dirty="0">
                <a:solidFill>
                  <a:srgbClr val="324395"/>
                </a:solidFill>
              </a:rPr>
              <a:t>Motivation for Irregular Channel Bandwidth Work Item in Rel-20</a:t>
            </a:r>
            <a:br>
              <a:rPr lang="en-US" altLang="zh-CN" sz="3200" b="1" dirty="0">
                <a:solidFill>
                  <a:srgbClr val="324395"/>
                </a:solidFill>
              </a:rPr>
            </a:br>
            <a:endParaRPr lang="zh-CN" altLang="en-US" sz="2800" b="1" dirty="0">
              <a:solidFill>
                <a:srgbClr val="324395"/>
              </a:solidFill>
            </a:endParaRPr>
          </a:p>
        </p:txBody>
      </p:sp>
      <p:sp>
        <p:nvSpPr>
          <p:cNvPr id="3" name="标题 3"/>
          <p:cNvSpPr txBox="1">
            <a:spLocks/>
          </p:cNvSpPr>
          <p:nvPr/>
        </p:nvSpPr>
        <p:spPr>
          <a:xfrm>
            <a:off x="755576" y="3413447"/>
            <a:ext cx="7772400" cy="1102519"/>
          </a:xfrm>
          <a:prstGeom prst="rect">
            <a:avLst/>
          </a:prstGeom>
        </p:spPr>
        <p:txBody>
          <a:bodyPr lIns="91438" tIns="45719" rIns="91438" bIns="45719" anchor="ctr" anchorCtr="1"/>
          <a:lstStyle/>
          <a:p>
            <a:pPr lvl="0" algn="ctr">
              <a:spcAft>
                <a:spcPts val="600"/>
              </a:spcAft>
              <a:defRPr/>
            </a:pPr>
            <a:r>
              <a:rPr kumimoji="0" lang="it-IT" altLang="zh-CN" sz="2000" b="0" i="0" u="none" strike="noStrike" kern="0" cap="none" spc="0" normalizeH="0" baseline="0" noProof="0" dirty="0">
                <a:ln>
                  <a:noFill/>
                </a:ln>
                <a:solidFill>
                  <a:srgbClr val="324395"/>
                </a:solidFill>
                <a:effectLst/>
                <a:uLnTx/>
                <a:uFillTx/>
                <a:latin typeface="+mj-lt"/>
                <a:ea typeface="+mj-ea"/>
                <a:cs typeface="+mj-cs"/>
              </a:rPr>
              <a:t>T-Mobile USA, China Telecom, China Unicom, Bell Mobility, Boost Mobile, UScellular, Murata, Iridium</a:t>
            </a: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2000" kern="0" dirty="0">
                <a:solidFill>
                  <a:srgbClr val="324395"/>
                </a:solidFill>
                <a:latin typeface="+mj-lt"/>
                <a:ea typeface="+mj-ea"/>
                <a:cs typeface="+mj-cs"/>
              </a:rPr>
              <a:t>June</a:t>
            </a:r>
            <a:r>
              <a:rPr kumimoji="0" lang="en-US" altLang="zh-CN" sz="2000" b="0" i="0" u="none" strike="noStrike" kern="0" cap="none" spc="0" normalizeH="0" baseline="0" noProof="0" dirty="0">
                <a:ln>
                  <a:noFill/>
                </a:ln>
                <a:solidFill>
                  <a:srgbClr val="324395"/>
                </a:solidFill>
                <a:effectLst/>
                <a:uLnTx/>
                <a:uFillTx/>
                <a:latin typeface="+mj-lt"/>
                <a:ea typeface="+mj-ea"/>
                <a:cs typeface="+mj-cs"/>
              </a:rPr>
              <a:t> 2025</a:t>
            </a:r>
            <a:endParaRPr kumimoji="0" lang="zh-CN" altLang="en-US" sz="2000" b="0" i="0" u="none" strike="noStrike" kern="0" cap="none" spc="0" normalizeH="0" baseline="0" noProof="0" dirty="0">
              <a:ln>
                <a:noFill/>
              </a:ln>
              <a:solidFill>
                <a:srgbClr val="324395"/>
              </a:solidFill>
              <a:effectLst/>
              <a:uLnTx/>
              <a:uFillTx/>
              <a:latin typeface="+mj-lt"/>
              <a:ea typeface="+mj-ea"/>
              <a:cs typeface="+mj-cs"/>
            </a:endParaRPr>
          </a:p>
        </p:txBody>
      </p:sp>
      <p:sp>
        <p:nvSpPr>
          <p:cNvPr id="2" name="TextBox 1">
            <a:extLst>
              <a:ext uri="{FF2B5EF4-FFF2-40B4-BE49-F238E27FC236}">
                <a16:creationId xmlns:a16="http://schemas.microsoft.com/office/drawing/2014/main" id="{13BD27D8-454E-F315-3EBB-8E87FED812C7}"/>
              </a:ext>
            </a:extLst>
          </p:cNvPr>
          <p:cNvSpPr txBox="1"/>
          <p:nvPr/>
        </p:nvSpPr>
        <p:spPr>
          <a:xfrm>
            <a:off x="107504" y="86310"/>
            <a:ext cx="3087705" cy="1169551"/>
          </a:xfrm>
          <a:prstGeom prst="rect">
            <a:avLst/>
          </a:prstGeom>
          <a:noFill/>
        </p:spPr>
        <p:txBody>
          <a:bodyPr wrap="none" rtlCol="0">
            <a:spAutoFit/>
          </a:bodyPr>
          <a:lstStyle/>
          <a:p>
            <a:r>
              <a:rPr lang="en-US" altLang="zh-CN" sz="1400" b="1" dirty="0">
                <a:effectLst/>
                <a:latin typeface="Arial" panose="020B0604020202020204" pitchFamily="34" charset="0"/>
                <a:ea typeface="Times New Roman" panose="02020603050405020304" pitchFamily="18" charset="0"/>
              </a:rPr>
              <a:t>3GPP TSG RAN Meeting #108</a:t>
            </a:r>
            <a:r>
              <a:rPr lang="en-GB" altLang="zh-CN" sz="1400" b="1" dirty="0"/>
              <a:t>	</a:t>
            </a:r>
          </a:p>
          <a:p>
            <a:r>
              <a:rPr lang="en-GB" altLang="zh-CN" sz="1400" b="1" dirty="0">
                <a:effectLst/>
                <a:latin typeface="Arial" panose="020B0604020202020204" pitchFamily="34" charset="0"/>
                <a:ea typeface="Times New Roman" panose="02020603050405020304" pitchFamily="18" charset="0"/>
              </a:rPr>
              <a:t>Prague, Czechia, June 9-13, 2025</a:t>
            </a:r>
            <a:endParaRPr lang="zh-CN" altLang="zh-CN" sz="1400" dirty="0">
              <a:effectLst/>
              <a:latin typeface="Times New Roman" panose="02020603050405020304" pitchFamily="18" charset="0"/>
              <a:ea typeface="Times New Roman" panose="02020603050405020304" pitchFamily="18" charset="0"/>
            </a:endParaRPr>
          </a:p>
          <a:p>
            <a:r>
              <a:rPr lang="en-US" altLang="zh-CN" sz="1400" b="1" dirty="0"/>
              <a:t>Agenda: 15.4.2</a:t>
            </a:r>
          </a:p>
          <a:p>
            <a:r>
              <a:rPr lang="en-US" altLang="zh-CN" sz="1400" b="1" dirty="0">
                <a:latin typeface="Arial" panose="020B0604020202020204" pitchFamily="34" charset="0"/>
                <a:ea typeface="Times New Roman" panose="02020603050405020304" pitchFamily="18" charset="0"/>
              </a:rPr>
              <a:t>Document for: Discussion</a:t>
            </a:r>
            <a:endParaRPr lang="en-US" altLang="zh-CN" sz="1400" b="1" dirty="0"/>
          </a:p>
          <a:p>
            <a:r>
              <a:rPr lang="en-GB" altLang="zh-CN" sz="1400" b="1"/>
              <a:t>RP-251752</a:t>
            </a:r>
            <a:endParaRPr lang="zh-CN" altLang="zh-CN" sz="1400" dirty="0"/>
          </a:p>
        </p:txBody>
      </p:sp>
    </p:spTree>
    <p:extLst>
      <p:ext uri="{BB962C8B-B14F-4D97-AF65-F5344CB8AC3E}">
        <p14:creationId xmlns:p14="http://schemas.microsoft.com/office/powerpoint/2010/main" val="227158561"/>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p:spPr>
        <p:txBody>
          <a:bodyPr anchor="ctr">
            <a:normAutofit/>
          </a:bodyPr>
          <a:lstStyle/>
          <a:p>
            <a:r>
              <a:rPr lang="en-US" altLang="zh-CN" dirty="0"/>
              <a:t>Introduction</a:t>
            </a:r>
            <a:endParaRPr lang="zh-CN" altLang="en-US" dirty="0"/>
          </a:p>
        </p:txBody>
      </p:sp>
      <p:sp>
        <p:nvSpPr>
          <p:cNvPr id="11" name="内容占位符 2">
            <a:extLst>
              <a:ext uri="{FF2B5EF4-FFF2-40B4-BE49-F238E27FC236}">
                <a16:creationId xmlns:a16="http://schemas.microsoft.com/office/drawing/2014/main" id="{983FB630-7BD6-D98B-CCB4-3B0F754C4952}"/>
              </a:ext>
            </a:extLst>
          </p:cNvPr>
          <p:cNvSpPr>
            <a:spLocks noGrp="1"/>
          </p:cNvSpPr>
          <p:nvPr>
            <p:ph sz="half" idx="1"/>
          </p:nvPr>
        </p:nvSpPr>
        <p:spPr>
          <a:xfrm>
            <a:off x="250825" y="915566"/>
            <a:ext cx="4244975" cy="3913585"/>
          </a:xfrm>
        </p:spPr>
        <p:txBody>
          <a:bodyPr>
            <a:normAutofit/>
          </a:bodyPr>
          <a:lstStyle/>
          <a:p>
            <a:pPr marL="263519" lvl="1" indent="-263519">
              <a:lnSpc>
                <a:spcPct val="110000"/>
              </a:lnSpc>
              <a:buClr>
                <a:srgbClr val="FF6600"/>
              </a:buClr>
              <a:buFont typeface="Wingdings" pitchFamily="2" charset="2"/>
              <a:buChar char="n"/>
            </a:pPr>
            <a:r>
              <a:rPr lang="en-US" altLang="zh-CN" sz="1000" dirty="0"/>
              <a:t>In Release 18, a Study Item (SI) titled "</a:t>
            </a:r>
            <a:r>
              <a:rPr lang="en-US" altLang="zh-CN" sz="1000" dirty="0" err="1"/>
              <a:t>FS_NR_eff_BW_util</a:t>
            </a:r>
            <a:r>
              <a:rPr lang="en-US" altLang="zh-CN" sz="1000" dirty="0"/>
              <a:t>" was established to facilitate more efficient utilization of licensed spectrum that does not conform to existing NR channel bandwidths, commonly referred to as "irregular channel bandwidth." To date, the irregular channel bandwidths to the right have been proposed.</a:t>
            </a:r>
          </a:p>
          <a:p>
            <a:pPr marL="263519" lvl="1" indent="-263519">
              <a:lnSpc>
                <a:spcPct val="110000"/>
              </a:lnSpc>
              <a:buClr>
                <a:srgbClr val="FF6600"/>
              </a:buClr>
              <a:buFont typeface="Wingdings" pitchFamily="2" charset="2"/>
              <a:buChar char="n"/>
            </a:pPr>
            <a:r>
              <a:rPr lang="en-US" altLang="zh-CN" sz="1000" dirty="0"/>
              <a:t>The SI was concluded at RAN#99 meeting with the general conclusions (TR 38.844 ) that two promising methods – overlapping channels from network perspective and the next larger channel – can be used to support irregular channels. However, there has been no follow-on work that could lead to commercialization of any of the techniques studied in the study item.</a:t>
            </a:r>
          </a:p>
          <a:p>
            <a:pPr marL="263519" lvl="1" indent="-263519">
              <a:lnSpc>
                <a:spcPct val="110000"/>
              </a:lnSpc>
              <a:buClr>
                <a:srgbClr val="FF6600"/>
              </a:buClr>
              <a:buFont typeface="Wingdings" pitchFamily="2" charset="2"/>
              <a:buChar char="n"/>
            </a:pPr>
            <a:r>
              <a:rPr lang="en-US" altLang="zh-CN" sz="1000" dirty="0"/>
              <a:t>3MHz channel BW has been added, primarily at the request of railroad operators. Yet, we still don’t have a standardized NR mechanism for efficient use of licensed mobile spectrum for irregular channel bandwidth such as the ones listed to the right</a:t>
            </a:r>
          </a:p>
          <a:p>
            <a:pPr marL="263519" lvl="1" indent="-263519">
              <a:lnSpc>
                <a:spcPct val="110000"/>
              </a:lnSpc>
              <a:buClr>
                <a:srgbClr val="FF6600"/>
              </a:buClr>
              <a:buFont typeface="Wingdings" pitchFamily="2" charset="2"/>
              <a:buChar char="n"/>
            </a:pPr>
            <a:r>
              <a:rPr lang="en-US" altLang="zh-CN" sz="1000" dirty="0"/>
              <a:t>Given the importance and value of low band spectrum, it is critical that operators with irregular channel bandwidths can use the spectrum efficiently</a:t>
            </a:r>
          </a:p>
          <a:p>
            <a:pPr marL="263519" lvl="1" indent="-263519">
              <a:lnSpc>
                <a:spcPct val="110000"/>
              </a:lnSpc>
              <a:buClr>
                <a:srgbClr val="FF6600"/>
              </a:buClr>
              <a:buFont typeface="Wingdings" pitchFamily="2" charset="2"/>
              <a:buChar char="n"/>
            </a:pPr>
            <a:r>
              <a:rPr lang="en-US" altLang="zh-CN" sz="1000" dirty="0"/>
              <a:t>This document discusses the motivation for a new Work Item for Irregular Channel Bandwidths in Rel-20.</a:t>
            </a:r>
          </a:p>
        </p:txBody>
      </p:sp>
      <p:sp>
        <p:nvSpPr>
          <p:cNvPr id="4" name="灯片编号占位符 3"/>
          <p:cNvSpPr>
            <a:spLocks noGrp="1"/>
          </p:cNvSpPr>
          <p:nvPr>
            <p:ph type="sldNum" sz="quarter" idx="10"/>
          </p:nvPr>
        </p:nvSpPr>
        <p:spPr>
          <a:xfrm>
            <a:off x="7920037" y="4818461"/>
            <a:ext cx="1223963" cy="161925"/>
          </a:xfrm>
        </p:spPr>
        <p:txBody>
          <a:bodyPr wrap="square" anchor="t">
            <a:normAutofit/>
          </a:bodyPr>
          <a:lstStyle/>
          <a:p>
            <a:pPr>
              <a:lnSpc>
                <a:spcPct val="90000"/>
              </a:lnSpc>
              <a:spcAft>
                <a:spcPts val="600"/>
              </a:spcAft>
              <a:defRPr/>
            </a:pPr>
            <a:fld id="{60E1D707-743A-4DE1-9ADF-A19E5F8506DA}" type="slidenum">
              <a:rPr lang="en-US" sz="500" smtClean="0"/>
              <a:pPr>
                <a:lnSpc>
                  <a:spcPct val="90000"/>
                </a:lnSpc>
                <a:spcAft>
                  <a:spcPts val="600"/>
                </a:spcAft>
                <a:defRPr/>
              </a:pPr>
              <a:t>2</a:t>
            </a:fld>
            <a:endParaRPr lang="en-US" sz="500"/>
          </a:p>
        </p:txBody>
      </p:sp>
      <p:graphicFrame>
        <p:nvGraphicFramePr>
          <p:cNvPr id="14" name="Table 13">
            <a:extLst>
              <a:ext uri="{FF2B5EF4-FFF2-40B4-BE49-F238E27FC236}">
                <a16:creationId xmlns:a16="http://schemas.microsoft.com/office/drawing/2014/main" id="{6840593C-74DD-EE49-7D92-A72D78C64284}"/>
              </a:ext>
            </a:extLst>
          </p:cNvPr>
          <p:cNvGraphicFramePr>
            <a:graphicFrameLocks noGrp="1"/>
          </p:cNvGraphicFramePr>
          <p:nvPr>
            <p:extLst>
              <p:ext uri="{D42A27DB-BD31-4B8C-83A1-F6EECF244321}">
                <p14:modId xmlns:p14="http://schemas.microsoft.com/office/powerpoint/2010/main" val="3466540623"/>
              </p:ext>
            </p:extLst>
          </p:nvPr>
        </p:nvGraphicFramePr>
        <p:xfrm>
          <a:off x="4614418" y="915566"/>
          <a:ext cx="4244976" cy="4142931"/>
        </p:xfrm>
        <a:graphic>
          <a:graphicData uri="http://schemas.openxmlformats.org/drawingml/2006/table">
            <a:tbl>
              <a:tblPr firstRow="1" firstCol="1" bandRow="1">
                <a:solidFill>
                  <a:srgbClr val="F2F2F2">
                    <a:alpha val="30196"/>
                  </a:srgbClr>
                </a:solidFill>
                <a:tableStyleId>{5C22544A-7EE6-4342-B048-85BDC9FD1C3A}</a:tableStyleId>
              </a:tblPr>
              <a:tblGrid>
                <a:gridCol w="1830864">
                  <a:extLst>
                    <a:ext uri="{9D8B030D-6E8A-4147-A177-3AD203B41FA5}">
                      <a16:colId xmlns:a16="http://schemas.microsoft.com/office/drawing/2014/main" val="2077079231"/>
                    </a:ext>
                  </a:extLst>
                </a:gridCol>
                <a:gridCol w="2414112">
                  <a:extLst>
                    <a:ext uri="{9D8B030D-6E8A-4147-A177-3AD203B41FA5}">
                      <a16:colId xmlns:a16="http://schemas.microsoft.com/office/drawing/2014/main" val="20481496"/>
                    </a:ext>
                  </a:extLst>
                </a:gridCol>
              </a:tblGrid>
              <a:tr h="825471">
                <a:tc>
                  <a:txBody>
                    <a:bodyPr/>
                    <a:lstStyle/>
                    <a:p>
                      <a:pPr algn="ctr" fontAlgn="auto" hangingPunct="1">
                        <a:spcAft>
                          <a:spcPts val="900"/>
                        </a:spcAft>
                      </a:pPr>
                      <a:r>
                        <a:rPr lang="en-GB" sz="1800" b="0" cap="none" spc="0" dirty="0">
                          <a:solidFill>
                            <a:schemeClr val="bg1"/>
                          </a:solidFill>
                          <a:effectLst/>
                        </a:rPr>
                        <a:t>Band (s)</a:t>
                      </a:r>
                      <a:endParaRPr lang="en-US" sz="1800" b="0" cap="none" spc="0" dirty="0">
                        <a:solidFill>
                          <a:schemeClr val="bg1"/>
                        </a:solidFill>
                        <a:effectLst/>
                        <a:latin typeface="Times New Roman" panose="02020603050405020304" pitchFamily="18" charset="0"/>
                        <a:ea typeface="等线" panose="02010600030101010101" pitchFamily="2" charset="-122"/>
                      </a:endParaRPr>
                    </a:p>
                  </a:txBody>
                  <a:tcPr marL="151855" marR="87609" marT="116812" marB="116812" anchor="ctr">
                    <a:lnL w="19050" cap="flat" cmpd="sng" algn="ctr">
                      <a:noFill/>
                      <a:prstDash val="solid"/>
                    </a:lnL>
                    <a:lnR w="12700" cmpd="sng">
                      <a:noFill/>
                    </a:lnR>
                    <a:lnT w="19050" cap="flat" cmpd="sng" algn="ctr">
                      <a:noFill/>
                      <a:prstDash val="solid"/>
                    </a:lnT>
                    <a:lnB w="38100" cmpd="sng">
                      <a:noFill/>
                    </a:lnB>
                    <a:solidFill>
                      <a:schemeClr val="accent1"/>
                    </a:solidFill>
                  </a:tcPr>
                </a:tc>
                <a:tc>
                  <a:txBody>
                    <a:bodyPr/>
                    <a:lstStyle/>
                    <a:p>
                      <a:pPr algn="ctr" fontAlgn="auto" hangingPunct="1">
                        <a:spcAft>
                          <a:spcPts val="900"/>
                        </a:spcAft>
                      </a:pPr>
                      <a:r>
                        <a:rPr lang="en-GB" sz="1800" b="0" cap="none" spc="0" dirty="0">
                          <a:solidFill>
                            <a:schemeClr val="bg1"/>
                          </a:solidFill>
                          <a:effectLst/>
                        </a:rPr>
                        <a:t>Irregular Channel Bandwidth(s)</a:t>
                      </a:r>
                      <a:endParaRPr lang="en-US" sz="1800" b="0" cap="none" spc="0" dirty="0">
                        <a:solidFill>
                          <a:schemeClr val="bg1"/>
                        </a:solidFill>
                        <a:effectLst/>
                        <a:latin typeface="Times New Roman" panose="02020603050405020304" pitchFamily="18" charset="0"/>
                        <a:ea typeface="等线" panose="02010600030101010101" pitchFamily="2" charset="-122"/>
                      </a:endParaRPr>
                    </a:p>
                  </a:txBody>
                  <a:tcPr marL="151855" marR="87609" marT="116812" marB="116812" anchor="ctr">
                    <a:lnL w="12700" cmpd="sng">
                      <a:noFill/>
                    </a:lnL>
                    <a:lnR w="12700" cmpd="sng">
                      <a:noFill/>
                    </a:lnR>
                    <a:lnT w="19050" cap="flat" cmpd="sng" algn="ctr">
                      <a:noFill/>
                      <a:prstDash val="solid"/>
                    </a:lnT>
                    <a:lnB w="38100" cmpd="sng">
                      <a:noFill/>
                    </a:lnB>
                    <a:solidFill>
                      <a:schemeClr val="accent1"/>
                    </a:solidFill>
                  </a:tcPr>
                </a:tc>
                <a:extLst>
                  <a:ext uri="{0D108BD9-81ED-4DB2-BD59-A6C34878D82A}">
                    <a16:rowId xmlns:a16="http://schemas.microsoft.com/office/drawing/2014/main" val="1649453792"/>
                  </a:ext>
                </a:extLst>
              </a:tr>
              <a:tr h="552910">
                <a:tc>
                  <a:txBody>
                    <a:bodyPr/>
                    <a:lstStyle/>
                    <a:p>
                      <a:pPr algn="ctr" fontAlgn="auto" hangingPunct="1">
                        <a:spcAft>
                          <a:spcPts val="900"/>
                        </a:spcAft>
                      </a:pPr>
                      <a:r>
                        <a:rPr lang="en-GB" sz="1800" cap="none" spc="0" dirty="0">
                          <a:solidFill>
                            <a:schemeClr val="tx1"/>
                          </a:solidFill>
                          <a:effectLst/>
                        </a:rPr>
                        <a:t>n5</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38100" cap="flat" cmpd="sng" algn="ctr">
                      <a:noFill/>
                      <a:prstDash val="solid"/>
                    </a:lnL>
                    <a:lnR w="6350" cap="flat" cmpd="sng" algn="ctr">
                      <a:solidFill>
                        <a:schemeClr val="tx1">
                          <a:lumMod val="75000"/>
                          <a:lumOff val="25000"/>
                        </a:schemeClr>
                      </a:solidFill>
                      <a:prstDash val="solid"/>
                    </a:lnR>
                    <a:lnT w="38100" cmpd="sng">
                      <a:noFill/>
                    </a:lnT>
                    <a:lnB w="12700" cap="flat" cmpd="sng" algn="ctr">
                      <a:solidFill>
                        <a:schemeClr val="tx1"/>
                      </a:solidFill>
                      <a:prstDash val="solid"/>
                      <a:round/>
                      <a:headEnd type="none" w="med" len="med"/>
                      <a:tailEnd type="none" w="med" len="med"/>
                    </a:lnB>
                    <a:solidFill>
                      <a:srgbClr val="F2F2F2">
                        <a:alpha val="30196"/>
                      </a:srgbClr>
                    </a:solidFill>
                  </a:tcPr>
                </a:tc>
                <a:tc>
                  <a:txBody>
                    <a:bodyPr/>
                    <a:lstStyle/>
                    <a:p>
                      <a:pPr algn="ctr" fontAlgn="auto" hangingPunct="1">
                        <a:spcAft>
                          <a:spcPts val="900"/>
                        </a:spcAft>
                      </a:pPr>
                      <a:r>
                        <a:rPr lang="en-GB" sz="1800" cap="none" spc="0" dirty="0">
                          <a:solidFill>
                            <a:schemeClr val="tx1"/>
                          </a:solidFill>
                          <a:effectLst/>
                        </a:rPr>
                        <a:t>6, 7, 11, 12 MHz</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6350" cap="flat" cmpd="sng" algn="ctr">
                      <a:solidFill>
                        <a:schemeClr val="tx1">
                          <a:lumMod val="75000"/>
                          <a:lumOff val="25000"/>
                        </a:schemeClr>
                      </a:solidFill>
                      <a:prstDash val="solid"/>
                    </a:lnL>
                    <a:lnR w="38100" cap="flat" cmpd="sng" algn="ctr">
                      <a:noFill/>
                      <a:prstDash val="solid"/>
                    </a:lnR>
                    <a:lnT w="38100" cmpd="sng">
                      <a:noFill/>
                    </a:lnT>
                    <a:lnB w="12700" cap="flat" cmpd="sng" algn="ctr">
                      <a:solidFill>
                        <a:schemeClr val="tx1"/>
                      </a:solidFill>
                      <a:prstDash val="solid"/>
                      <a:round/>
                      <a:headEnd type="none" w="med" len="med"/>
                      <a:tailEnd type="none" w="med" len="med"/>
                    </a:lnB>
                    <a:solidFill>
                      <a:srgbClr val="F2F2F2">
                        <a:alpha val="30196"/>
                      </a:srgbClr>
                    </a:solidFill>
                  </a:tcPr>
                </a:tc>
                <a:extLst>
                  <a:ext uri="{0D108BD9-81ED-4DB2-BD59-A6C34878D82A}">
                    <a16:rowId xmlns:a16="http://schemas.microsoft.com/office/drawing/2014/main" val="3773441158"/>
                  </a:ext>
                </a:extLst>
              </a:tr>
              <a:tr h="552910">
                <a:tc>
                  <a:txBody>
                    <a:bodyPr/>
                    <a:lstStyle/>
                    <a:p>
                      <a:pPr marL="0" algn="ctr" defTabSz="914378" rtl="0" eaLnBrk="1" fontAlgn="auto" latinLnBrk="0" hangingPunct="1">
                        <a:spcAft>
                          <a:spcPts val="900"/>
                        </a:spcAft>
                      </a:pPr>
                      <a:r>
                        <a:rPr lang="en-US" sz="1800" b="1" kern="1200" cap="none" spc="0" dirty="0">
                          <a:solidFill>
                            <a:schemeClr val="tx1"/>
                          </a:solidFill>
                          <a:effectLst/>
                          <a:latin typeface="+mn-lt"/>
                          <a:ea typeface="+mn-ea"/>
                          <a:cs typeface="+mn-cs"/>
                        </a:rPr>
                        <a:t>n8</a:t>
                      </a: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fontAlgn="auto" hangingPunct="1">
                        <a:spcAft>
                          <a:spcPts val="900"/>
                        </a:spcAft>
                      </a:pPr>
                      <a:r>
                        <a:rPr lang="en-US" sz="1800" kern="1200" cap="none" spc="0" dirty="0">
                          <a:solidFill>
                            <a:schemeClr val="tx1"/>
                          </a:solidFill>
                          <a:effectLst/>
                          <a:latin typeface="+mn-lt"/>
                          <a:ea typeface="+mn-ea"/>
                          <a:cs typeface="+mn-cs"/>
                        </a:rPr>
                        <a:t>6,11 MHz</a:t>
                      </a: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75351675"/>
                  </a:ext>
                </a:extLst>
              </a:tr>
              <a:tr h="552910">
                <a:tc>
                  <a:txBody>
                    <a:bodyPr/>
                    <a:lstStyle/>
                    <a:p>
                      <a:pPr algn="ctr" fontAlgn="auto" hangingPunct="1">
                        <a:spcAft>
                          <a:spcPts val="900"/>
                        </a:spcAft>
                      </a:pPr>
                      <a:r>
                        <a:rPr lang="en-GB" sz="1800" cap="none" spc="0" dirty="0">
                          <a:solidFill>
                            <a:schemeClr val="tx1"/>
                          </a:solidFill>
                          <a:effectLst/>
                        </a:rPr>
                        <a:t>n12, n85</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Aft>
                          <a:spcPts val="900"/>
                        </a:spcAft>
                      </a:pPr>
                      <a:r>
                        <a:rPr lang="en-GB" sz="1800" cap="none" spc="0" dirty="0">
                          <a:solidFill>
                            <a:schemeClr val="tx1"/>
                          </a:solidFill>
                          <a:effectLst/>
                        </a:rPr>
                        <a:t>6, 12 MHz</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2183095"/>
                  </a:ext>
                </a:extLst>
              </a:tr>
              <a:tr h="552910">
                <a:tc>
                  <a:txBody>
                    <a:bodyPr/>
                    <a:lstStyle/>
                    <a:p>
                      <a:pPr algn="ctr" fontAlgn="auto" hangingPunct="1">
                        <a:spcAft>
                          <a:spcPts val="900"/>
                        </a:spcAft>
                      </a:pPr>
                      <a:r>
                        <a:rPr lang="en-GB" sz="1800" cap="none" spc="0" dirty="0">
                          <a:solidFill>
                            <a:schemeClr val="tx1"/>
                          </a:solidFill>
                          <a:effectLst/>
                        </a:rPr>
                        <a:t>n26</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alpha val="30196"/>
                      </a:srgbClr>
                    </a:solidFill>
                  </a:tcPr>
                </a:tc>
                <a:tc>
                  <a:txBody>
                    <a:bodyPr/>
                    <a:lstStyle/>
                    <a:p>
                      <a:pPr algn="ctr" fontAlgn="auto" hangingPunct="1">
                        <a:spcAft>
                          <a:spcPts val="900"/>
                        </a:spcAft>
                      </a:pPr>
                      <a:r>
                        <a:rPr lang="en-GB" sz="1800" cap="none" spc="0" dirty="0">
                          <a:solidFill>
                            <a:schemeClr val="tx1"/>
                          </a:solidFill>
                          <a:effectLst/>
                        </a:rPr>
                        <a:t>7 MHz</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alpha val="30196"/>
                      </a:srgbClr>
                    </a:solidFill>
                  </a:tcPr>
                </a:tc>
                <a:extLst>
                  <a:ext uri="{0D108BD9-81ED-4DB2-BD59-A6C34878D82A}">
                    <a16:rowId xmlns:a16="http://schemas.microsoft.com/office/drawing/2014/main" val="428496839"/>
                  </a:ext>
                </a:extLst>
              </a:tr>
              <a:tr h="552910">
                <a:tc>
                  <a:txBody>
                    <a:bodyPr/>
                    <a:lstStyle/>
                    <a:p>
                      <a:pPr algn="ctr" fontAlgn="auto" hangingPunct="1">
                        <a:spcAft>
                          <a:spcPts val="900"/>
                        </a:spcAft>
                      </a:pPr>
                      <a:r>
                        <a:rPr lang="en-GB" sz="1800" cap="none" spc="0" dirty="0">
                          <a:solidFill>
                            <a:schemeClr val="tx1"/>
                          </a:solidFill>
                          <a:effectLst/>
                        </a:rPr>
                        <a:t>n28</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hangingPunct="1">
                        <a:spcAft>
                          <a:spcPts val="900"/>
                        </a:spcAft>
                      </a:pPr>
                      <a:r>
                        <a:rPr lang="en-GB" sz="1800" cap="none" spc="0" dirty="0">
                          <a:solidFill>
                            <a:schemeClr val="tx1"/>
                          </a:solidFill>
                          <a:effectLst/>
                        </a:rPr>
                        <a:t>13 MHz</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1265449"/>
                  </a:ext>
                </a:extLst>
              </a:tr>
              <a:tr h="552910">
                <a:tc>
                  <a:txBody>
                    <a:bodyPr/>
                    <a:lstStyle/>
                    <a:p>
                      <a:pPr algn="ctr" fontAlgn="auto" hangingPunct="1">
                        <a:spcAft>
                          <a:spcPts val="900"/>
                        </a:spcAft>
                      </a:pPr>
                      <a:r>
                        <a:rPr lang="en-GB" sz="1800" cap="none" spc="0" dirty="0">
                          <a:solidFill>
                            <a:schemeClr val="tx1"/>
                          </a:solidFill>
                          <a:effectLst/>
                        </a:rPr>
                        <a:t>n29</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alpha val="30196"/>
                      </a:srgbClr>
                    </a:solidFill>
                  </a:tcPr>
                </a:tc>
                <a:tc>
                  <a:txBody>
                    <a:bodyPr/>
                    <a:lstStyle/>
                    <a:p>
                      <a:pPr algn="ctr" fontAlgn="auto" hangingPunct="1">
                        <a:spcAft>
                          <a:spcPts val="900"/>
                        </a:spcAft>
                      </a:pPr>
                      <a:r>
                        <a:rPr lang="en-GB" sz="1800" cap="none" spc="0" dirty="0">
                          <a:solidFill>
                            <a:schemeClr val="tx1"/>
                          </a:solidFill>
                          <a:effectLst/>
                        </a:rPr>
                        <a:t>6, 11 MHz</a:t>
                      </a:r>
                      <a:endParaRPr lang="en-US" sz="1800" cap="none" spc="0" dirty="0">
                        <a:solidFill>
                          <a:schemeClr val="tx1"/>
                        </a:solidFill>
                        <a:effectLst/>
                        <a:latin typeface="Times New Roman" panose="02020603050405020304" pitchFamily="18" charset="0"/>
                        <a:ea typeface="等线" panose="02010600030101010101" pitchFamily="2" charset="-122"/>
                      </a:endParaRPr>
                    </a:p>
                  </a:txBody>
                  <a:tcPr marL="151855" marR="87609" marT="116812" marB="1168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alpha val="30196"/>
                      </a:srgbClr>
                    </a:solidFill>
                  </a:tcPr>
                </a:tc>
                <a:extLst>
                  <a:ext uri="{0D108BD9-81ED-4DB2-BD59-A6C34878D82A}">
                    <a16:rowId xmlns:a16="http://schemas.microsoft.com/office/drawing/2014/main" val="1736844403"/>
                  </a:ext>
                </a:extLst>
              </a:tr>
            </a:tbl>
          </a:graphicData>
        </a:graphic>
      </p:graphicFrame>
    </p:spTree>
    <p:extLst>
      <p:ext uri="{BB962C8B-B14F-4D97-AF65-F5344CB8AC3E}">
        <p14:creationId xmlns:p14="http://schemas.microsoft.com/office/powerpoint/2010/main" val="264581591"/>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Discussion</a:t>
            </a:r>
            <a:endParaRPr lang="zh-CN" altLang="en-US" dirty="0"/>
          </a:p>
        </p:txBody>
      </p:sp>
      <p:sp>
        <p:nvSpPr>
          <p:cNvPr id="8" name="内容占位符 2"/>
          <p:cNvSpPr>
            <a:spLocks noGrp="1"/>
          </p:cNvSpPr>
          <p:nvPr>
            <p:ph idx="1"/>
          </p:nvPr>
        </p:nvSpPr>
        <p:spPr>
          <a:xfrm>
            <a:off x="107504" y="681040"/>
            <a:ext cx="8785672" cy="4194962"/>
          </a:xfrm>
        </p:spPr>
        <p:txBody>
          <a:bodyPr/>
          <a:lstStyle/>
          <a:p>
            <a:pPr marL="263519" lvl="1" indent="-263519" algn="just">
              <a:lnSpc>
                <a:spcPct val="130000"/>
              </a:lnSpc>
              <a:buClr>
                <a:srgbClr val="FF6600"/>
              </a:buClr>
              <a:buFont typeface="Wingdings" pitchFamily="2" charset="2"/>
              <a:buChar char="n"/>
            </a:pPr>
            <a:r>
              <a:rPr lang="en-US" altLang="zh-CN" sz="1400" dirty="0"/>
              <a:t>The following solutions were proposed in the Study Item: </a:t>
            </a:r>
          </a:p>
          <a:p>
            <a:pPr lvl="1" algn="just">
              <a:lnSpc>
                <a:spcPct val="100000"/>
              </a:lnSpc>
              <a:spcBef>
                <a:spcPts val="300"/>
              </a:spcBef>
              <a:spcAft>
                <a:spcPts val="300"/>
              </a:spcAft>
            </a:pPr>
            <a:r>
              <a:rPr lang="en-US" altLang="zh-CN" sz="1050" kern="1200" dirty="0">
                <a:cs typeface="+mn-cs"/>
              </a:rPr>
              <a:t>Solution 1. Next larger channel bandwidth</a:t>
            </a:r>
          </a:p>
          <a:p>
            <a:pPr lvl="1" algn="just">
              <a:lnSpc>
                <a:spcPct val="100000"/>
              </a:lnSpc>
              <a:spcBef>
                <a:spcPts val="300"/>
              </a:spcBef>
              <a:spcAft>
                <a:spcPts val="300"/>
              </a:spcAft>
            </a:pPr>
            <a:r>
              <a:rPr lang="en-US" altLang="zh-CN" sz="1050" kern="1200" dirty="0">
                <a:cs typeface="+mn-cs"/>
              </a:rPr>
              <a:t>Solution 2. Overlapping CBWs from the network perspective</a:t>
            </a:r>
          </a:p>
          <a:p>
            <a:pPr lvl="1" algn="just">
              <a:lnSpc>
                <a:spcPct val="100000"/>
              </a:lnSpc>
              <a:spcBef>
                <a:spcPts val="300"/>
              </a:spcBef>
              <a:spcAft>
                <a:spcPts val="300"/>
              </a:spcAft>
            </a:pPr>
            <a:r>
              <a:rPr lang="en-US" altLang="zh-CN" sz="1050" kern="1200" dirty="0">
                <a:cs typeface="+mn-cs"/>
              </a:rPr>
              <a:t>Solution 3. Combined UE CBW</a:t>
            </a:r>
          </a:p>
          <a:p>
            <a:pPr lvl="1" algn="just">
              <a:lnSpc>
                <a:spcPct val="100000"/>
              </a:lnSpc>
              <a:spcBef>
                <a:spcPts val="300"/>
              </a:spcBef>
              <a:spcAft>
                <a:spcPts val="300"/>
              </a:spcAft>
            </a:pPr>
            <a:r>
              <a:rPr lang="en-US" altLang="zh-CN" sz="1050" kern="1200" dirty="0">
                <a:cs typeface="+mn-cs"/>
              </a:rPr>
              <a:t>Solution 4. Overlapping CA</a:t>
            </a:r>
          </a:p>
          <a:p>
            <a:pPr marL="263519" lvl="1" indent="0" algn="just">
              <a:lnSpc>
                <a:spcPct val="100000"/>
              </a:lnSpc>
              <a:spcBef>
                <a:spcPts val="300"/>
              </a:spcBef>
              <a:spcAft>
                <a:spcPts val="300"/>
              </a:spcAft>
              <a:buNone/>
            </a:pPr>
            <a:r>
              <a:rPr lang="en-US" altLang="zh-CN" sz="1050" kern="1200" dirty="0">
                <a:cs typeface="+mn-cs"/>
              </a:rPr>
              <a:t>Each of these have certain pros and cons, summarized in Table 7.2.1 from 38.844.</a:t>
            </a:r>
            <a:endParaRPr lang="en-US" altLang="zh-CN" sz="1100" b="1" kern="1200" dirty="0">
              <a:cs typeface="+mn-cs"/>
            </a:endParaRPr>
          </a:p>
          <a:p>
            <a:pPr marL="263519" lvl="1" indent="0" algn="just">
              <a:lnSpc>
                <a:spcPct val="100000"/>
              </a:lnSpc>
              <a:spcBef>
                <a:spcPts val="300"/>
              </a:spcBef>
              <a:spcAft>
                <a:spcPts val="300"/>
              </a:spcAft>
              <a:buNone/>
            </a:pPr>
            <a:r>
              <a:rPr lang="en-US" altLang="zh-CN" sz="1100" b="1" kern="1200" dirty="0">
                <a:cs typeface="+mn-cs"/>
              </a:rPr>
              <a:t>Proposal 1</a:t>
            </a:r>
            <a:r>
              <a:rPr lang="zh-CN" altLang="en-US" sz="1100" b="1" kern="1200" dirty="0">
                <a:cs typeface="+mn-cs"/>
              </a:rPr>
              <a:t>： </a:t>
            </a:r>
            <a:r>
              <a:rPr lang="en-US" altLang="zh-CN" sz="1100" b="1" kern="1200" dirty="0">
                <a:cs typeface="+mn-cs"/>
              </a:rPr>
              <a:t>Given the complexity and effectiveness, solution 1 and 2 are preferred :</a:t>
            </a:r>
          </a:p>
          <a:p>
            <a:pPr lvl="1" algn="just">
              <a:lnSpc>
                <a:spcPct val="100000"/>
              </a:lnSpc>
              <a:spcBef>
                <a:spcPts val="300"/>
              </a:spcBef>
              <a:spcAft>
                <a:spcPts val="300"/>
              </a:spcAft>
              <a:buFont typeface="Courier New" panose="02070309020205020404" pitchFamily="49" charset="0"/>
              <a:buChar char="o"/>
            </a:pPr>
            <a:r>
              <a:rPr lang="en-US" altLang="zh-CN" sz="900" b="1" kern="1200" dirty="0">
                <a:cs typeface="+mn-cs"/>
              </a:rPr>
              <a:t>Next larger channel bandwidth can be supported as a generic optional solution. </a:t>
            </a:r>
            <a:endParaRPr lang="en-US" altLang="zh-CN" sz="900" b="1" kern="1200" dirty="0">
              <a:solidFill>
                <a:srgbClr val="FF0000"/>
              </a:solidFill>
              <a:cs typeface="+mn-cs"/>
            </a:endParaRPr>
          </a:p>
          <a:p>
            <a:pPr lvl="1" algn="just">
              <a:lnSpc>
                <a:spcPct val="100000"/>
              </a:lnSpc>
              <a:spcBef>
                <a:spcPts val="300"/>
              </a:spcBef>
              <a:spcAft>
                <a:spcPts val="300"/>
              </a:spcAft>
              <a:buFont typeface="Courier New" panose="02070309020205020404" pitchFamily="49" charset="0"/>
              <a:buChar char="o"/>
            </a:pPr>
            <a:r>
              <a:rPr lang="en-US" altLang="zh-CN" sz="900" b="1" kern="1200" dirty="0">
                <a:cs typeface="+mn-cs"/>
              </a:rPr>
              <a:t>Overlapping CBWs from the network perspective can be a default solution for channel bandwidth larger than 7MHz. </a:t>
            </a:r>
            <a:endParaRPr lang="en-US" altLang="zh-CN" sz="900" b="1" kern="1200" dirty="0">
              <a:solidFill>
                <a:srgbClr val="FF0000"/>
              </a:solidFill>
              <a:cs typeface="+mn-cs"/>
            </a:endParaRPr>
          </a:p>
          <a:p>
            <a:pPr marL="263519" lvl="1" indent="-263519" algn="just">
              <a:lnSpc>
                <a:spcPct val="130000"/>
              </a:lnSpc>
              <a:buClr>
                <a:srgbClr val="FF6600"/>
              </a:buClr>
              <a:buFont typeface="Wingdings" pitchFamily="2" charset="2"/>
              <a:buChar char="n"/>
            </a:pPr>
            <a:r>
              <a:rPr lang="en-US" altLang="zh-CN" sz="1400" dirty="0"/>
              <a:t>Problem with next wider channel BW or overlapping carriers for low band, 6 and 7 MHz channel BWs:</a:t>
            </a:r>
          </a:p>
          <a:p>
            <a:pPr lvl="1" algn="just">
              <a:lnSpc>
                <a:spcPct val="100000"/>
              </a:lnSpc>
              <a:spcBef>
                <a:spcPts val="300"/>
              </a:spcBef>
              <a:spcAft>
                <a:spcPts val="300"/>
              </a:spcAft>
            </a:pPr>
            <a:r>
              <a:rPr lang="en-US" altLang="zh-CN" sz="1050" kern="1200" dirty="0">
                <a:cs typeface="+mn-cs"/>
              </a:rPr>
              <a:t>Next wider channel BW with PRB blanking isn’t ideal for a coverage band, because of the potential for blocking from neighboring services</a:t>
            </a:r>
          </a:p>
          <a:p>
            <a:pPr lvl="1" algn="just">
              <a:lnSpc>
                <a:spcPct val="100000"/>
              </a:lnSpc>
              <a:spcBef>
                <a:spcPts val="300"/>
              </a:spcBef>
              <a:spcAft>
                <a:spcPts val="300"/>
              </a:spcAft>
            </a:pPr>
            <a:r>
              <a:rPr lang="en-US" altLang="zh-CN" sz="1050" kern="1200" dirty="0">
                <a:cs typeface="+mn-cs"/>
              </a:rPr>
              <a:t>Overlapping CBWs from the network perspective for 6 and 7 MHz channels would require frequency overlapping but time offset SSBs, which are not explicitly required by 3GPP specs and have not been tested, so it is likely such configurations are not supported by legacy UEs. </a:t>
            </a:r>
          </a:p>
          <a:p>
            <a:pPr marL="263519" lvl="1" indent="0" algn="just">
              <a:lnSpc>
                <a:spcPct val="100000"/>
              </a:lnSpc>
              <a:spcBef>
                <a:spcPts val="300"/>
              </a:spcBef>
              <a:spcAft>
                <a:spcPts val="300"/>
              </a:spcAft>
              <a:buNone/>
            </a:pPr>
            <a:r>
              <a:rPr lang="en-US" altLang="zh-CN" sz="1050" kern="1200" dirty="0">
                <a:cs typeface="+mn-cs"/>
              </a:rPr>
              <a:t>To avoid these issues, it would be better to support native 6 and 7 MHz channel BWs. </a:t>
            </a:r>
          </a:p>
          <a:p>
            <a:pPr marL="263519" lvl="1" indent="0" algn="just">
              <a:lnSpc>
                <a:spcPct val="100000"/>
              </a:lnSpc>
              <a:spcBef>
                <a:spcPts val="300"/>
              </a:spcBef>
              <a:spcAft>
                <a:spcPts val="300"/>
              </a:spcAft>
              <a:buNone/>
            </a:pPr>
            <a:r>
              <a:rPr lang="en-US" altLang="zh-CN" sz="1050" b="1" kern="1200" dirty="0">
                <a:cs typeface="+mn-cs"/>
              </a:rPr>
              <a:t>Proposal 2</a:t>
            </a:r>
            <a:r>
              <a:rPr lang="zh-CN" altLang="en-US" sz="1050" b="1" kern="1200" dirty="0">
                <a:cs typeface="+mn-cs"/>
              </a:rPr>
              <a:t>： </a:t>
            </a:r>
            <a:r>
              <a:rPr lang="en-US" altLang="zh-CN" sz="1050" b="1" kern="1200" dirty="0">
                <a:cs typeface="+mn-cs"/>
              </a:rPr>
              <a:t>Create native channel bandwidths for 6 and 7 MHz only. </a:t>
            </a:r>
          </a:p>
          <a:p>
            <a:pPr marL="263519" lvl="1" indent="0" algn="just">
              <a:lnSpc>
                <a:spcPct val="100000"/>
              </a:lnSpc>
              <a:spcBef>
                <a:spcPts val="300"/>
              </a:spcBef>
              <a:spcAft>
                <a:spcPts val="300"/>
              </a:spcAft>
              <a:buNone/>
            </a:pPr>
            <a:endParaRPr lang="en-US" altLang="zh-CN" sz="1050" b="1" kern="1200" dirty="0">
              <a:cs typeface="+mn-cs"/>
            </a:endParaRPr>
          </a:p>
          <a:p>
            <a:pPr marL="263519" lvl="1" indent="0" algn="just">
              <a:lnSpc>
                <a:spcPct val="100000"/>
              </a:lnSpc>
              <a:spcBef>
                <a:spcPts val="300"/>
              </a:spcBef>
              <a:spcAft>
                <a:spcPts val="300"/>
              </a:spcAft>
              <a:buNone/>
            </a:pPr>
            <a:endParaRPr lang="en-US" altLang="zh-CN" sz="1050" b="1" kern="1200" dirty="0">
              <a:cs typeface="+mn-cs"/>
            </a:endParaRPr>
          </a:p>
          <a:p>
            <a:pPr marL="263519" lvl="1" indent="0" algn="just">
              <a:lnSpc>
                <a:spcPct val="100000"/>
              </a:lnSpc>
              <a:spcBef>
                <a:spcPts val="300"/>
              </a:spcBef>
              <a:spcAft>
                <a:spcPts val="300"/>
              </a:spcAft>
              <a:buNone/>
            </a:pPr>
            <a:endParaRPr lang="en-US" altLang="zh-CN" sz="1050" b="1" kern="1200" dirty="0">
              <a:cs typeface="+mn-cs"/>
            </a:endParaRPr>
          </a:p>
          <a:p>
            <a:pPr marL="263519" lvl="1" indent="0" algn="just">
              <a:lnSpc>
                <a:spcPct val="100000"/>
              </a:lnSpc>
              <a:spcBef>
                <a:spcPts val="300"/>
              </a:spcBef>
              <a:spcAft>
                <a:spcPts val="300"/>
              </a:spcAft>
              <a:buNone/>
            </a:pPr>
            <a:endParaRPr lang="en-US" altLang="zh-CN" sz="1050" b="1" kern="1200" dirty="0">
              <a:cs typeface="+mn-cs"/>
            </a:endParaRPr>
          </a:p>
        </p:txBody>
      </p:sp>
      <p:sp>
        <p:nvSpPr>
          <p:cNvPr id="3" name="灯片编号占位符 3">
            <a:extLst>
              <a:ext uri="{FF2B5EF4-FFF2-40B4-BE49-F238E27FC236}">
                <a16:creationId xmlns:a16="http://schemas.microsoft.com/office/drawing/2014/main" id="{7DB815EB-EBFE-DB4E-D25B-875F085B33BB}"/>
              </a:ext>
            </a:extLst>
          </p:cNvPr>
          <p:cNvSpPr>
            <a:spLocks noGrp="1"/>
          </p:cNvSpPr>
          <p:nvPr>
            <p:ph type="sldNum" sz="quarter" idx="10"/>
          </p:nvPr>
        </p:nvSpPr>
        <p:spPr>
          <a:xfrm>
            <a:off x="7918509" y="4818461"/>
            <a:ext cx="1223963" cy="161925"/>
          </a:xfrm>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3838618631"/>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29596-5045-92D5-18EB-439A78D37B07}"/>
              </a:ext>
            </a:extLst>
          </p:cNvPr>
          <p:cNvSpPr>
            <a:spLocks noGrp="1"/>
          </p:cNvSpPr>
          <p:nvPr>
            <p:ph type="title"/>
          </p:nvPr>
        </p:nvSpPr>
        <p:spPr/>
        <p:txBody>
          <a:bodyPr/>
          <a:lstStyle/>
          <a:p>
            <a:r>
              <a:rPr lang="en-US" dirty="0"/>
              <a:t>Updates from RAN#106</a:t>
            </a:r>
          </a:p>
        </p:txBody>
      </p:sp>
      <p:sp>
        <p:nvSpPr>
          <p:cNvPr id="3" name="Content Placeholder 2">
            <a:extLst>
              <a:ext uri="{FF2B5EF4-FFF2-40B4-BE49-F238E27FC236}">
                <a16:creationId xmlns:a16="http://schemas.microsoft.com/office/drawing/2014/main" id="{9480613F-53DA-B4D4-1248-39A7CC223918}"/>
              </a:ext>
            </a:extLst>
          </p:cNvPr>
          <p:cNvSpPr>
            <a:spLocks noGrp="1"/>
          </p:cNvSpPr>
          <p:nvPr>
            <p:ph idx="1"/>
          </p:nvPr>
        </p:nvSpPr>
        <p:spPr/>
        <p:txBody>
          <a:bodyPr/>
          <a:lstStyle/>
          <a:p>
            <a:r>
              <a:rPr lang="en-US" dirty="0"/>
              <a:t>A new RAN4 Work Item was created for 7 MHz channel bandwidth</a:t>
            </a:r>
          </a:p>
          <a:p>
            <a:r>
              <a:rPr lang="en-US" dirty="0"/>
              <a:t>Work on a 6 MHz channel bandwidth was deferred due to RAN4 Time Unit limitations</a:t>
            </a:r>
          </a:p>
          <a:p>
            <a:pPr lvl="1"/>
            <a:r>
              <a:rPr lang="en-US" dirty="0"/>
              <a:t>Operators have requested 6 MHz for n5, n12, n29 and n85</a:t>
            </a:r>
          </a:p>
          <a:p>
            <a:r>
              <a:rPr lang="en-US" dirty="0"/>
              <a:t>No work yet on the general approach for irregular channel bandwidths wider than 7 MHz</a:t>
            </a:r>
          </a:p>
        </p:txBody>
      </p:sp>
      <p:sp>
        <p:nvSpPr>
          <p:cNvPr id="4" name="Slide Number Placeholder 3">
            <a:extLst>
              <a:ext uri="{FF2B5EF4-FFF2-40B4-BE49-F238E27FC236}">
                <a16:creationId xmlns:a16="http://schemas.microsoft.com/office/drawing/2014/main" id="{EA74F78B-232D-D447-BC57-E3C66E289294}"/>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Tree>
    <p:extLst>
      <p:ext uri="{BB962C8B-B14F-4D97-AF65-F5344CB8AC3E}">
        <p14:creationId xmlns:p14="http://schemas.microsoft.com/office/powerpoint/2010/main" val="4032692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Exemplary objectives for Rel-20 WID</a:t>
            </a:r>
            <a:endParaRPr lang="zh-CN" altLang="en-US" dirty="0"/>
          </a:p>
        </p:txBody>
      </p:sp>
      <p:sp>
        <p:nvSpPr>
          <p:cNvPr id="8" name="内容占位符 2"/>
          <p:cNvSpPr>
            <a:spLocks noGrp="1"/>
          </p:cNvSpPr>
          <p:nvPr>
            <p:ph idx="1"/>
          </p:nvPr>
        </p:nvSpPr>
        <p:spPr>
          <a:xfrm>
            <a:off x="250826" y="681040"/>
            <a:ext cx="8642350" cy="4462460"/>
          </a:xfrm>
        </p:spPr>
        <p:txBody>
          <a:bodyPr/>
          <a:lstStyle/>
          <a:p>
            <a:pPr marL="263519" lvl="1" indent="-263519" algn="just">
              <a:lnSpc>
                <a:spcPct val="130000"/>
              </a:lnSpc>
              <a:spcBef>
                <a:spcPts val="0"/>
              </a:spcBef>
              <a:buClr>
                <a:srgbClr val="FF6600"/>
              </a:buClr>
              <a:buFont typeface="Wingdings" pitchFamily="2" charset="2"/>
              <a:buChar char="n"/>
            </a:pPr>
            <a:r>
              <a:rPr lang="en-US" altLang="zh-CN" sz="1200" dirty="0">
                <a:solidFill>
                  <a:srgbClr val="0070C0"/>
                </a:solidFill>
              </a:rPr>
              <a:t>New standard channel bandwidth for 6 MHz:</a:t>
            </a:r>
          </a:p>
          <a:p>
            <a:pPr marL="527037" lvl="2" algn="just">
              <a:lnSpc>
                <a:spcPct val="130000"/>
              </a:lnSpc>
              <a:spcBef>
                <a:spcPts val="0"/>
              </a:spcBef>
              <a:buClr>
                <a:srgbClr val="FF6600"/>
              </a:buClr>
              <a:buFont typeface="Wingdings" pitchFamily="2" charset="2"/>
              <a:buChar char="n"/>
            </a:pPr>
            <a:r>
              <a:rPr lang="en-US" altLang="zh-CN" sz="1100" dirty="0"/>
              <a:t>Specify necessary RAN4 requirements to support deploying UE and </a:t>
            </a:r>
            <a:r>
              <a:rPr lang="en-US" altLang="zh-CN" sz="1100" dirty="0" err="1"/>
              <a:t>gNB</a:t>
            </a:r>
            <a:r>
              <a:rPr lang="en-US" altLang="zh-CN" sz="1100" dirty="0"/>
              <a:t> NR channel bandwidths of 6 MHz [RAN4]:</a:t>
            </a:r>
          </a:p>
          <a:p>
            <a:pPr lvl="2" algn="just">
              <a:lnSpc>
                <a:spcPct val="100000"/>
              </a:lnSpc>
              <a:spcBef>
                <a:spcPts val="300"/>
              </a:spcBef>
              <a:spcAft>
                <a:spcPts val="300"/>
              </a:spcAft>
              <a:buFont typeface="Courier New" panose="02070309020205020404" pitchFamily="49" charset="0"/>
              <a:buChar char="o"/>
            </a:pPr>
            <a:r>
              <a:rPr lang="en-US" altLang="zh-CN" sz="1000" dirty="0"/>
              <a:t>Specify RF requirements:</a:t>
            </a:r>
          </a:p>
          <a:p>
            <a:pPr lvl="3" algn="just">
              <a:lnSpc>
                <a:spcPct val="100000"/>
              </a:lnSpc>
              <a:spcBef>
                <a:spcPts val="300"/>
              </a:spcBef>
              <a:spcAft>
                <a:spcPts val="300"/>
              </a:spcAft>
              <a:buFont typeface="Wingdings" panose="05000000000000000000" pitchFamily="2" charset="2"/>
              <a:buChar char="Ø"/>
            </a:pPr>
            <a:r>
              <a:rPr lang="en-US" altLang="zh-CN" sz="900" dirty="0"/>
              <a:t>Specify the required RF requirements for optional 6 MHz channel bandwidths, including PRB numbers,  minimum guard band and reference sensitivity</a:t>
            </a:r>
          </a:p>
          <a:p>
            <a:pPr lvl="3" algn="just">
              <a:lnSpc>
                <a:spcPct val="100000"/>
              </a:lnSpc>
              <a:spcBef>
                <a:spcPts val="300"/>
              </a:spcBef>
              <a:spcAft>
                <a:spcPts val="300"/>
              </a:spcAft>
              <a:buFont typeface="Wingdings" panose="05000000000000000000" pitchFamily="2" charset="2"/>
              <a:buChar char="Ø"/>
            </a:pPr>
            <a:r>
              <a:rPr lang="en-US" altLang="zh-CN" sz="900" dirty="0"/>
              <a:t>Use n85/n12</a:t>
            </a:r>
            <a:r>
              <a:rPr lang="en-US" altLang="zh-CN" sz="900"/>
              <a:t>/n5/n29 </a:t>
            </a:r>
            <a:r>
              <a:rPr lang="en-US" altLang="zh-CN" sz="900" dirty="0"/>
              <a:t>for example bands for 6 MHz:</a:t>
            </a:r>
          </a:p>
          <a:p>
            <a:pPr lvl="3" algn="just">
              <a:lnSpc>
                <a:spcPct val="100000"/>
              </a:lnSpc>
              <a:spcBef>
                <a:spcPts val="300"/>
              </a:spcBef>
              <a:spcAft>
                <a:spcPts val="300"/>
              </a:spcAft>
              <a:buFont typeface="Wingdings" panose="05000000000000000000" pitchFamily="2" charset="2"/>
              <a:buChar char="Ø"/>
            </a:pPr>
            <a:r>
              <a:rPr lang="en-US" altLang="zh-CN" sz="900" dirty="0"/>
              <a:t>Limit to 15 kHz for FDD bands only to minimize RAN4 workload</a:t>
            </a:r>
          </a:p>
          <a:p>
            <a:pPr marL="263519" lvl="1" indent="-263519" algn="just">
              <a:lnSpc>
                <a:spcPct val="130000"/>
              </a:lnSpc>
              <a:spcBef>
                <a:spcPts val="0"/>
              </a:spcBef>
              <a:buClr>
                <a:srgbClr val="FF6600"/>
              </a:buClr>
              <a:buFont typeface="Wingdings" pitchFamily="2" charset="2"/>
              <a:buChar char="n"/>
            </a:pPr>
            <a:r>
              <a:rPr lang="en-US" altLang="zh-CN" sz="1200" dirty="0">
                <a:solidFill>
                  <a:srgbClr val="0070C0"/>
                </a:solidFill>
              </a:rPr>
              <a:t>Define Overlapping channels from network perspective for channel bandwidth larger than 7MHz as default solution for irregular channel bandwidth.</a:t>
            </a:r>
          </a:p>
          <a:p>
            <a:pPr marL="527037" lvl="2" algn="just">
              <a:lnSpc>
                <a:spcPct val="130000"/>
              </a:lnSpc>
              <a:spcBef>
                <a:spcPts val="0"/>
              </a:spcBef>
              <a:buClr>
                <a:srgbClr val="FF6600"/>
              </a:buClr>
              <a:buFont typeface="Wingdings" pitchFamily="2" charset="2"/>
              <a:buChar char="n"/>
            </a:pPr>
            <a:r>
              <a:rPr lang="en-US" altLang="zh-CN" sz="1100" dirty="0"/>
              <a:t>No UE changes needed (as per 38.144 table 7.2.1)</a:t>
            </a:r>
          </a:p>
          <a:p>
            <a:pPr marL="527037" lvl="2" algn="just">
              <a:lnSpc>
                <a:spcPct val="130000"/>
              </a:lnSpc>
              <a:spcBef>
                <a:spcPts val="0"/>
              </a:spcBef>
              <a:buClr>
                <a:srgbClr val="FF6600"/>
              </a:buClr>
              <a:buFont typeface="Wingdings" pitchFamily="2" charset="2"/>
              <a:buChar char="n"/>
            </a:pPr>
            <a:r>
              <a:rPr lang="en-US" altLang="zh-CN" sz="1100" dirty="0"/>
              <a:t>RAN4 to decide if new </a:t>
            </a:r>
            <a:r>
              <a:rPr lang="en-US" altLang="zh-CN" sz="1100" dirty="0" err="1"/>
              <a:t>gNB</a:t>
            </a:r>
            <a:r>
              <a:rPr lang="en-US" altLang="zh-CN" sz="1100" dirty="0"/>
              <a:t> channel bandwidths are needed</a:t>
            </a:r>
          </a:p>
          <a:p>
            <a:pPr marL="263519" lvl="1" indent="-263519" algn="just">
              <a:lnSpc>
                <a:spcPct val="130000"/>
              </a:lnSpc>
              <a:spcBef>
                <a:spcPts val="0"/>
              </a:spcBef>
              <a:buClr>
                <a:srgbClr val="FF6600"/>
              </a:buClr>
              <a:buFont typeface="Wingdings" pitchFamily="2" charset="2"/>
              <a:buChar char="n"/>
            </a:pPr>
            <a:r>
              <a:rPr lang="en-US" altLang="zh-CN" sz="1200" dirty="0">
                <a:solidFill>
                  <a:srgbClr val="0070C0"/>
                </a:solidFill>
              </a:rPr>
              <a:t>Define Next larger channel bandwidth with PRB blanking as optional solution:</a:t>
            </a:r>
          </a:p>
          <a:p>
            <a:pPr marL="527037" lvl="2" algn="just">
              <a:lnSpc>
                <a:spcPct val="130000"/>
              </a:lnSpc>
              <a:spcBef>
                <a:spcPts val="0"/>
              </a:spcBef>
              <a:buClr>
                <a:srgbClr val="FF6600"/>
              </a:buClr>
              <a:buFont typeface="Wingdings" pitchFamily="2" charset="2"/>
              <a:buChar char="n"/>
            </a:pPr>
            <a:r>
              <a:rPr lang="en-US" altLang="zh-CN" sz="1100" dirty="0"/>
              <a:t>For the UE, define Asymmetric BCSs for relevant bands to allow next wider BW on the DL, next smaller BW on the UL</a:t>
            </a:r>
          </a:p>
          <a:p>
            <a:pPr marL="527037" lvl="2" algn="just">
              <a:lnSpc>
                <a:spcPct val="130000"/>
              </a:lnSpc>
              <a:spcBef>
                <a:spcPts val="0"/>
              </a:spcBef>
              <a:buClr>
                <a:srgbClr val="FF6600"/>
              </a:buClr>
              <a:buFont typeface="Wingdings" pitchFamily="2" charset="2"/>
              <a:buChar char="n"/>
            </a:pPr>
            <a:r>
              <a:rPr lang="en-US" altLang="zh-CN" sz="1100" dirty="0"/>
              <a:t>RAN4 to decide if new </a:t>
            </a:r>
            <a:r>
              <a:rPr lang="en-US" altLang="zh-CN" sz="1100" dirty="0" err="1"/>
              <a:t>gNB</a:t>
            </a:r>
            <a:r>
              <a:rPr lang="en-US" altLang="zh-CN" sz="1100" dirty="0"/>
              <a:t> channel bandwidths are needed</a:t>
            </a:r>
          </a:p>
          <a:p>
            <a:pPr marL="527037" lvl="2" algn="just">
              <a:lnSpc>
                <a:spcPct val="130000"/>
              </a:lnSpc>
              <a:spcBef>
                <a:spcPts val="0"/>
              </a:spcBef>
              <a:buClr>
                <a:srgbClr val="FF6600"/>
              </a:buClr>
              <a:buFont typeface="Wingdings" pitchFamily="2" charset="2"/>
              <a:buChar char="n"/>
            </a:pPr>
            <a:endParaRPr lang="en-US" altLang="zh-CN" sz="1100" dirty="0"/>
          </a:p>
        </p:txBody>
      </p:sp>
      <p:sp>
        <p:nvSpPr>
          <p:cNvPr id="3" name="灯片编号占位符 3">
            <a:extLst>
              <a:ext uri="{FF2B5EF4-FFF2-40B4-BE49-F238E27FC236}">
                <a16:creationId xmlns:a16="http://schemas.microsoft.com/office/drawing/2014/main" id="{8758F77A-9B5A-9F19-137C-C0C8853D5671}"/>
              </a:ext>
            </a:extLst>
          </p:cNvPr>
          <p:cNvSpPr>
            <a:spLocks noGrp="1"/>
          </p:cNvSpPr>
          <p:nvPr>
            <p:ph type="sldNum" sz="quarter" idx="10"/>
          </p:nvPr>
        </p:nvSpPr>
        <p:spPr>
          <a:xfrm>
            <a:off x="7918509" y="4818461"/>
            <a:ext cx="1223963" cy="161925"/>
          </a:xfrm>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3559395924"/>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Conclusions</a:t>
            </a:r>
            <a:endParaRPr lang="zh-CN" altLang="en-US" dirty="0"/>
          </a:p>
        </p:txBody>
      </p:sp>
      <p:sp>
        <p:nvSpPr>
          <p:cNvPr id="8" name="内容占位符 2"/>
          <p:cNvSpPr>
            <a:spLocks noGrp="1"/>
          </p:cNvSpPr>
          <p:nvPr>
            <p:ph idx="1"/>
          </p:nvPr>
        </p:nvSpPr>
        <p:spPr>
          <a:xfrm>
            <a:off x="250825" y="627534"/>
            <a:ext cx="8642350" cy="3240359"/>
          </a:xfrm>
        </p:spPr>
        <p:txBody>
          <a:bodyPr/>
          <a:lstStyle/>
          <a:p>
            <a:pPr marL="0" lvl="1" indent="0" algn="just">
              <a:lnSpc>
                <a:spcPct val="130000"/>
              </a:lnSpc>
              <a:spcBef>
                <a:spcPts val="0"/>
              </a:spcBef>
              <a:buClr>
                <a:srgbClr val="FF6600"/>
              </a:buClr>
              <a:buNone/>
            </a:pPr>
            <a:r>
              <a:rPr lang="en-US" altLang="zh-CN" sz="1200" dirty="0"/>
              <a:t>In this paper we have presented our views on how irregular channel bandwidths can finally be supported for several solutions .These solutions could be used for both terrestrial and non-terrestrial networks. </a:t>
            </a:r>
          </a:p>
          <a:p>
            <a:pPr marL="0" lvl="1" indent="0" algn="just">
              <a:lnSpc>
                <a:spcPct val="130000"/>
              </a:lnSpc>
              <a:spcBef>
                <a:spcPts val="0"/>
              </a:spcBef>
              <a:buClr>
                <a:srgbClr val="FF6600"/>
              </a:buClr>
              <a:buNone/>
            </a:pPr>
            <a:endParaRPr lang="en-US" altLang="zh-CN" sz="1200" dirty="0"/>
          </a:p>
          <a:p>
            <a:pPr marL="263519" lvl="1" indent="-263519" algn="just">
              <a:lnSpc>
                <a:spcPct val="150000"/>
              </a:lnSpc>
              <a:spcBef>
                <a:spcPts val="0"/>
              </a:spcBef>
              <a:buClr>
                <a:srgbClr val="FF6600"/>
              </a:buClr>
              <a:buFont typeface="Wingdings" pitchFamily="2" charset="2"/>
              <a:buChar char="n"/>
            </a:pPr>
            <a:r>
              <a:rPr lang="en-US" altLang="zh-CN" sz="1200" dirty="0"/>
              <a:t>Proposal 1:</a:t>
            </a:r>
            <a:r>
              <a:rPr lang="zh-CN" altLang="en-US" sz="1200" dirty="0"/>
              <a:t> </a:t>
            </a:r>
            <a:r>
              <a:rPr lang="en-US" altLang="zh-CN" sz="1200" dirty="0"/>
              <a:t>Given the complexity and effectiveness, solution 1 and 2 are preferred :</a:t>
            </a:r>
          </a:p>
          <a:p>
            <a:pPr marL="434968" lvl="2" indent="-171450" algn="just">
              <a:lnSpc>
                <a:spcPct val="150000"/>
              </a:lnSpc>
              <a:spcBef>
                <a:spcPts val="0"/>
              </a:spcBef>
              <a:buClr>
                <a:srgbClr val="FF6600"/>
              </a:buClr>
              <a:buFont typeface="Courier New" panose="02070309020205020404" pitchFamily="49" charset="0"/>
              <a:buChar char="o"/>
            </a:pPr>
            <a:r>
              <a:rPr lang="en-US" altLang="zh-CN" sz="1100" dirty="0"/>
              <a:t>Next larger channel bandwidth can be supported as a generic optional solution.</a:t>
            </a:r>
          </a:p>
          <a:p>
            <a:pPr marL="434968" lvl="2" indent="-171450" algn="just">
              <a:lnSpc>
                <a:spcPct val="150000"/>
              </a:lnSpc>
              <a:spcBef>
                <a:spcPts val="0"/>
              </a:spcBef>
              <a:buClr>
                <a:srgbClr val="FF6600"/>
              </a:buClr>
              <a:buFont typeface="Courier New" panose="02070309020205020404" pitchFamily="49" charset="0"/>
              <a:buChar char="o"/>
            </a:pPr>
            <a:r>
              <a:rPr lang="en-US" altLang="zh-CN" sz="1100" dirty="0"/>
              <a:t>Overlapping CBWs from the network perspective can be a default solution for channel bandwidth larger than 7MHz.</a:t>
            </a:r>
            <a:r>
              <a:rPr lang="en-US" altLang="zh-CN" sz="1200" dirty="0"/>
              <a:t> </a:t>
            </a:r>
          </a:p>
          <a:p>
            <a:pPr marL="263519" lvl="1" indent="-263519" algn="just">
              <a:lnSpc>
                <a:spcPct val="150000"/>
              </a:lnSpc>
              <a:spcBef>
                <a:spcPts val="0"/>
              </a:spcBef>
              <a:buClr>
                <a:srgbClr val="FF6600"/>
              </a:buClr>
              <a:buFont typeface="Wingdings" pitchFamily="2" charset="2"/>
              <a:buChar char="n"/>
            </a:pPr>
            <a:r>
              <a:rPr lang="en-US" altLang="zh-CN" sz="1200" kern="1200" dirty="0">
                <a:cs typeface="+mn-cs"/>
              </a:rPr>
              <a:t>Proposal 2:</a:t>
            </a:r>
            <a:r>
              <a:rPr lang="zh-CN" altLang="en-US" sz="1200" kern="1200" dirty="0">
                <a:cs typeface="+mn-cs"/>
              </a:rPr>
              <a:t> </a:t>
            </a:r>
            <a:r>
              <a:rPr lang="en-US" altLang="zh-CN" sz="1200" kern="1200" dirty="0">
                <a:cs typeface="+mn-cs"/>
              </a:rPr>
              <a:t>Add 6 MHz UE and </a:t>
            </a:r>
            <a:r>
              <a:rPr lang="en-US" altLang="zh-CN" sz="1200" kern="1200" dirty="0" err="1">
                <a:cs typeface="+mn-cs"/>
              </a:rPr>
              <a:t>gNB</a:t>
            </a:r>
            <a:r>
              <a:rPr lang="en-US" altLang="zh-CN" sz="1200" kern="1200" dirty="0">
                <a:cs typeface="+mn-cs"/>
              </a:rPr>
              <a:t> channel bandwidths.</a:t>
            </a:r>
            <a:endParaRPr lang="en-US" altLang="zh-CN" sz="1200" dirty="0"/>
          </a:p>
          <a:p>
            <a:pPr marL="263519" lvl="1" indent="-263519" algn="just">
              <a:lnSpc>
                <a:spcPct val="150000"/>
              </a:lnSpc>
              <a:spcBef>
                <a:spcPts val="0"/>
              </a:spcBef>
              <a:buClr>
                <a:srgbClr val="FF6600"/>
              </a:buClr>
              <a:buFont typeface="Wingdings" pitchFamily="2" charset="2"/>
              <a:buChar char="n"/>
            </a:pPr>
            <a:r>
              <a:rPr lang="en-US" altLang="zh-CN" sz="1200" dirty="0"/>
              <a:t>Proposal 3: Create a new Rel-20 WI to enable support of irregular channel bandwidths. </a:t>
            </a:r>
          </a:p>
        </p:txBody>
      </p:sp>
      <p:sp>
        <p:nvSpPr>
          <p:cNvPr id="3" name="灯片编号占位符 3">
            <a:extLst>
              <a:ext uri="{FF2B5EF4-FFF2-40B4-BE49-F238E27FC236}">
                <a16:creationId xmlns:a16="http://schemas.microsoft.com/office/drawing/2014/main" id="{B962F1BD-180C-31CB-7147-3BB4C23DB50B}"/>
              </a:ext>
            </a:extLst>
          </p:cNvPr>
          <p:cNvSpPr>
            <a:spLocks noGrp="1"/>
          </p:cNvSpPr>
          <p:nvPr>
            <p:ph type="sldNum" sz="quarter" idx="10"/>
          </p:nvPr>
        </p:nvSpPr>
        <p:spPr>
          <a:xfrm>
            <a:off x="7918509" y="4818461"/>
            <a:ext cx="1223963" cy="161925"/>
          </a:xfrm>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1390302275"/>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563638"/>
            <a:ext cx="7772400" cy="1102519"/>
          </a:xfrm>
        </p:spPr>
        <p:txBody>
          <a:bodyPr/>
          <a:lstStyle/>
          <a:p>
            <a:r>
              <a:rPr lang="en-US" altLang="zh-CN" sz="4800" b="1" dirty="0"/>
              <a:t>Thanks!</a:t>
            </a:r>
            <a:endParaRPr lang="zh-CN" altLang="en-US" sz="4800" b="1" dirty="0"/>
          </a:p>
        </p:txBody>
      </p:sp>
    </p:spTree>
  </p:cSld>
  <p:clrMapOvr>
    <a:masterClrMapping/>
  </p:clrMapOvr>
  <p:transition spd="med">
    <p:pull/>
  </p:transition>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
  <TotalTime>19896</TotalTime>
  <Words>889</Words>
  <Application>Microsoft Office PowerPoint</Application>
  <PresentationFormat>On-screen Show (16:9)</PresentationFormat>
  <Paragraphs>80</Paragraphs>
  <Slides>7</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微软雅黑</vt:lpstr>
      <vt:lpstr>MS PGothic</vt:lpstr>
      <vt:lpstr>华文中宋</vt:lpstr>
      <vt:lpstr>Arial</vt:lpstr>
      <vt:lpstr>Calibri</vt:lpstr>
      <vt:lpstr>Courier New</vt:lpstr>
      <vt:lpstr>Times New Roman</vt:lpstr>
      <vt:lpstr>Wingdings</vt:lpstr>
      <vt:lpstr>胶片模板-移动通信研究所-16比9-20150113</vt:lpstr>
      <vt:lpstr> Motivation for Irregular Channel Bandwidth Work Item in Rel-20 </vt:lpstr>
      <vt:lpstr>Introduction</vt:lpstr>
      <vt:lpstr>Discussion</vt:lpstr>
      <vt:lpstr>Updates from RAN#106</vt:lpstr>
      <vt:lpstr>Exemplary objectives for Rel-20 WID</vt:lpstr>
      <vt:lpstr>Conclusions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Bill Shvodian</cp:lastModifiedBy>
  <cp:revision>1608</cp:revision>
  <cp:lastPrinted>2021-05-17T08:35:31Z</cp:lastPrinted>
  <dcterms:created xsi:type="dcterms:W3CDTF">2017-04-20T03:13:07Z</dcterms:created>
  <dcterms:modified xsi:type="dcterms:W3CDTF">2025-06-02T15:01:13Z</dcterms:modified>
</cp:coreProperties>
</file>