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6" r:id="rId2"/>
  </p:sldMasterIdLst>
  <p:notesMasterIdLst>
    <p:notesMasterId r:id="rId8"/>
  </p:notesMasterIdLst>
  <p:handoutMasterIdLst>
    <p:handoutMasterId r:id="rId9"/>
  </p:handoutMasterIdLst>
  <p:sldIdLst>
    <p:sldId id="2903" r:id="rId3"/>
    <p:sldId id="6952158" r:id="rId4"/>
    <p:sldId id="6952156" r:id="rId5"/>
    <p:sldId id="6952159" r:id="rId6"/>
    <p:sldId id="2923" r:id="rId7"/>
  </p:sldIdLst>
  <p:sldSz cx="12192000" cy="6858000"/>
  <p:notesSz cx="6858000" cy="9144000"/>
  <p:custShowLst>
    <p:custShow name="自定义放映 1" id="0">
      <p:sldLst/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141DF74-2287-4D49-9F6E-756B31ED9BEF}">
          <p14:sldIdLst>
            <p14:sldId id="2903"/>
            <p14:sldId id="6952158"/>
            <p14:sldId id="6952156"/>
            <p14:sldId id="6952159"/>
            <p14:sldId id="29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5">
          <p15:clr>
            <a:srgbClr val="A4A3A4"/>
          </p15:clr>
        </p15:guide>
        <p15:guide id="2" pos="40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307" name="未知用户93" initials="" lastIdx="1" clrIdx="0"/>
  <p:cmAuthor id="1" name="李楠" initials="李楠" lastIdx="7" clrIdx="1"/>
  <p:cmAuthor id="308" name="未知用户90" initials="" lastIdx="5" clrIdx="1"/>
  <p:cmAuthor id="2" name="陈琦10012967" initials="陈琦10012967" lastIdx="2" clrIdx="2"/>
  <p:cmAuthor id="309" name="未知用户91" initials="" lastIdx="0" clrIdx="1"/>
  <p:cmAuthor id="3" name="10008729" initials="whb" lastIdx="5" clrIdx="2"/>
  <p:cmAuthor id="310" name="未知用户92" initials="" lastIdx="1" clrIdx="0"/>
  <p:cmAuthor id="4" name="Macy Jin" initials="MJ" lastIdx="1" clrIdx="3"/>
  <p:cmAuthor id="311" name="未知用户74" initials="" lastIdx="5" clrIdx="1"/>
  <p:cmAuthor id="5" name="zte" initials="z" lastIdx="2" clrIdx="0"/>
  <p:cmAuthor id="312" name="未知用户75" initials="" lastIdx="8" clrIdx="0"/>
  <p:cmAuthor id="6" name="10222520" initials="1" lastIdx="4" clrIdx="5"/>
  <p:cmAuthor id="313" name="未知用户76" initials="" lastIdx="1" clrIdx="0"/>
  <p:cmAuthor id="7" name="00196605" initials="0" lastIdx="2" clrIdx="0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10107538" initials="1" lastIdx="1" clrIdx="9"/>
  <p:cmAuthor id="317" name="未知用户80" initials="" lastIdx="1" clrIdx="0"/>
  <p:cmAuthor id="11" name="李楠10047711" initials="Li Nan" lastIdx="2" clrIdx="10"/>
  <p:cmAuthor id="318" name="Harry xu" initials="" lastIdx="1" clrIdx="0"/>
  <p:cmAuthor id="12" name="zhouwd" initials="1" lastIdx="1" clrIdx="11"/>
  <p:cmAuthor id="319" name="未知用户27" initials="未" lastIdx="1" clrIdx="0"/>
  <p:cmAuthor id="13" name="马云飞10014438" initials="马" lastIdx="4" clrIdx="0"/>
  <p:cmAuthor id="320" name="未知用户35" initials="未" lastIdx="1" clrIdx="0"/>
  <p:cmAuthor id="14" name="10099398" initials="LL" lastIdx="1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李蕾00009994" initials="李蕾00009994" lastIdx="6" clrIdx="17"/>
  <p:cmAuthor id="19" name="Saku Uchikawa" initials="S" lastIdx="11" clrIdx="0"/>
  <p:cmAuthor id="20" name="未知用户1" initials="未知用户1" lastIdx="7" clrIdx="19"/>
  <p:cmAuthor id="21" name="10066351" initials="1" lastIdx="2" clrIdx="0"/>
  <p:cmAuthor id="22" name="蔡建楠" initials="caijianna" lastIdx="15" clrIdx="17"/>
  <p:cmAuthor id="23" name="赵诚荣10027092" initials="赵" lastIdx="2" clrIdx="25"/>
  <p:cmAuthor id="24" name="10288631" initials="1" lastIdx="10" clrIdx="23"/>
  <p:cmAuthor id="25" name="10118178" initials="1" lastIdx="1" clrIdx="24"/>
  <p:cmAuthor id="26" name="10270945" initials="1" lastIdx="2" clrIdx="25"/>
  <p:cmAuthor id="27" name="10295142" initials="1" lastIdx="1" clrIdx="26"/>
  <p:cmAuthor id="28" name="Hou Yingfeng" initials="H" lastIdx="10" clrIdx="23"/>
  <p:cmAuthor id="29" name="10092001" initials="1" lastIdx="1" clrIdx="24"/>
  <p:cmAuthor id="30" name="10056791" initials="ZTE" lastIdx="1" clrIdx="29"/>
  <p:cmAuthor id="31" name="Author" initials="A" lastIdx="0" clrIdx="30"/>
  <p:cmAuthor id="32" name="王凯10177225" initials="王凯10177225" lastIdx="2" clrIdx="31"/>
  <p:cmAuthor id="33" name="610007" initials="6" lastIdx="0" clrIdx="32"/>
  <p:cmAuthor id="34" name="任军" initials="renj" lastIdx="1" clrIdx="33"/>
  <p:cmAuthor id="35" name="Administrator" initials="A" lastIdx="1" clrIdx="35"/>
  <p:cmAuthor id="36" name="倪燕子00036324" initials="倪燕子00036324" lastIdx="3" clrIdx="36"/>
  <p:cmAuthor id="37" name="黄珂10009187" initials="黄珂10009187" lastIdx="1" clrIdx="37"/>
  <p:cmAuthor id="38" name="赵欣" initials="zx" lastIdx="4" clrIdx="37"/>
  <p:cmAuthor id="39" name="10209970" initials="1" lastIdx="6" clrIdx="38"/>
  <p:cmAuthor id="40" name="未知的使用者75" initials="" lastIdx="1" clrIdx="0"/>
  <p:cmAuthor id="41" name="fuyaqiong" initials="f" lastIdx="1" clrIdx="40"/>
  <p:cmAuthor id="42" name="未知的使用者77" initials="" lastIdx="1" clrIdx="0"/>
  <p:cmAuthor id="43" name="未知的使用者92" initials="" lastIdx="1" clrIdx="0"/>
  <p:cmAuthor id="44" name="未知的使用者78" initials="" lastIdx="5" clrIdx="1"/>
  <p:cmAuthor id="45" name="未知用户3" initials="" lastIdx="1" clrIdx="0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3"/>
    <a:srgbClr val="DBD3D0"/>
    <a:srgbClr val="FF6600"/>
    <a:srgbClr val="0086D1"/>
    <a:srgbClr val="5B9BD5"/>
    <a:srgbClr val="DEEBF7"/>
    <a:srgbClr val="67B7E1"/>
    <a:srgbClr val="FFFFFF"/>
    <a:srgbClr val="548ED5"/>
    <a:srgbClr val="008D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67" autoAdjust="0"/>
    <p:restoredTop sz="96005" autoAdjust="0"/>
  </p:normalViewPr>
  <p:slideViewPr>
    <p:cSldViewPr snapToGrid="0">
      <p:cViewPr varScale="1">
        <p:scale>
          <a:sx n="71" d="100"/>
          <a:sy n="71" d="100"/>
        </p:scale>
        <p:origin x="704" y="52"/>
      </p:cViewPr>
      <p:guideLst>
        <p:guide orient="horz" pos="2255"/>
        <p:guide pos="40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452"/>
    </p:cViewPr>
  </p:sorter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E569A-7249-4748-AC5F-FD232490A489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98BCF-30E1-4A25-B4EE-58643CB6A9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4CC39-CFAA-498E-83AD-C819189A81D4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51724-514F-4452-90E5-3523C7746A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40C5B-91DF-4EB8-8C8E-2190397BFEA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51724-514F-4452-90E5-3523C7746A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031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51724-514F-4452-90E5-3523C7746A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046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51724-514F-4452-90E5-3523C7746A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23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0576985" y="105833"/>
            <a:ext cx="148378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333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333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6329802" y="1693435"/>
            <a:ext cx="5470063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448182" y="1693435"/>
            <a:ext cx="5470065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773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448182" y="1693435"/>
            <a:ext cx="11351684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368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903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0576985" y="105833"/>
            <a:ext cx="148378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333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333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7571197" y="1693435"/>
            <a:ext cx="4228668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448182" y="1693435"/>
            <a:ext cx="6721993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8390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5811" y="1991491"/>
            <a:ext cx="8192288" cy="1487063"/>
          </a:xfrm>
        </p:spPr>
        <p:txBody>
          <a:bodyPr rtlCol="0">
            <a:noAutofit/>
          </a:bodyPr>
          <a:lstStyle>
            <a:lvl1pPr>
              <a:defRPr lang="en-US" sz="5333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14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9" y="3417037"/>
            <a:ext cx="1813985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21" y="5135036"/>
            <a:ext cx="1856315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2" y="6553203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21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407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9" y="3417037"/>
            <a:ext cx="1813985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21" y="5135036"/>
            <a:ext cx="1856315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2" y="6553203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21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99197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933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0526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9" y="3417037"/>
            <a:ext cx="1813985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21" y="5135036"/>
            <a:ext cx="1856315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2" y="6553203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21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401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9" y="3417037"/>
            <a:ext cx="1813985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21" y="5135036"/>
            <a:ext cx="1856315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2" y="6553203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21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499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英文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3"/>
          <p:cNvCxnSpPr/>
          <p:nvPr userDrawn="1"/>
        </p:nvCxnSpPr>
        <p:spPr>
          <a:xfrm flipH="1">
            <a:off x="2207505" y="4735961"/>
            <a:ext cx="9900000" cy="0"/>
          </a:xfrm>
          <a:prstGeom prst="line">
            <a:avLst/>
          </a:prstGeom>
          <a:noFill/>
          <a:ln w="19050" cap="sq" cmpd="sng" algn="ctr">
            <a:solidFill>
              <a:srgbClr val="008ED3"/>
            </a:solidFill>
            <a:prstDash val="solid"/>
            <a:headEnd type="oval"/>
          </a:ln>
          <a:effectLst/>
        </p:spPr>
      </p:cxnSp>
      <p:grpSp>
        <p:nvGrpSpPr>
          <p:cNvPr id="7" name="组合 6"/>
          <p:cNvGrpSpPr>
            <a:grpSpLocks noChangeAspect="1"/>
          </p:cNvGrpSpPr>
          <p:nvPr userDrawn="1"/>
        </p:nvGrpSpPr>
        <p:grpSpPr>
          <a:xfrm flipH="1">
            <a:off x="309699" y="4011957"/>
            <a:ext cx="2745308" cy="2637067"/>
            <a:chOff x="5991769" y="2075883"/>
            <a:chExt cx="2745308" cy="2637067"/>
          </a:xfrm>
        </p:grpSpPr>
        <p:sp>
          <p:nvSpPr>
            <p:cNvPr id="8" name="等腰三角形 7"/>
            <p:cNvSpPr/>
            <p:nvPr/>
          </p:nvSpPr>
          <p:spPr>
            <a:xfrm rot="9233090">
              <a:off x="6876289" y="2726181"/>
              <a:ext cx="266912" cy="230096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5569576">
              <a:off x="6524363" y="3400055"/>
              <a:ext cx="397226" cy="342435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21371394">
              <a:off x="6391925" y="2075883"/>
              <a:ext cx="266912" cy="230096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2912161">
              <a:off x="7433529" y="3759538"/>
              <a:ext cx="945160" cy="814792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2912161">
              <a:off x="7302500" y="3699244"/>
              <a:ext cx="1175902" cy="1013706"/>
            </a:xfrm>
            <a:prstGeom prst="triangle">
              <a:avLst/>
            </a:prstGeom>
            <a:noFill/>
            <a:ln w="25400" cap="flat" cmpd="sng" algn="ctr">
              <a:solidFill>
                <a:srgbClr val="008ED3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9110320">
              <a:off x="8622232" y="4063962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9110320">
              <a:off x="7534355" y="4567707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9110320">
              <a:off x="7651538" y="3403671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8210217">
              <a:off x="5982928" y="2433474"/>
              <a:ext cx="128196" cy="110514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8748521">
              <a:off x="6341582" y="2585262"/>
              <a:ext cx="128196" cy="110514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4" name="文本占位符 23"/>
          <p:cNvSpPr>
            <a:spLocks noGrp="1"/>
          </p:cNvSpPr>
          <p:nvPr>
            <p:ph type="body" sz="quarter" idx="10"/>
          </p:nvPr>
        </p:nvSpPr>
        <p:spPr>
          <a:xfrm>
            <a:off x="3315836" y="4001839"/>
            <a:ext cx="8280000" cy="557212"/>
          </a:xfrm>
        </p:spPr>
        <p:txBody>
          <a:bodyPr anchor="ctr">
            <a:noAutofit/>
          </a:bodyPr>
          <a:lstStyle>
            <a:lvl1pPr marL="0" indent="0">
              <a:buNone/>
              <a:defRPr sz="3600" b="1">
                <a:solidFill>
                  <a:srgbClr val="008ED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80" y="278177"/>
            <a:ext cx="905512" cy="501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933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227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933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770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933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7703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444500" y="1775012"/>
            <a:ext cx="11355917" cy="44241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533563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8367" y="1600200"/>
            <a:ext cx="5558367" cy="4252384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9934" y="1600200"/>
            <a:ext cx="5560484" cy="4252384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435557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17600" y="8475134"/>
            <a:ext cx="3657600" cy="486833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84800" y="8475134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80800" y="8475134"/>
            <a:ext cx="3657600" cy="486833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786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180" y="-10269"/>
            <a:ext cx="12191048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3180" y="-27384"/>
            <a:ext cx="12213021" cy="6868269"/>
          </a:xfrm>
          <a:prstGeom prst="rect">
            <a:avLst/>
          </a:prstGeom>
          <a:gradFill>
            <a:gsLst>
              <a:gs pos="11000">
                <a:srgbClr val="09204C">
                  <a:alpha val="58000"/>
                </a:srgbClr>
              </a:gs>
              <a:gs pos="100000">
                <a:srgbClr val="145595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"/>
          </a:p>
        </p:txBody>
      </p:sp>
      <p:pic>
        <p:nvPicPr>
          <p:cNvPr id="5" name="图片 4" descr="ZTE-e-白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496197" y="6381329"/>
            <a:ext cx="576004" cy="373401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2287818" y="963620"/>
            <a:ext cx="7616684" cy="431995"/>
            <a:chOff x="1988082" y="963299"/>
            <a:chExt cx="7618470" cy="43205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988082" y="963299"/>
              <a:ext cx="3809897" cy="4320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5796656" y="963299"/>
              <a:ext cx="3809896" cy="432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83313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1585319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797801" y="5939368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419851" y="5560485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382685" y="4851401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10871200" y="1354667"/>
            <a:ext cx="12192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6485467" y="4504267"/>
            <a:ext cx="12192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0151" y="605367"/>
            <a:ext cx="1610783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73613" y="1752109"/>
            <a:ext cx="8534400" cy="7503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933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574163" y="3188360"/>
            <a:ext cx="5971117" cy="1342429"/>
          </a:xfrm>
        </p:spPr>
        <p:txBody>
          <a:bodyPr>
            <a:normAutofit/>
          </a:bodyPr>
          <a:lstStyle>
            <a:lvl1pPr marL="0" indent="0">
              <a:buNone/>
              <a:defRPr sz="1867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73613" y="1147995"/>
            <a:ext cx="8534400" cy="592317"/>
          </a:xfrm>
        </p:spPr>
        <p:txBody>
          <a:bodyPr>
            <a:noAutofit/>
          </a:bodyPr>
          <a:lstStyle>
            <a:lvl1pPr algn="l">
              <a:defRPr kumimoji="1" lang="zh-CN" altLang="en-US" sz="3733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592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448182" y="1693435"/>
            <a:ext cx="11351684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9373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 r="5478"/>
          <a:stretch>
            <a:fillRect/>
          </a:stretch>
        </p:blipFill>
        <p:spPr>
          <a:xfrm>
            <a:off x="0" y="0"/>
            <a:ext cx="803816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37400" y="0"/>
            <a:ext cx="10354600" cy="6858000"/>
          </a:xfrm>
          <a:prstGeom prst="rect">
            <a:avLst/>
          </a:prstGeom>
          <a:gradFill flip="none" rotWithShape="1">
            <a:gsLst>
              <a:gs pos="33000">
                <a:srgbClr val="FFFFFF"/>
              </a:gs>
              <a:gs pos="22000">
                <a:srgbClr val="FFFFFF">
                  <a:alpha val="7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</p:spPr>
        <p:txBody>
          <a:bodyPr rtlCol="0" anchor="ctr"/>
          <a:lstStyle/>
          <a:p>
            <a:pPr algn="ctr" defTabSz="405130"/>
            <a:endParaRPr lang="zh-CN" altLang="en-US" sz="106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6083" y="1541644"/>
            <a:ext cx="3070013" cy="3279140"/>
            <a:chOff x="1287" y="2234"/>
            <a:chExt cx="3626" cy="3873"/>
          </a:xfrm>
        </p:grpSpPr>
        <p:sp>
          <p:nvSpPr>
            <p:cNvPr id="10" name="任意多边形: 形状 48"/>
            <p:cNvSpPr/>
            <p:nvPr userDrawn="1"/>
          </p:nvSpPr>
          <p:spPr>
            <a:xfrm>
              <a:off x="1287" y="2234"/>
              <a:ext cx="2580" cy="3873"/>
            </a:xfrm>
            <a:custGeom>
              <a:avLst/>
              <a:gdLst>
                <a:gd name="connsiteX0" fmla="*/ 0 w 1638300"/>
                <a:gd name="connsiteY0" fmla="*/ 0 h 2906713"/>
                <a:gd name="connsiteX1" fmla="*/ 1638300 w 1638300"/>
                <a:gd name="connsiteY1" fmla="*/ 0 h 2906713"/>
                <a:gd name="connsiteX2" fmla="*/ 1638300 w 1638300"/>
                <a:gd name="connsiteY2" fmla="*/ 303213 h 2906713"/>
                <a:gd name="connsiteX3" fmla="*/ 1554632 w 1638300"/>
                <a:gd name="connsiteY3" fmla="*/ 303213 h 2906713"/>
                <a:gd name="connsiteX4" fmla="*/ 1554632 w 1638300"/>
                <a:gd name="connsiteY4" fmla="*/ 83668 h 2906713"/>
                <a:gd name="connsiteX5" fmla="*/ 83668 w 1638300"/>
                <a:gd name="connsiteY5" fmla="*/ 83668 h 2906713"/>
                <a:gd name="connsiteX6" fmla="*/ 83668 w 1638300"/>
                <a:gd name="connsiteY6" fmla="*/ 2823045 h 2906713"/>
                <a:gd name="connsiteX7" fmla="*/ 1554632 w 1638300"/>
                <a:gd name="connsiteY7" fmla="*/ 2823045 h 2906713"/>
                <a:gd name="connsiteX8" fmla="*/ 1554632 w 1638300"/>
                <a:gd name="connsiteY8" fmla="*/ 2552700 h 2906713"/>
                <a:gd name="connsiteX9" fmla="*/ 1638300 w 1638300"/>
                <a:gd name="connsiteY9" fmla="*/ 2552700 h 2906713"/>
                <a:gd name="connsiteX10" fmla="*/ 1638300 w 1638300"/>
                <a:gd name="connsiteY10" fmla="*/ 2906713 h 2906713"/>
                <a:gd name="connsiteX11" fmla="*/ 0 w 1638300"/>
                <a:gd name="connsiteY11" fmla="*/ 2906713 h 290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300" h="2906713">
                  <a:moveTo>
                    <a:pt x="0" y="0"/>
                  </a:moveTo>
                  <a:lnTo>
                    <a:pt x="1638300" y="0"/>
                  </a:lnTo>
                  <a:lnTo>
                    <a:pt x="1638300" y="303213"/>
                  </a:lnTo>
                  <a:lnTo>
                    <a:pt x="1554632" y="303213"/>
                  </a:lnTo>
                  <a:lnTo>
                    <a:pt x="1554632" y="83668"/>
                  </a:lnTo>
                  <a:lnTo>
                    <a:pt x="83668" y="83668"/>
                  </a:lnTo>
                  <a:lnTo>
                    <a:pt x="83668" y="2823045"/>
                  </a:lnTo>
                  <a:lnTo>
                    <a:pt x="1554632" y="2823045"/>
                  </a:lnTo>
                  <a:lnTo>
                    <a:pt x="1554632" y="2552700"/>
                  </a:lnTo>
                  <a:lnTo>
                    <a:pt x="1638300" y="2552700"/>
                  </a:lnTo>
                  <a:lnTo>
                    <a:pt x="1638300" y="2906713"/>
                  </a:lnTo>
                  <a:lnTo>
                    <a:pt x="0" y="29067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140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2476" y="3419"/>
              <a:ext cx="2437" cy="14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 录</a:t>
              </a:r>
              <a:endParaRPr lang="en-US" altLang="zh-CN" sz="4800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665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CONTENTS</a:t>
              </a:r>
              <a:endParaRPr lang="zh-CN" altLang="en-US" sz="2665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784351" y="327600"/>
            <a:ext cx="1152000" cy="28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0576985" y="105833"/>
            <a:ext cx="148378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333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333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6329802" y="1693435"/>
            <a:ext cx="5470063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448182" y="1693435"/>
            <a:ext cx="5470065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03058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73284"/>
            <a:ext cx="12192000" cy="51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695951" y="6553201"/>
            <a:ext cx="2921000" cy="2264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317500" y="6466418"/>
            <a:ext cx="5588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1067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1067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0576985" y="105833"/>
            <a:ext cx="1483783" cy="40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333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333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7571197" y="1693435"/>
            <a:ext cx="4228668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448182" y="1693435"/>
            <a:ext cx="6721993" cy="446250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2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67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448183" y="548176"/>
            <a:ext cx="11351683" cy="964969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2898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2193902" y="553339"/>
            <a:ext cx="9227932" cy="957724"/>
          </a:xfrm>
        </p:spPr>
        <p:txBody>
          <a:bodyPr rtlCol="0">
            <a:normAutofit/>
          </a:bodyPr>
          <a:lstStyle>
            <a:lvl1pPr>
              <a:defRPr lang="en-US" altLang="zh-CN" sz="32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2193902" y="1573585"/>
            <a:ext cx="9227932" cy="40593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66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24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2133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867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7400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5811" y="1991491"/>
            <a:ext cx="8192288" cy="1487063"/>
          </a:xfrm>
        </p:spPr>
        <p:txBody>
          <a:bodyPr rtlCol="0">
            <a:noAutofit/>
          </a:bodyPr>
          <a:lstStyle>
            <a:lvl1pPr>
              <a:defRPr lang="en-US" sz="5333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457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 r="5478"/>
          <a:stretch>
            <a:fillRect/>
          </a:stretch>
        </p:blipFill>
        <p:spPr>
          <a:xfrm>
            <a:off x="0" y="0"/>
            <a:ext cx="803816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37400" y="0"/>
            <a:ext cx="10354600" cy="6858000"/>
          </a:xfrm>
          <a:prstGeom prst="rect">
            <a:avLst/>
          </a:prstGeom>
          <a:gradFill flip="none" rotWithShape="1">
            <a:gsLst>
              <a:gs pos="33000">
                <a:srgbClr val="FFFFFF"/>
              </a:gs>
              <a:gs pos="22000">
                <a:srgbClr val="FFFFFF">
                  <a:alpha val="7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</p:spPr>
        <p:txBody>
          <a:bodyPr rtlCol="0" anchor="ctr"/>
          <a:lstStyle/>
          <a:p>
            <a:pPr algn="ctr" defTabSz="405130"/>
            <a:endParaRPr lang="zh-CN" altLang="en-US" sz="106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6083" y="1541644"/>
            <a:ext cx="3261359" cy="3279140"/>
            <a:chOff x="1287" y="2234"/>
            <a:chExt cx="3852" cy="3873"/>
          </a:xfrm>
        </p:grpSpPr>
        <p:sp>
          <p:nvSpPr>
            <p:cNvPr id="10" name="任意多边形: 形状 48"/>
            <p:cNvSpPr/>
            <p:nvPr userDrawn="1"/>
          </p:nvSpPr>
          <p:spPr>
            <a:xfrm>
              <a:off x="1287" y="2234"/>
              <a:ext cx="2580" cy="3873"/>
            </a:xfrm>
            <a:custGeom>
              <a:avLst/>
              <a:gdLst>
                <a:gd name="connsiteX0" fmla="*/ 0 w 1638300"/>
                <a:gd name="connsiteY0" fmla="*/ 0 h 2906713"/>
                <a:gd name="connsiteX1" fmla="*/ 1638300 w 1638300"/>
                <a:gd name="connsiteY1" fmla="*/ 0 h 2906713"/>
                <a:gd name="connsiteX2" fmla="*/ 1638300 w 1638300"/>
                <a:gd name="connsiteY2" fmla="*/ 303213 h 2906713"/>
                <a:gd name="connsiteX3" fmla="*/ 1554632 w 1638300"/>
                <a:gd name="connsiteY3" fmla="*/ 303213 h 2906713"/>
                <a:gd name="connsiteX4" fmla="*/ 1554632 w 1638300"/>
                <a:gd name="connsiteY4" fmla="*/ 83668 h 2906713"/>
                <a:gd name="connsiteX5" fmla="*/ 83668 w 1638300"/>
                <a:gd name="connsiteY5" fmla="*/ 83668 h 2906713"/>
                <a:gd name="connsiteX6" fmla="*/ 83668 w 1638300"/>
                <a:gd name="connsiteY6" fmla="*/ 2823045 h 2906713"/>
                <a:gd name="connsiteX7" fmla="*/ 1554632 w 1638300"/>
                <a:gd name="connsiteY7" fmla="*/ 2823045 h 2906713"/>
                <a:gd name="connsiteX8" fmla="*/ 1554632 w 1638300"/>
                <a:gd name="connsiteY8" fmla="*/ 2552700 h 2906713"/>
                <a:gd name="connsiteX9" fmla="*/ 1638300 w 1638300"/>
                <a:gd name="connsiteY9" fmla="*/ 2552700 h 2906713"/>
                <a:gd name="connsiteX10" fmla="*/ 1638300 w 1638300"/>
                <a:gd name="connsiteY10" fmla="*/ 2906713 h 2906713"/>
                <a:gd name="connsiteX11" fmla="*/ 0 w 1638300"/>
                <a:gd name="connsiteY11" fmla="*/ 2906713 h 290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300" h="2906713">
                  <a:moveTo>
                    <a:pt x="0" y="0"/>
                  </a:moveTo>
                  <a:lnTo>
                    <a:pt x="1638300" y="0"/>
                  </a:lnTo>
                  <a:lnTo>
                    <a:pt x="1638300" y="303213"/>
                  </a:lnTo>
                  <a:lnTo>
                    <a:pt x="1554632" y="303213"/>
                  </a:lnTo>
                  <a:lnTo>
                    <a:pt x="1554632" y="83668"/>
                  </a:lnTo>
                  <a:lnTo>
                    <a:pt x="83668" y="83668"/>
                  </a:lnTo>
                  <a:lnTo>
                    <a:pt x="83668" y="2823045"/>
                  </a:lnTo>
                  <a:lnTo>
                    <a:pt x="1554632" y="2823045"/>
                  </a:lnTo>
                  <a:lnTo>
                    <a:pt x="1554632" y="2552700"/>
                  </a:lnTo>
                  <a:lnTo>
                    <a:pt x="1638300" y="2552700"/>
                  </a:lnTo>
                  <a:lnTo>
                    <a:pt x="1638300" y="2906713"/>
                  </a:lnTo>
                  <a:lnTo>
                    <a:pt x="0" y="29067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140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2251" y="3419"/>
              <a:ext cx="2888" cy="98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Agenda</a:t>
              </a:r>
              <a:endParaRPr lang="zh-CN" altLang="en-US" sz="2665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0" y="327444"/>
            <a:ext cx="845387" cy="46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容页英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 userDrawn="1"/>
        </p:nvSpPr>
        <p:spPr>
          <a:xfrm rot="10800000" flipH="1">
            <a:off x="0" y="3817"/>
            <a:ext cx="1158949" cy="447262"/>
          </a:xfrm>
          <a:prstGeom prst="rtTriangle">
            <a:avLst/>
          </a:prstGeom>
          <a:solidFill>
            <a:srgbClr val="29C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  <a:prstGeom prst="rect">
            <a:avLst/>
          </a:prstGeom>
          <a:ln>
            <a:noFill/>
          </a:ln>
        </p:spPr>
        <p:txBody>
          <a:bodyPr vert="horz" lIns="36000" tIns="36000" rIns="36000" bIns="36000" rtlCol="0" anchor="ctr">
            <a:normAutofit/>
          </a:bodyPr>
          <a:lstStyle>
            <a:lvl1pPr>
              <a:defRPr kumimoji="1" lang="zh-CN" altLang="en-US" sz="2400" b="1" i="0" dirty="0">
                <a:gradFill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08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 defTabSz="457200"/>
            <a:r>
              <a:rPr lang="zh-CN" altLang="en-US" dirty="0"/>
              <a:t>单击此处编辑母版标题样式</a:t>
            </a: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9725758" y="6487234"/>
            <a:ext cx="1681926" cy="294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kumimoji="1" lang="en-US" sz="10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ZTE All rights reserved</a:t>
            </a:r>
          </a:p>
        </p:txBody>
      </p:sp>
      <p:sp>
        <p:nvSpPr>
          <p:cNvPr id="12" name="Slide Number Placeholder 5"/>
          <p:cNvSpPr>
            <a:spLocks noGrp="1"/>
          </p:cNvSpPr>
          <p:nvPr userDrawn="1"/>
        </p:nvSpPr>
        <p:spPr bwMode="auto">
          <a:xfrm>
            <a:off x="-5915" y="6438553"/>
            <a:ext cx="558800" cy="3915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9" tIns="60944" rIns="121889" bIns="60944" anchor="ctr"/>
          <a:lstStyle/>
          <a:p>
            <a:pPr algn="ctr" defTabSz="609600" fontAlgn="base">
              <a:spcBef>
                <a:spcPct val="0"/>
              </a:spcBef>
              <a:spcAft>
                <a:spcPct val="0"/>
              </a:spcAft>
              <a:defRPr/>
            </a:pPr>
            <a:fld id="{0171E16C-D319-4B78-8C6C-188CCEBE712C}" type="slidenum">
              <a:rPr lang="en-US" sz="12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12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H="1">
            <a:off x="0" y="-4315"/>
            <a:ext cx="642078" cy="38200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-3968" y="794815"/>
            <a:ext cx="11227189" cy="0"/>
          </a:xfrm>
          <a:prstGeom prst="line">
            <a:avLst/>
          </a:prstGeom>
          <a:ln w="63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>
            <a:off x="11096545" y="760278"/>
            <a:ext cx="1121307" cy="94475"/>
            <a:chOff x="6738595" y="741640"/>
            <a:chExt cx="444784" cy="37475"/>
          </a:xfrm>
        </p:grpSpPr>
        <p:sp>
          <p:nvSpPr>
            <p:cNvPr id="15" name="任意多边形: 形状 20"/>
            <p:cNvSpPr/>
            <p:nvPr/>
          </p:nvSpPr>
          <p:spPr>
            <a:xfrm>
              <a:off x="6738595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16" name="任意多边形: 形状 22"/>
            <p:cNvSpPr/>
            <p:nvPr/>
          </p:nvSpPr>
          <p:spPr>
            <a:xfrm>
              <a:off x="6853358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19" name="任意多边形: 形状 20"/>
            <p:cNvSpPr/>
            <p:nvPr userDrawn="1"/>
          </p:nvSpPr>
          <p:spPr>
            <a:xfrm>
              <a:off x="6968121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43C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20" name="任意多边形: 形状 22"/>
            <p:cNvSpPr/>
            <p:nvPr userDrawn="1"/>
          </p:nvSpPr>
          <p:spPr>
            <a:xfrm>
              <a:off x="7082883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21" y="6509071"/>
            <a:ext cx="452580" cy="250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底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847" y="0"/>
            <a:ext cx="12192847" cy="425958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715602" y="2826997"/>
            <a:ext cx="8760799" cy="1065884"/>
          </a:xfrm>
          <a:prstGeom prst="rect">
            <a:avLst/>
          </a:prstGeom>
          <a:noFill/>
          <a:effectLst>
            <a:outerShdw blurRad="139700" algn="ctr" rotWithShape="0">
              <a:schemeClr val="tx1">
                <a:alpha val="67000"/>
              </a:schemeClr>
            </a:outerShdw>
          </a:effectLst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4800" baseline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0" y="327444"/>
            <a:ext cx="845387" cy="46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465047" y="140050"/>
            <a:ext cx="11801165" cy="957239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18ED3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5" name="五边形 14"/>
          <p:cNvSpPr/>
          <p:nvPr userDrawn="1"/>
        </p:nvSpPr>
        <p:spPr>
          <a:xfrm>
            <a:off x="18" y="138525"/>
            <a:ext cx="357191" cy="941865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" y="6374760"/>
            <a:ext cx="10982027" cy="51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59810" y="6546746"/>
            <a:ext cx="558727" cy="3916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9" rIns="121917" bIns="60959" anchor="ctr"/>
          <a:lstStyle/>
          <a:p>
            <a:pPr algn="ctr">
              <a:defRPr/>
            </a:pPr>
            <a:fld id="{0171E16C-D319-4B78-8C6C-188CCEBE712C}" type="slidenum">
              <a:rPr lang="en-US" sz="11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11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5695210" y="6554719"/>
            <a:ext cx="2920620" cy="2265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1085142" y="6488988"/>
            <a:ext cx="720000" cy="1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797801" y="5939368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419851" y="5560485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5382685" y="4851401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10871200" y="1354667"/>
            <a:ext cx="12192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6485467" y="4504267"/>
            <a:ext cx="12192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sz="24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0151" y="605367"/>
            <a:ext cx="1610783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73613" y="1752109"/>
            <a:ext cx="8534400" cy="7503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933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574163" y="3188360"/>
            <a:ext cx="5971117" cy="1342429"/>
          </a:xfrm>
        </p:spPr>
        <p:txBody>
          <a:bodyPr>
            <a:normAutofit/>
          </a:bodyPr>
          <a:lstStyle>
            <a:lvl1pPr marL="0" indent="0">
              <a:buNone/>
              <a:defRPr sz="1867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73613" y="1147995"/>
            <a:ext cx="8534400" cy="592317"/>
          </a:xfrm>
        </p:spPr>
        <p:txBody>
          <a:bodyPr>
            <a:noAutofit/>
          </a:bodyPr>
          <a:lstStyle>
            <a:lvl1pPr algn="l">
              <a:defRPr kumimoji="1" lang="zh-CN" altLang="en-US" sz="3733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181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2314767" y="3417034"/>
            <a:ext cx="1813984" cy="1665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589" tIns="62300" rIns="124589" bIns="62300" anchor="b" anchorCtr="1">
            <a:spAutoFit/>
          </a:bodyPr>
          <a:lstStyle/>
          <a:p>
            <a:pPr defTabSz="1247109">
              <a:buFontTx/>
              <a:buNone/>
            </a:pPr>
            <a:r>
              <a:rPr lang="en-US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1247109">
              <a:buFontTx/>
              <a:buNone/>
            </a:pPr>
            <a:endParaRPr lang="en-US" altLang="zh-CN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altLang="zh-CN" sz="12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12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1067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1247109">
              <a:buFontTx/>
              <a:buNone/>
            </a:pPr>
            <a:r>
              <a:rPr lang="en-US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1067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1067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12486218" y="5135033"/>
            <a:ext cx="1856316" cy="1318684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240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69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933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933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4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6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933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933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2193902" y="553339"/>
            <a:ext cx="9227932" cy="957724"/>
          </a:xfrm>
        </p:spPr>
        <p:txBody>
          <a:bodyPr rtlCol="0">
            <a:normAutofit/>
          </a:bodyPr>
          <a:lstStyle>
            <a:lvl1pPr>
              <a:defRPr lang="en-US" altLang="zh-CN" sz="32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2193902" y="1573585"/>
            <a:ext cx="9227932" cy="40593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66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24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2133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867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882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88023" y="83766"/>
            <a:ext cx="11429250" cy="106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8033" y="1276977"/>
            <a:ext cx="114147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3600" b="1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rgbClr val="008ED3"/>
        </a:buClr>
        <a:buSzPct val="80000"/>
        <a:buFont typeface="Wingdings" panose="05000000000000000000" pitchFamily="2" charset="2"/>
        <a:buChar char="n"/>
        <a:defRPr lang="zh-CN" altLang="en-US" sz="24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Wingdings" panose="05000000000000000000" pitchFamily="2" charset="2"/>
        <a:buChar char="u"/>
        <a:defRPr lang="zh-CN" altLang="en-US" sz="20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18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24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44500" y="455084"/>
            <a:ext cx="11355917" cy="963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78367" y="1600200"/>
            <a:ext cx="11322051" cy="4252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55060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80" r:id="rId24"/>
    <p:sldLayoutId id="2147483681" r:id="rId25"/>
    <p:sldLayoutId id="2147483682" r:id="rId26"/>
  </p:sldLayoutIdLst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kumimoji="1" lang="zh-CN" altLang="en-US" sz="32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609585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667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990575" indent="-380990" algn="l" defTabSz="609585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523962" indent="-304792" algn="l" defTabSz="609585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2133547" indent="-304792" algn="l" defTabSz="609585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67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743131" indent="-304792" algn="l" defTabSz="609585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 panose="020B0604020202020204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 panose="020B0604020202020204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 panose="020B0604020202020204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 panose="020B0604020202020204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4400" y="1501200"/>
            <a:ext cx="12178800" cy="2286000"/>
            <a:chOff x="-633" y="1387475"/>
            <a:chExt cx="12185648" cy="2294566"/>
          </a:xfrm>
        </p:grpSpPr>
        <p:pic>
          <p:nvPicPr>
            <p:cNvPr id="9" name="图片 8" descr="一些电子设备&#10;&#10;中度可信度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450" y="1397635"/>
              <a:ext cx="3024000" cy="2268000"/>
            </a:xfrm>
            <a:prstGeom prst="rect">
              <a:avLst/>
            </a:prstGeom>
          </p:spPr>
        </p:pic>
        <p:pic>
          <p:nvPicPr>
            <p:cNvPr id="13" name="图片 12" descr="Artificial-Intelligence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18075" y="1387475"/>
              <a:ext cx="3149600" cy="2268220"/>
            </a:xfrm>
            <a:prstGeom prst="rect">
              <a:avLst/>
            </a:prstGeom>
          </p:spPr>
        </p:pic>
        <p:sp>
          <p:nvSpPr>
            <p:cNvPr id="19" name="ï$ḻídé"/>
            <p:cNvSpPr/>
            <p:nvPr/>
          </p:nvSpPr>
          <p:spPr bwMode="auto">
            <a:xfrm>
              <a:off x="8087995" y="1397000"/>
              <a:ext cx="4097020" cy="2268855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633" y="2587625"/>
              <a:ext cx="1818413" cy="109441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397635"/>
              <a:ext cx="1818640" cy="1134110"/>
            </a:xfrm>
            <a:prstGeom prst="rect">
              <a:avLst/>
            </a:prstGeom>
          </p:spPr>
        </p:pic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851634" y="3985313"/>
            <a:ext cx="11127485" cy="557212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3200" dirty="0"/>
              <a:t>Views on further mobility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altLang="zh-CN" sz="3200" dirty="0"/>
              <a:t>enhancement in 5G-A Rel-20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1118" y="159773"/>
            <a:ext cx="4152099" cy="19738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TSG RAN Meeting #</a:t>
            </a:r>
            <a:r>
              <a:rPr lang="en-US" altLang="zh-CN" sz="1600" b="1" dirty="0" smtClean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108</a:t>
            </a: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 smtClean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Prague</a:t>
            </a:r>
            <a:r>
              <a:rPr lang="en-US" altLang="zh-CN" sz="1600" b="1" dirty="0" smtClean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Czech Republic, June 9-13, </a:t>
            </a: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2025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Agenda Item: </a:t>
            </a:r>
            <a:r>
              <a:rPr lang="en-US" altLang="zh-CN" sz="1600" b="1" dirty="0" smtClean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15.2.3</a:t>
            </a:r>
            <a:endParaRPr lang="en-US" altLang="zh-CN" sz="1600" b="1" dirty="0">
              <a:solidFill>
                <a:srgbClr val="088AD2"/>
              </a:solidFill>
              <a:highlight>
                <a:srgbClr val="FFFF00"/>
              </a:highligh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 err="1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TDoc</a:t>
            </a: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number: </a:t>
            </a:r>
            <a:r>
              <a:rPr lang="en-US" altLang="zh-CN" sz="1600" b="1" dirty="0" smtClean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RP-251727</a:t>
            </a:r>
            <a:endParaRPr lang="en-US" altLang="zh-CN" sz="1600" b="1" dirty="0">
              <a:solidFill>
                <a:srgbClr val="088AD2"/>
              </a:solidFill>
              <a:highlight>
                <a:srgbClr val="FFFF00"/>
              </a:highligh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400"/>
              </a:spcBef>
            </a:pP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400"/>
              </a:spcBef>
            </a:pP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8983" y="5062198"/>
            <a:ext cx="46602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Source: ZTE Corporation, Sanechips</a:t>
            </a:r>
            <a:endParaRPr lang="zh-CN" altLang="en-US" sz="20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lang="en-US" altLang="zh-CN" dirty="0" smtClean="0"/>
              <a:t>Status from RAN#107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3636" y="940442"/>
            <a:ext cx="11421484" cy="64863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300"/>
              </a:spcAft>
              <a:tabLst>
                <a:tab pos="457200" algn="l"/>
              </a:tabLst>
            </a:pP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The potential objectives for a Rel-20 Work Item on Mobility Enhancements were discussed in detail at RAN#107, leading to the following conclusion (as captured in the summary on the Rel-20 5G-A discussion provided by the RAN VCs and WG Chairs in RP-250812):</a:t>
            </a:r>
            <a:endParaRPr lang="en-US" altLang="zh-CN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1" algn="ctr">
              <a:spcAft>
                <a:spcPts val="300"/>
              </a:spcAft>
              <a:tabLst>
                <a:tab pos="457200" algn="l"/>
              </a:tabLst>
            </a:pPr>
            <a:r>
              <a:rPr lang="en-US" sz="2800" b="1" dirty="0">
                <a:solidFill>
                  <a:srgbClr val="FF0000"/>
                </a:solidFill>
              </a:rPr>
              <a:t>RAN2: Mobility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objectives are considered as baseline for Rel-20</a:t>
            </a: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LTM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SCell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improvements for further reducing interruption delays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UE procedures for NW triggering of LTM </a:t>
            </a:r>
            <a:r>
              <a:rPr lang="en-US" sz="14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 with LTM cell switch [RAN2, RAN3]. 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Reuse the candidate cell LTM measurement and reporting procedures where possible for the </a:t>
            </a:r>
            <a:r>
              <a:rPr lang="en-US" sz="14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improvements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NOT applicable to non-co-located CA and is NOT applicable to C-LTM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applicable to MCG and </a:t>
            </a:r>
            <a:r>
              <a:rPr lang="en-US" sz="1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SCG</a:t>
            </a:r>
            <a:endParaRPr lang="en-US" sz="1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Dynamic L1 measurement and reporting configuration change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procedures for MAC CE based configuration selection among prior provided RRC configurations of UE L1 measurement and reporting LTM configuration [RAN2]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????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1: This sub-objective is applicable to C-LTM as well.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2: For this objective, we strive to avoid RAN1 impact (including reporting)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3: RAN1/RAN3/RAN4(?) involvement is based on LS if necessary </a:t>
            </a: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45720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 further RAN2 objectives are considered for Rel-20</a:t>
            </a:r>
            <a:endParaRPr lang="en-US" sz="1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  <a:tabLst>
                <a:tab pos="457200" algn="l"/>
              </a:tabLst>
            </a:pPr>
            <a:endParaRPr lang="en-US" altLang="zh-CN" sz="1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 algn="just">
              <a:spcAft>
                <a:spcPts val="300"/>
              </a:spcAft>
              <a:buFont typeface="Times New Roman" panose="02020603050405020304" pitchFamily="18" charset="0"/>
              <a:buChar char="○"/>
              <a:tabLst>
                <a:tab pos="457200" algn="l"/>
              </a:tabLst>
            </a:pP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lang="en-US" altLang="zh-CN" dirty="0" smtClean="0"/>
              <a:t>ZTE view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3636" y="940442"/>
            <a:ext cx="11421484" cy="46935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lvl="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list of object</a:t>
            </a: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ives </a:t>
            </a:r>
            <a:r>
              <a:rPr lang="en-US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for a Rel-20 Work Item on Mobility </a:t>
            </a: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Enhancements </a:t>
            </a:r>
            <a:r>
              <a:rPr lang="en-US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(as in </a:t>
            </a: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RP-250812) is fully stable, no changes to the current objectives’ description is needed and no new objectives should be added</a:t>
            </a:r>
          </a:p>
          <a:p>
            <a:pPr marL="285750" lvl="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The discussion at RAN#108 should only focus on resolving the “?” for the second objective in the summary in </a:t>
            </a:r>
            <a:r>
              <a:rPr lang="en-US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RP-250812</a:t>
            </a: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i.e. on whether RAN4 should be impacted and on possibly removing the last Note</a:t>
            </a:r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Regarding this, we think that:</a:t>
            </a:r>
          </a:p>
          <a:p>
            <a:pPr marL="1200150" lvl="2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There should be no RAN4 impact due to a d</a:t>
            </a:r>
            <a:r>
              <a:rPr lang="en-US" sz="1600" dirty="0" smtClean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ynamic </a:t>
            </a:r>
            <a:r>
              <a:rPr lang="en-US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L1 measurement and reporting configuration </a:t>
            </a:r>
            <a:r>
              <a:rPr lang="en-US" sz="1600" dirty="0" smtClean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change (i.e. via MAC CE </a:t>
            </a:r>
            <a:r>
              <a:rPr lang="en-US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controlled selection </a:t>
            </a:r>
            <a:r>
              <a:rPr lang="en-US" sz="1600" dirty="0" smtClean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from a previously provided </a:t>
            </a:r>
            <a:r>
              <a:rPr lang="en-US" sz="1600" dirty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RRC </a:t>
            </a:r>
            <a:r>
              <a:rPr lang="en-US" sz="1600" dirty="0" smtClean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configuration), so that RAN4 should not be included for the second objective</a:t>
            </a:r>
          </a:p>
          <a:p>
            <a:pPr marL="1200150" lvl="2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Times" panose="02020603050405020304" pitchFamily="18" charset="0"/>
                <a:ea typeface="Malgun Gothic" panose="020B0503020000020004" pitchFamily="34" charset="-127"/>
              </a:rPr>
              <a:t>Also RAN1 and RAN3 are not expected to be impacted by the second objective, so the last Note could be removed</a:t>
            </a:r>
          </a:p>
          <a:p>
            <a:pPr marL="1200150" lvl="2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Times" panose="02020603050405020304" pitchFamily="18" charset="0"/>
              <a:ea typeface="Malgun Gothic" panose="020B0503020000020004" pitchFamily="34" charset="-127"/>
            </a:endParaRPr>
          </a:p>
          <a:p>
            <a:pPr marL="1200150" lvl="2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1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1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1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lvl="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25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kumimoji="0" lang="en-US" altLang="zh-CN" dirty="0" smtClean="0">
                <a:solidFill>
                  <a:srgbClr val="0086D1"/>
                </a:solidFill>
              </a:rPr>
              <a:t>Proposal </a:t>
            </a:r>
            <a:r>
              <a:rPr kumimoji="0" lang="en-US" altLang="zh-CN" dirty="0">
                <a:solidFill>
                  <a:srgbClr val="0086D1"/>
                </a:solidFill>
              </a:rPr>
              <a:t>for </a:t>
            </a:r>
            <a:r>
              <a:rPr kumimoji="0" lang="en-US" altLang="zh-CN" dirty="0" smtClean="0">
                <a:solidFill>
                  <a:srgbClr val="0086D1"/>
                </a:solidFill>
              </a:rPr>
              <a:t>the Rel-20 Mobility Enhancements WID objectives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3636" y="940442"/>
            <a:ext cx="11421484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600" dirty="0" smtClean="0">
              <a:solidFill>
                <a:srgbClr val="000000"/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85750" lvl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LTM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SCell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improvements for further reducing interruption delays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UE procedures for NW triggering of LTM </a:t>
            </a:r>
            <a:r>
              <a:rPr lang="en-US" sz="14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 with LTM cell switch [RAN2, RAN3]. 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Reuse the candidate cell LTM measurement and reporting procedures where possible for the </a:t>
            </a:r>
            <a:r>
              <a:rPr lang="en-US" sz="1400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improvements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NOT applicable to non-co-located CA and is NOT applicable to C-LTM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applicable to MCG and </a:t>
            </a:r>
            <a:r>
              <a:rPr lang="en-US" sz="1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SCG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4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Dynamic L1 measurement and reporting configuration change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procedures for MAC CE based configuration selection among prior provided RRC configurations of UE L1 measurement and reporting LTM configuration [RAN2]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????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1: This sub-objective is applicable to C-LTM as well.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2: For this objective, we strive to avoid RAN1 impact (including reporting)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3: RAN1/RAN3/RAN4(?) involvement is based on LS if necessary </a:t>
            </a:r>
          </a:p>
        </p:txBody>
      </p:sp>
    </p:spTree>
    <p:extLst>
      <p:ext uri="{BB962C8B-B14F-4D97-AF65-F5344CB8AC3E}">
        <p14:creationId xmlns:p14="http://schemas.microsoft.com/office/powerpoint/2010/main" val="8821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55456" y="4795319"/>
            <a:ext cx="8760799" cy="1065884"/>
          </a:xfrm>
        </p:spPr>
        <p:txBody>
          <a:bodyPr/>
          <a:lstStyle/>
          <a:p>
            <a:r>
              <a:rPr lang="en-US" altLang="zh-CN" dirty="0"/>
              <a:t>Thank You</a:t>
            </a:r>
            <a:r>
              <a:rPr lang="zh-CN" altLang="en-US" dirty="0"/>
              <a:t>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05516" y="1920271"/>
            <a:ext cx="11833730" cy="2275381"/>
            <a:chOff x="214825" y="1494790"/>
            <a:chExt cx="11833730" cy="2275381"/>
          </a:xfrm>
        </p:grpSpPr>
        <p:grpSp>
          <p:nvGrpSpPr>
            <p:cNvPr id="4" name="组合 3"/>
            <p:cNvGrpSpPr/>
            <p:nvPr/>
          </p:nvGrpSpPr>
          <p:grpSpPr>
            <a:xfrm>
              <a:off x="214825" y="1494971"/>
              <a:ext cx="8446828" cy="2275200"/>
              <a:chOff x="21785" y="1494971"/>
              <a:chExt cx="8446828" cy="22752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785" y="1494972"/>
                <a:ext cx="1760331" cy="116416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21785" y="2623455"/>
                <a:ext cx="1760331" cy="111831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28015" y="1494972"/>
                <a:ext cx="3340598" cy="2273858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23576" y="1494971"/>
                <a:ext cx="3272898" cy="2275200"/>
              </a:xfrm>
              <a:prstGeom prst="rect">
                <a:avLst/>
              </a:prstGeom>
            </p:spPr>
          </p:pic>
        </p:grpSp>
        <p:pic>
          <p:nvPicPr>
            <p:cNvPr id="5" name="图片 4" descr="高清图片______74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707755" y="1494790"/>
              <a:ext cx="3340800" cy="2275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0F0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 defTabSz="405130">
          <a:defRPr sz="1060" kern="0" dirty="0">
            <a:solidFill>
              <a:prstClr val="white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</a:spDef>
    <a:txDef>
      <a:spPr>
        <a:noFill/>
        <a:ln>
          <a:noFill/>
        </a:ln>
      </a:spPr>
      <a:bodyPr wrap="none" rtlCol="0">
        <a:spAutoFit/>
      </a:bodyPr>
      <a:lstStyle>
        <a:defPPr>
          <a:defRPr sz="1200" b="1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631</Words>
  <Application>Microsoft Office PowerPoint</Application>
  <PresentationFormat>Widescreen</PresentationFormat>
  <Paragraphs>55</Paragraphs>
  <Slides>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  <vt:variant>
        <vt:lpstr>Custom Shows</vt:lpstr>
      </vt:variant>
      <vt:variant>
        <vt:i4>1</vt:i4>
      </vt:variant>
    </vt:vector>
  </HeadingPairs>
  <TitlesOfParts>
    <vt:vector size="22" baseType="lpstr">
      <vt:lpstr>Malgun Gothic</vt:lpstr>
      <vt:lpstr>微软雅黑</vt:lpstr>
      <vt:lpstr>MS PGothic</vt:lpstr>
      <vt:lpstr>宋体</vt:lpstr>
      <vt:lpstr>Arial</vt:lpstr>
      <vt:lpstr>Batang</vt:lpstr>
      <vt:lpstr>Calibri</vt:lpstr>
      <vt:lpstr>Heiti SC Light</vt:lpstr>
      <vt:lpstr>Lucida Grande</vt:lpstr>
      <vt:lpstr>黑体</vt:lpstr>
      <vt:lpstr>Times</vt:lpstr>
      <vt:lpstr>Times New Roman</vt:lpstr>
      <vt:lpstr>Wingdings</vt:lpstr>
      <vt:lpstr>字魂59号-创粗黑</vt:lpstr>
      <vt:lpstr>1_Office 主题</vt:lpstr>
      <vt:lpstr>ZTE-Confidential-16X9</vt:lpstr>
      <vt:lpstr>PowerPoint Presentation</vt:lpstr>
      <vt:lpstr>Status from RAN#107</vt:lpstr>
      <vt:lpstr>ZTE view</vt:lpstr>
      <vt:lpstr>Proposal for the Rel-20 Mobility Enhancements WID objectives</vt:lpstr>
      <vt:lpstr>Thank You！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ZTE</cp:lastModifiedBy>
  <cp:revision>2555</cp:revision>
  <dcterms:created xsi:type="dcterms:W3CDTF">2015-12-07T16:40:00Z</dcterms:created>
  <dcterms:modified xsi:type="dcterms:W3CDTF">2025-06-01T23:13:35Z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C641D05E3B1D4BD6A96337CA4B344AA8</vt:lpwstr>
  </property>
</Properties>
</file>