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11"/>
  </p:notesMasterIdLst>
  <p:sldIdLst>
    <p:sldId id="456" r:id="rId6"/>
    <p:sldId id="457" r:id="rId7"/>
    <p:sldId id="863" r:id="rId8"/>
    <p:sldId id="864" r:id="rId9"/>
    <p:sldId id="4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A73D21-A5A8-59E0-302A-05A1753FD131}" name="Alexander Rhodes" initials="AR" userId="S::Alexander.Rhodes@inmarsat.com::ad4d5f09-48b1-4af2-9bb5-c7bd2128fe4d" providerId="AD"/>
  <p188:author id="{5A74F8BC-3247-FB89-BAD4-2B323039B99A}" name="Luca Lodigiani" initials="LL" userId="S::Luca.Lodigiani@inmarsat.com::dbecbdc4-19ea-4ab2-8160-ea7bc6df93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5050"/>
    <a:srgbClr val="3EC1BE"/>
    <a:srgbClr val="008058"/>
    <a:srgbClr val="7EDDD3"/>
    <a:srgbClr val="00857E"/>
    <a:srgbClr val="E1C5DE"/>
    <a:srgbClr val="A70066"/>
    <a:srgbClr val="501A54"/>
    <a:srgbClr val="CF4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23FC11-191B-A64E-80E4-B94397D6E723}" v="1" dt="2025-06-01T17:42:46.463"/>
    <p1510:client id="{E0C1CC07-D703-4681-936C-6222DA6E9116}" v="2" dt="2025-06-01T15:17:54.4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81" autoAdjust="0"/>
    <p:restoredTop sz="94964" autoAdjust="0"/>
  </p:normalViewPr>
  <p:slideViewPr>
    <p:cSldViewPr snapToGrid="0" showGuides="1">
      <p:cViewPr varScale="1">
        <p:scale>
          <a:sx n="115" d="100"/>
          <a:sy n="115" d="100"/>
        </p:scale>
        <p:origin x="114" y="24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s, Nandan" userId="390ddfcc-b406-4ecf-ab49-41fe6e3b8d2f" providerId="ADAL" clId="{E0C1CC07-D703-4681-936C-6222DA6E9116}"/>
    <pc:docChg chg="undo custSel addSld delSld modSld sldOrd">
      <pc:chgData name="Das, Nandan" userId="390ddfcc-b406-4ecf-ab49-41fe6e3b8d2f" providerId="ADAL" clId="{E0C1CC07-D703-4681-936C-6222DA6E9116}" dt="2025-06-02T03:32:28.984" v="1128"/>
      <pc:docMkLst>
        <pc:docMk/>
      </pc:docMkLst>
      <pc:sldChg chg="modSp mod">
        <pc:chgData name="Das, Nandan" userId="390ddfcc-b406-4ecf-ab49-41fe6e3b8d2f" providerId="ADAL" clId="{E0C1CC07-D703-4681-936C-6222DA6E9116}" dt="2025-06-01T15:39:19.307" v="1125" actId="20577"/>
        <pc:sldMkLst>
          <pc:docMk/>
          <pc:sldMk cId="3420027842" sldId="456"/>
        </pc:sldMkLst>
        <pc:spChg chg="mod">
          <ac:chgData name="Das, Nandan" userId="390ddfcc-b406-4ecf-ab49-41fe6e3b8d2f" providerId="ADAL" clId="{E0C1CC07-D703-4681-936C-6222DA6E9116}" dt="2025-06-01T15:39:19.307" v="1125" actId="20577"/>
          <ac:spMkLst>
            <pc:docMk/>
            <pc:sldMk cId="3420027842" sldId="456"/>
            <ac:spMk id="2" creationId="{0D40C29B-2415-47D2-B192-1DD256EBDC3E}"/>
          </ac:spMkLst>
        </pc:spChg>
        <pc:spChg chg="mod">
          <ac:chgData name="Das, Nandan" userId="390ddfcc-b406-4ecf-ab49-41fe6e3b8d2f" providerId="ADAL" clId="{E0C1CC07-D703-4681-936C-6222DA6E9116}" dt="2025-06-01T15:18:52.991" v="39" actId="20577"/>
          <ac:spMkLst>
            <pc:docMk/>
            <pc:sldMk cId="3420027842" sldId="456"/>
            <ac:spMk id="5" creationId="{249FA560-D63F-48C6-8256-41F52F9F07DE}"/>
          </ac:spMkLst>
        </pc:spChg>
      </pc:sldChg>
      <pc:sldChg chg="modSp mod">
        <pc:chgData name="Das, Nandan" userId="390ddfcc-b406-4ecf-ab49-41fe6e3b8d2f" providerId="ADAL" clId="{E0C1CC07-D703-4681-936C-6222DA6E9116}" dt="2025-06-01T15:34:29.370" v="826" actId="20577"/>
        <pc:sldMkLst>
          <pc:docMk/>
          <pc:sldMk cId="410109404" sldId="457"/>
        </pc:sldMkLst>
        <pc:spChg chg="mod">
          <ac:chgData name="Das, Nandan" userId="390ddfcc-b406-4ecf-ab49-41fe6e3b8d2f" providerId="ADAL" clId="{E0C1CC07-D703-4681-936C-6222DA6E9116}" dt="2025-06-01T15:19:25.153" v="41"/>
          <ac:spMkLst>
            <pc:docMk/>
            <pc:sldMk cId="410109404" sldId="457"/>
            <ac:spMk id="5" creationId="{4F1882F4-84ED-DA42-5F61-EBA7C58EF08E}"/>
          </ac:spMkLst>
        </pc:spChg>
        <pc:spChg chg="mod">
          <ac:chgData name="Das, Nandan" userId="390ddfcc-b406-4ecf-ab49-41fe6e3b8d2f" providerId="ADAL" clId="{E0C1CC07-D703-4681-936C-6222DA6E9116}" dt="2025-06-01T15:24:52.824" v="61" actId="20577"/>
          <ac:spMkLst>
            <pc:docMk/>
            <pc:sldMk cId="410109404" sldId="457"/>
            <ac:spMk id="6" creationId="{0FCC7855-DC5B-6608-63D9-9B2FCAAFE69E}"/>
          </ac:spMkLst>
        </pc:spChg>
        <pc:spChg chg="mod">
          <ac:chgData name="Das, Nandan" userId="390ddfcc-b406-4ecf-ab49-41fe6e3b8d2f" providerId="ADAL" clId="{E0C1CC07-D703-4681-936C-6222DA6E9116}" dt="2025-06-01T15:25:44.058" v="97" actId="20577"/>
          <ac:spMkLst>
            <pc:docMk/>
            <pc:sldMk cId="410109404" sldId="457"/>
            <ac:spMk id="8" creationId="{EB0C4914-782C-6E76-3F61-4B67A7F789EE}"/>
          </ac:spMkLst>
        </pc:spChg>
        <pc:spChg chg="mod">
          <ac:chgData name="Das, Nandan" userId="390ddfcc-b406-4ecf-ab49-41fe6e3b8d2f" providerId="ADAL" clId="{E0C1CC07-D703-4681-936C-6222DA6E9116}" dt="2025-06-01T15:34:29.370" v="826" actId="20577"/>
          <ac:spMkLst>
            <pc:docMk/>
            <pc:sldMk cId="410109404" sldId="457"/>
            <ac:spMk id="9" creationId="{FF95503E-D85F-612B-B338-1DAC49783337}"/>
          </ac:spMkLst>
        </pc:spChg>
        <pc:spChg chg="mod">
          <ac:chgData name="Das, Nandan" userId="390ddfcc-b406-4ecf-ab49-41fe6e3b8d2f" providerId="ADAL" clId="{E0C1CC07-D703-4681-936C-6222DA6E9116}" dt="2025-06-01T15:28:58.688" v="351" actId="20577"/>
          <ac:spMkLst>
            <pc:docMk/>
            <pc:sldMk cId="410109404" sldId="457"/>
            <ac:spMk id="10" creationId="{4F4E9509-2B81-06BB-5728-AB0D1D2580A4}"/>
          </ac:spMkLst>
        </pc:spChg>
        <pc:spChg chg="mod">
          <ac:chgData name="Das, Nandan" userId="390ddfcc-b406-4ecf-ab49-41fe6e3b8d2f" providerId="ADAL" clId="{E0C1CC07-D703-4681-936C-6222DA6E9116}" dt="2025-06-01T15:30:16.314" v="611" actId="20577"/>
          <ac:spMkLst>
            <pc:docMk/>
            <pc:sldMk cId="410109404" sldId="457"/>
            <ac:spMk id="11" creationId="{E61E6BD1-8A5E-4411-3F7D-10510FE90BBF}"/>
          </ac:spMkLst>
        </pc:spChg>
      </pc:sldChg>
      <pc:sldChg chg="modSp new mod ord">
        <pc:chgData name="Das, Nandan" userId="390ddfcc-b406-4ecf-ab49-41fe6e3b8d2f" providerId="ADAL" clId="{E0C1CC07-D703-4681-936C-6222DA6E9116}" dt="2025-06-02T03:32:28.984" v="1128"/>
        <pc:sldMkLst>
          <pc:docMk/>
          <pc:sldMk cId="1616192521" sldId="458"/>
        </pc:sldMkLst>
        <pc:spChg chg="mod">
          <ac:chgData name="Das, Nandan" userId="390ddfcc-b406-4ecf-ab49-41fe6e3b8d2f" providerId="ADAL" clId="{E0C1CC07-D703-4681-936C-6222DA6E9116}" dt="2025-06-01T15:39:05.413" v="1123" actId="20577"/>
          <ac:spMkLst>
            <pc:docMk/>
            <pc:sldMk cId="1616192521" sldId="458"/>
            <ac:spMk id="2" creationId="{4C27B1AC-EA46-DEBB-9FEE-C7FB8097E762}"/>
          </ac:spMkLst>
        </pc:spChg>
        <pc:spChg chg="mod">
          <ac:chgData name="Das, Nandan" userId="390ddfcc-b406-4ecf-ab49-41fe6e3b8d2f" providerId="ADAL" clId="{E0C1CC07-D703-4681-936C-6222DA6E9116}" dt="2025-06-01T15:35:07.988" v="844" actId="20577"/>
          <ac:spMkLst>
            <pc:docMk/>
            <pc:sldMk cId="1616192521" sldId="458"/>
            <ac:spMk id="5" creationId="{E23ABF9C-F2BC-BBDD-75A4-A9041C3C4025}"/>
          </ac:spMkLst>
        </pc:spChg>
      </pc:sldChg>
      <pc:sldChg chg="del">
        <pc:chgData name="Das, Nandan" userId="390ddfcc-b406-4ecf-ab49-41fe6e3b8d2f" providerId="ADAL" clId="{E0C1CC07-D703-4681-936C-6222DA6E9116}" dt="2025-06-01T15:19:09.202" v="40" actId="47"/>
        <pc:sldMkLst>
          <pc:docMk/>
          <pc:sldMk cId="2009480199" sldId="458"/>
        </pc:sldMkLst>
      </pc:sldChg>
      <pc:sldChg chg="modSp mod">
        <pc:chgData name="Das, Nandan" userId="390ddfcc-b406-4ecf-ab49-41fe6e3b8d2f" providerId="ADAL" clId="{E0C1CC07-D703-4681-936C-6222DA6E9116}" dt="2025-06-02T03:32:12.716" v="1126" actId="20577"/>
        <pc:sldMkLst>
          <pc:docMk/>
          <pc:sldMk cId="808091403" sldId="864"/>
        </pc:sldMkLst>
        <pc:spChg chg="mod">
          <ac:chgData name="Das, Nandan" userId="390ddfcc-b406-4ecf-ab49-41fe6e3b8d2f" providerId="ADAL" clId="{E0C1CC07-D703-4681-936C-6222DA6E9116}" dt="2025-06-02T03:32:12.716" v="1126" actId="20577"/>
          <ac:spMkLst>
            <pc:docMk/>
            <pc:sldMk cId="808091403" sldId="864"/>
            <ac:spMk id="2" creationId="{39DBF348-A632-F0D1-B93B-C7CB05BC7EC7}"/>
          </ac:spMkLst>
        </pc:spChg>
      </pc:sldChg>
    </pc:docChg>
  </pc:docChgLst>
  <pc:docChgLst>
    <pc:chgData name="Velayudhan, Nirmal" userId="6166c5cb-bd2b-4a37-8e29-e5858fa9b61e" providerId="ADAL" clId="{6F23FC11-191B-A64E-80E4-B94397D6E723}"/>
    <pc:docChg chg="addSld modSld">
      <pc:chgData name="Velayudhan, Nirmal" userId="6166c5cb-bd2b-4a37-8e29-e5858fa9b61e" providerId="ADAL" clId="{6F23FC11-191B-A64E-80E4-B94397D6E723}" dt="2025-06-01T17:42:46.462" v="0"/>
      <pc:docMkLst>
        <pc:docMk/>
      </pc:docMkLst>
      <pc:sldChg chg="add">
        <pc:chgData name="Velayudhan, Nirmal" userId="6166c5cb-bd2b-4a37-8e29-e5858fa9b61e" providerId="ADAL" clId="{6F23FC11-191B-A64E-80E4-B94397D6E723}" dt="2025-06-01T17:42:46.462" v="0"/>
        <pc:sldMkLst>
          <pc:docMk/>
          <pc:sldMk cId="587155835" sldId="863"/>
        </pc:sldMkLst>
      </pc:sldChg>
      <pc:sldChg chg="add">
        <pc:chgData name="Velayudhan, Nirmal" userId="6166c5cb-bd2b-4a37-8e29-e5858fa9b61e" providerId="ADAL" clId="{6F23FC11-191B-A64E-80E4-B94397D6E723}" dt="2025-06-01T17:42:46.462" v="0"/>
        <pc:sldMkLst>
          <pc:docMk/>
          <pc:sldMk cId="808091403" sldId="8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with Motif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DE401882-3D13-45CA-9A58-E44E1252BC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D7C45C-6A95-4084-8691-72220CEDEFAC}"/>
              </a:ext>
            </a:extLst>
          </p:cNvPr>
          <p:cNvSpPr txBox="1"/>
          <p:nvPr userDrawn="1"/>
        </p:nvSpPr>
        <p:spPr>
          <a:xfrm>
            <a:off x="11401760" y="6485397"/>
            <a:ext cx="136984" cy="2011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fld id="{996B5273-46EB-4870-A6B0-6E7F43CBD6D0}" type="slidenum">
              <a:rPr lang="en-US" sz="7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10FAE-9FF3-4266-A7B5-DF406A2F7249}"/>
              </a:ext>
            </a:extLst>
          </p:cNvPr>
          <p:cNvSpPr txBox="1"/>
          <p:nvPr userDrawn="1"/>
        </p:nvSpPr>
        <p:spPr>
          <a:xfrm>
            <a:off x="10360991" y="6485397"/>
            <a:ext cx="1040769" cy="2011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l"/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Viasat Proprietary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7C93A9-17E3-4098-A5D5-CA562EBC14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352"/>
          <a:stretch/>
        </p:blipFill>
        <p:spPr>
          <a:xfrm>
            <a:off x="3048" y="0"/>
            <a:ext cx="12188952" cy="800101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542608"/>
            <a:ext cx="10871200" cy="4629592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/>
              <a:t>Click icon to add image, chart, object or SmartArt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4265BDA-D56C-47DA-9C88-FB3228CFA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28208"/>
            <a:ext cx="10871200" cy="8001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755616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  <p:sldLayoutId id="2147484012" r:id="rId3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71" y="1910282"/>
            <a:ext cx="10370909" cy="1276538"/>
          </a:xfrm>
        </p:spPr>
        <p:txBody>
          <a:bodyPr/>
          <a:lstStyle/>
          <a:p>
            <a: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Priority RAN4 led NTN topics for 5GAdv Rel-20 </a:t>
            </a:r>
            <a:b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en-US" b="1" i="1" dirty="0">
              <a:solidFill>
                <a:srgbClr val="0070C0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671" y="3562421"/>
            <a:ext cx="7216383" cy="887476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accent1"/>
                </a:solidFill>
              </a:rPr>
              <a:t>Viasat</a:t>
            </a:r>
            <a:r>
              <a:rPr lang="en-US" sz="2800" dirty="0">
                <a:solidFill>
                  <a:schemeClr val="accent1"/>
                </a:solidFill>
              </a:rPr>
              <a:t>, Inmarsat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672" y="190417"/>
            <a:ext cx="10466671" cy="1462351"/>
          </a:xfrm>
        </p:spPr>
        <p:txBody>
          <a:bodyPr>
            <a:normAutofit/>
          </a:bodyPr>
          <a:lstStyle/>
          <a:p>
            <a:r>
              <a:rPr lang="en-GB" dirty="0"/>
              <a:t>3GPP TSG RAN #108, Prague</a:t>
            </a:r>
          </a:p>
          <a:p>
            <a:r>
              <a:rPr lang="en-GB" dirty="0"/>
              <a:t>Agenda:  15.4.1 (REL-20 proposals led by RAN4 - General)</a:t>
            </a:r>
          </a:p>
          <a:p>
            <a:r>
              <a:rPr lang="en-GB" dirty="0"/>
              <a:t>TDOC: 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RP-251714</a:t>
            </a:r>
            <a:r>
              <a:rPr lang="en-US" dirty="0"/>
              <a:t> </a:t>
            </a:r>
            <a:endParaRPr lang="en-GB" dirty="0"/>
          </a:p>
          <a:p>
            <a:r>
              <a:rPr lang="en-GB" dirty="0"/>
              <a:t>For: discussion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CC7855-DC5B-6608-63D9-9B2FCAAFE6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r>
              <a:rPr lang="en-US" dirty="0"/>
              <a:t>NTN HPUE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FA8A50-5543-4060-6656-D235D9A1B17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Intra SAN Carrier Aggregation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B0C4914-782C-6E76-3F61-4B67A7F789E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Irregular CBW for NR-NTN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CA17A5-B350-4124-8EC9-0C2294C33E6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54D8A-BBDF-D741-5CB4-B33449B6FCB7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F95503E-D85F-612B-B338-1DAC49783337}"/>
              </a:ext>
            </a:extLst>
          </p:cNvPr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r>
              <a:rPr lang="en-US" dirty="0"/>
              <a:t>Good user experience is key to NTN</a:t>
            </a:r>
          </a:p>
          <a:p>
            <a:r>
              <a:rPr lang="en-US" dirty="0"/>
              <a:t>Beyond PC1 is desired for some markets</a:t>
            </a:r>
          </a:p>
          <a:p>
            <a:r>
              <a:rPr lang="en-US" dirty="0"/>
              <a:t>Existing satellite terminals in some markets go well beyond PC1</a:t>
            </a:r>
          </a:p>
          <a:p>
            <a:pPr lvl="1"/>
            <a:r>
              <a:rPr lang="en-US" dirty="0"/>
              <a:t>Existing EIRP 7dBW class terminals:  BGAN (Maritime, Aero) terminals, Thuraya Terminals</a:t>
            </a:r>
          </a:p>
          <a:p>
            <a:pPr lvl="1"/>
            <a:r>
              <a:rPr lang="en-US" dirty="0"/>
              <a:t>3GPP needs to maintain parity</a:t>
            </a:r>
          </a:p>
          <a:p>
            <a:pPr lvl="1"/>
            <a:r>
              <a:rPr lang="en-US" dirty="0"/>
              <a:t>3GPP technology should allow operators to transition these to 3GPP NTN technology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F4E9509-2B81-06BB-5728-AB0D1D2580A4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r>
              <a:rPr lang="en-US" dirty="0"/>
              <a:t>NTN (especially in FR1) spectrum allocations are fragmented across operators</a:t>
            </a:r>
          </a:p>
          <a:p>
            <a:r>
              <a:rPr lang="en-US" dirty="0"/>
              <a:t>UEs have multiple amplifiers available</a:t>
            </a:r>
          </a:p>
          <a:p>
            <a:r>
              <a:rPr lang="en-US" dirty="0"/>
              <a:t>CA is common in TN networks</a:t>
            </a:r>
          </a:p>
          <a:p>
            <a:r>
              <a:rPr lang="en-US" dirty="0"/>
              <a:t>Increasing user speeds is key to improving user experience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61E6BD1-8A5E-4411-3F7D-10510FE90BBF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r>
              <a:rPr lang="en-US" dirty="0"/>
              <a:t>Spectrum allocation globally is non-uniform, often fragmented</a:t>
            </a:r>
          </a:p>
          <a:p>
            <a:r>
              <a:rPr lang="en-US" dirty="0"/>
              <a:t>Operators need options for deployment flexibility</a:t>
            </a:r>
          </a:p>
          <a:p>
            <a:r>
              <a:rPr lang="en-US" dirty="0"/>
              <a:t>Irregular CBW options for NR-NTN will increase operational flexibility for operators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F1882F4-84ED-DA42-5F61-EBA7C58EF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Priority RAN4 led NTN topics for 5GAdv Rel-20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9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D770E3-E8B9-4275-A671-8C54C36E315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73682" y="4849392"/>
            <a:ext cx="10238976" cy="1622444"/>
          </a:xfrm>
        </p:spPr>
        <p:txBody>
          <a:bodyPr>
            <a:normAutofit/>
          </a:bodyPr>
          <a:lstStyle/>
          <a:p>
            <a:r>
              <a:rPr lang="en-US"/>
              <a:t>Key markets such as vehicular, aeronautical and maritime where Viasat has significant investments and customers require data rates ranging from 25 to 50 Mbps at FR1</a:t>
            </a:r>
          </a:p>
          <a:p>
            <a:r>
              <a:rPr lang="en-US"/>
              <a:t>Terminals have to be cost effective to compete and price points with FR2 </a:t>
            </a:r>
            <a:r>
              <a:rPr lang="en-US" err="1"/>
              <a:t>mmWave</a:t>
            </a:r>
            <a:r>
              <a:rPr lang="en-US"/>
              <a:t> may not be competitive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CF0242-BAD5-4F16-ADA9-DF15C6491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82" y="290839"/>
            <a:ext cx="10871200" cy="800100"/>
          </a:xfrm>
        </p:spPr>
        <p:txBody>
          <a:bodyPr/>
          <a:lstStyle/>
          <a:p>
            <a:r>
              <a:rPr lang="en-US"/>
              <a:t>3GPP Satellite Performance Requirements TS 22.261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FE5491-1AE0-6B87-4EE8-B80A1E5A8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326" y="853047"/>
            <a:ext cx="7772400" cy="384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55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DBF348-A632-F0D1-B93B-C7CB05BC7EC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An L band NGSO LEO system was evaluated at 600 km using a 2 m antenna for uplink performance</a:t>
            </a:r>
          </a:p>
          <a:p>
            <a:pPr lvl="1"/>
            <a:r>
              <a:rPr lang="en-US" dirty="0"/>
              <a:t>Slant range of 630 km and 30° elevation assumed, 5 </a:t>
            </a:r>
            <a:r>
              <a:rPr lang="en-US" dirty="0" err="1"/>
              <a:t>dBW</a:t>
            </a:r>
            <a:r>
              <a:rPr lang="en-US" dirty="0"/>
              <a:t> EIRP from UE</a:t>
            </a:r>
          </a:p>
          <a:p>
            <a:pPr lvl="1"/>
            <a:r>
              <a:rPr lang="en-US" dirty="0"/>
              <a:t>With 5 MHz BW (50 RB) typical user data rate of 10.5 Mbps achieved on uplink (worst case 8 Mbps)</a:t>
            </a:r>
          </a:p>
          <a:p>
            <a:pPr lvl="1"/>
            <a:r>
              <a:rPr lang="en-US" dirty="0"/>
              <a:t>Increasing EIRP to 7 </a:t>
            </a:r>
            <a:r>
              <a:rPr lang="en-US" dirty="0" err="1"/>
              <a:t>dBW</a:t>
            </a:r>
            <a:r>
              <a:rPr lang="en-US" dirty="0"/>
              <a:t> achieves 13 Mbps typical</a:t>
            </a:r>
          </a:p>
          <a:p>
            <a:r>
              <a:rPr lang="en-US" dirty="0"/>
              <a:t>We would like to have HPUEs &gt;&gt; PC1  for the non handheld case (</a:t>
            </a:r>
            <a:r>
              <a:rPr lang="en-US" dirty="0" err="1"/>
              <a:t>ie</a:t>
            </a:r>
            <a:r>
              <a:rPr lang="en-US" dirty="0"/>
              <a:t> automotive, aviation, and maritime) with higher powers where SAR and other considerations are lower and greater front end capabilities may be cost effective</a:t>
            </a:r>
          </a:p>
          <a:p>
            <a:r>
              <a:rPr lang="en-US" dirty="0"/>
              <a:t>To meet 3GPP objectives for UL data rates, Viasat can provide 10 MHz with CA 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F1E70E-C36A-1CBA-82A8-859D7164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Link capabilities evaluation</a:t>
            </a:r>
          </a:p>
        </p:txBody>
      </p:sp>
    </p:spTree>
    <p:extLst>
      <p:ext uri="{BB962C8B-B14F-4D97-AF65-F5344CB8AC3E}">
        <p14:creationId xmlns:p14="http://schemas.microsoft.com/office/powerpoint/2010/main" val="808091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27B1AC-EA46-DEBB-9FEE-C7FB8097E76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Proposal 1:</a:t>
            </a:r>
          </a:p>
          <a:p>
            <a:pPr lvl="1"/>
            <a:r>
              <a:rPr lang="en-US" dirty="0"/>
              <a:t>RAN to consider at RAN #109 the following RAN4 led topics for Rel 20, 5GAdvanced work plan</a:t>
            </a:r>
          </a:p>
          <a:p>
            <a:pPr lvl="2"/>
            <a:r>
              <a:rPr lang="en-US" dirty="0"/>
              <a:t>HPUE (Beyond PC1)</a:t>
            </a:r>
          </a:p>
          <a:p>
            <a:pPr lvl="2"/>
            <a:r>
              <a:rPr lang="en-US" dirty="0"/>
              <a:t>Intra SAN CA</a:t>
            </a:r>
          </a:p>
          <a:p>
            <a:pPr lvl="2"/>
            <a:r>
              <a:rPr lang="en-US" dirty="0"/>
              <a:t>Irregular CBW deployments for NR-NTN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ADC160-F7FE-C99B-4FD9-B192DE7F51E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04417-E4D0-C7EF-81CF-4A930E763CF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23ABF9C-F2BC-BBDD-75A4-A9041C3C4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161619252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73DCB3EAB6744E8B59C8861C1C17B0" ma:contentTypeVersion="3" ma:contentTypeDescription="Create a new document." ma:contentTypeScope="" ma:versionID="833848e54bf5b8c801520783291454b9">
  <xsd:schema xmlns:xsd="http://www.w3.org/2001/XMLSchema" xmlns:xs="http://www.w3.org/2001/XMLSchema" xmlns:p="http://schemas.microsoft.com/office/2006/metadata/properties" xmlns:ns2="a6b4c727-c9ee-4551-808f-f60803fab9c0" targetNamespace="http://schemas.microsoft.com/office/2006/metadata/properties" ma:root="true" ma:fieldsID="0c20d2399c5f809ec2bd86dde196e9bc" ns2:_="">
    <xsd:import namespace="a6b4c727-c9ee-4551-808f-f60803fab9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b4c727-c9ee-4551-808f-f60803fab9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7045BE-C99D-48F5-B905-7DD58B9DBA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b4c727-c9ee-4551-808f-f60803fab9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A1C244-4453-4D01-9DE9-D0B563C546C8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01937097-ea5c-4b50-9eaf-a66f35faa9f9"/>
    <ds:schemaRef ds:uri="http://schemas.microsoft.com/office/2006/documentManagement/typ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54700</TotalTime>
  <Words>393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Priority RAN4 led NTN topics for 5GAdv Rel-20  </vt:lpstr>
      <vt:lpstr>Priority RAN4 led NTN topics for 5GAdv Rel-20</vt:lpstr>
      <vt:lpstr>3GPP Satellite Performance Requirements TS 22.261 </vt:lpstr>
      <vt:lpstr>Link capabilities evaluation</vt:lpstr>
      <vt:lpstr>Proposals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Das, Nandan</cp:lastModifiedBy>
  <cp:revision>663</cp:revision>
  <dcterms:created xsi:type="dcterms:W3CDTF">2017-07-28T19:18:52Z</dcterms:created>
  <dcterms:modified xsi:type="dcterms:W3CDTF">2025-06-02T03:32:31Z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ontentTypeId">
    <vt:lpwstr>0x0101002673DCB3EAB6744E8B59C8861C1C17B0</vt:lpwstr>
  </property>
  <property fmtid="{D5CDD505-2E9C-101B-9397-08002B2CF9AE}" pid="5" name="ClassificationContentMarkingHeaderText">
    <vt:lpwstr>HIGHLY CONFIDENTIAL</vt:lpwstr>
  </property>
  <property fmtid="{D5CDD505-2E9C-101B-9397-08002B2CF9AE}" pid="6" name="ClassificationContentMarkingFooterLocations">
    <vt:lpwstr>Light Theme:7\Dark Theme:3</vt:lpwstr>
  </property>
  <property fmtid="{D5CDD505-2E9C-101B-9397-08002B2CF9AE}" pid="7" name="ClassificationContentMarkingFooterText">
    <vt:lpwstr>PUBLIC</vt:lpwstr>
  </property>
</Properties>
</file>