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  <p:sldMasterId id="2147483892" r:id="rId5"/>
    <p:sldMasterId id="2147483897" r:id="rId6"/>
  </p:sldMasterIdLst>
  <p:notesMasterIdLst>
    <p:notesMasterId r:id="rId11"/>
  </p:notesMasterIdLst>
  <p:handoutMasterIdLst>
    <p:handoutMasterId r:id="rId12"/>
  </p:handoutMasterIdLst>
  <p:sldIdLst>
    <p:sldId id="2147471138" r:id="rId7"/>
    <p:sldId id="2147471139" r:id="rId8"/>
    <p:sldId id="2147471141" r:id="rId9"/>
    <p:sldId id="293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9002F"/>
    <a:srgbClr val="C7000B"/>
    <a:srgbClr val="575756"/>
    <a:srgbClr val="4B4C4B"/>
    <a:srgbClr val="353530"/>
    <a:srgbClr val="4D4D4C"/>
    <a:srgbClr val="DD4654"/>
    <a:srgbClr val="FFFFFF"/>
    <a:srgbClr val="F3D2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64" autoAdjust="0"/>
    <p:restoredTop sz="96357" autoAdjust="0"/>
  </p:normalViewPr>
  <p:slideViewPr>
    <p:cSldViewPr snapToGrid="0" snapToObjects="1">
      <p:cViewPr varScale="1">
        <p:scale>
          <a:sx n="102" d="100"/>
          <a:sy n="102" d="100"/>
        </p:scale>
        <p:origin x="91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6525" y="768350"/>
            <a:ext cx="6826250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E0B524-39D1-4AA2-8F56-B570DCCF57FB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SimSun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SimSun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232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C6FADA1-64AC-754D-8189-CC7486A73A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08BA7CF-6D0E-3345-90BD-85C5AFAE5B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80" y="1600203"/>
            <a:ext cx="1097740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7404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59576891"/>
      </p:ext>
    </p:extLst>
  </p:cSld>
  <p:clrMapOvr>
    <a:masterClrMapping/>
  </p:clrMapOvr>
  <p:transition advClick="0" advTm="8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79" y="2025652"/>
            <a:ext cx="7457459" cy="1419225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599478"/>
      </p:ext>
    </p:extLst>
  </p:cSld>
  <p:clrMapOvr>
    <a:masterClrMapping/>
  </p:clrMapOvr>
  <p:transition advClick="0" advTm="8000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1389285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352597" y="2376386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181685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913952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894DB30-FB81-8C43-84D2-D602CEBBFC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5547E01-69EF-354E-A3D7-2F57B5B164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25CFD13-9C9C-6F4D-9AC2-E2D74CD600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3BE97340-3746-2843-A081-908ECE911D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1106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6736845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49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65100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738613-2341-9046-8E35-A1048C744AF2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4948CB-D146-5247-A1C4-675148CE077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076" y="5972665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144" y="1474840"/>
            <a:ext cx="3984232" cy="281608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24FF637-3127-064E-84EE-A0C7EB5BEE96}"/>
              </a:ext>
            </a:extLst>
          </p:cNvPr>
          <p:cNvSpPr txBox="1">
            <a:spLocks/>
          </p:cNvSpPr>
          <p:nvPr userDrawn="1"/>
        </p:nvSpPr>
        <p:spPr>
          <a:xfrm>
            <a:off x="7979357" y="2343267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FBF16AD5-9EBA-8547-984B-E4E106BBD6C0}"/>
              </a:ext>
            </a:extLst>
          </p:cNvPr>
          <p:cNvSpPr txBox="1">
            <a:spLocks/>
          </p:cNvSpPr>
          <p:nvPr userDrawn="1"/>
        </p:nvSpPr>
        <p:spPr>
          <a:xfrm>
            <a:off x="7977672" y="1654431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7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8"/>
          <p:cNvSpPr>
            <a:spLocks noChangeArrowheads="1"/>
          </p:cNvSpPr>
          <p:nvPr/>
        </p:nvSpPr>
        <p:spPr bwMode="auto">
          <a:xfrm>
            <a:off x="10407419" y="5532438"/>
            <a:ext cx="955799" cy="998538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zh-CN" sz="18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662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</p:sldLayoutIdLst>
  <p:transition advClick="0" advTm="8000"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02" name="矩形 30"/>
          <p:cNvSpPr>
            <a:spLocks noGrp="1" noChangeArrowheads="1"/>
          </p:cNvSpPr>
          <p:nvPr>
            <p:ph type="title"/>
          </p:nvPr>
        </p:nvSpPr>
        <p:spPr>
          <a:xfrm>
            <a:off x="1098075" y="2429951"/>
            <a:ext cx="9967863" cy="204351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en-US" altLang="zh-CN" sz="3200" b="0" dirty="0">
                <a:solidFill>
                  <a:schemeClr val="tx1"/>
                </a:solidFill>
              </a:rPr>
              <a:t>Applicability of Rel-19 common PDCCH repetition for terrestrial networks</a:t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rPr>
            </a:br>
            <a:endParaRPr lang="zh-CN" altLang="zh-CN" sz="3200" b="0" dirty="0">
              <a:solidFill>
                <a:schemeClr val="tx1"/>
              </a:solidFill>
            </a:endParaRPr>
          </a:p>
        </p:txBody>
      </p:sp>
      <p:sp>
        <p:nvSpPr>
          <p:cNvPr id="3" name="矩形 30"/>
          <p:cNvSpPr txBox="1">
            <a:spLocks noChangeArrowheads="1"/>
          </p:cNvSpPr>
          <p:nvPr/>
        </p:nvSpPr>
        <p:spPr>
          <a:xfrm>
            <a:off x="1794298" y="4211426"/>
            <a:ext cx="8769750" cy="167764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ts val="42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黑体"/>
                <a:cs typeface="Arial" pitchFamily="34" charset="0"/>
              </a:rPr>
              <a:t>Huawei, HiSilicon, China telecom, Apple, OPPO, Lenovo</a:t>
            </a: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黑体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B44C8C-FE4B-8F96-BFC1-3E01871572CF}"/>
              </a:ext>
            </a:extLst>
          </p:cNvPr>
          <p:cNvSpPr txBox="1"/>
          <p:nvPr/>
        </p:nvSpPr>
        <p:spPr>
          <a:xfrm>
            <a:off x="246402" y="319833"/>
            <a:ext cx="1170395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RAN#108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RP-25</a:t>
            </a:r>
            <a:r>
              <a:rPr lang="en-US" altLang="zh-CN" b="1" dirty="0">
                <a:solidFill>
                  <a:srgbClr val="1D1D1A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1651</a:t>
            </a:r>
            <a:endParaRPr kumimoji="0" lang="zh-CN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Prague, Czech, June 9-13, 2025</a:t>
            </a:r>
          </a:p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Agenda Item: 9.3.2.2</a:t>
            </a:r>
          </a:p>
        </p:txBody>
      </p:sp>
    </p:spTree>
    <p:extLst>
      <p:ext uri="{BB962C8B-B14F-4D97-AF65-F5344CB8AC3E}">
        <p14:creationId xmlns:p14="http://schemas.microsoft.com/office/powerpoint/2010/main" val="119460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53A0C7-E727-E943-B886-A847BF608D8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93107" y="922063"/>
            <a:ext cx="11591169" cy="1124851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sz="1600" b="1" dirty="0"/>
              <a:t>Common PDCCH repetition for link level coverage enhancement is introduced under R19 NR NTN (see details in Appendix).</a:t>
            </a:r>
          </a:p>
          <a:p>
            <a:pPr>
              <a:lnSpc>
                <a:spcPct val="110000"/>
              </a:lnSpc>
            </a:pPr>
            <a:r>
              <a:rPr lang="en-US" altLang="zh-CN" sz="1600" b="1" dirty="0"/>
              <a:t>UE feature groups (FG 65-1-2/FG[65-1-3]) are introduced for common PDCCH repetition with the latest version as copied below: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US" altLang="zh-CN" sz="1600" b="1" dirty="0"/>
          </a:p>
          <a:p>
            <a:pPr lvl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70C0"/>
                </a:solidFill>
              </a:rPr>
              <a:t>As shown in the FG above, one discussion point (FFS) is the applicability of these FGs for </a:t>
            </a:r>
            <a:r>
              <a:rPr lang="en-GB" altLang="zh-CN" dirty="0">
                <a:solidFill>
                  <a:srgbClr val="0070C0"/>
                </a:solidFill>
              </a:rPr>
              <a:t>TN</a:t>
            </a:r>
          </a:p>
          <a:p>
            <a:pPr marL="720000" lvl="1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GB" altLang="zh-CN" dirty="0"/>
              <a:t>There are solid supports from companies to support applying these FGs to TN.  </a:t>
            </a:r>
          </a:p>
          <a:p>
            <a:pPr marL="720000" lvl="1">
              <a:lnSpc>
                <a:spcPct val="11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GB" altLang="zh-CN" dirty="0"/>
              <a:t>There are some comments raised in RAN1#121 saying that whether to apply these FGs to TN needs to be discussed in RAN plenary first. </a:t>
            </a:r>
            <a:endParaRPr lang="en-US" altLang="zh-CN" sz="16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D1B7A-1BF1-9243-B4C2-FD446E0C2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9885" y="284759"/>
            <a:ext cx="10719919" cy="573676"/>
          </a:xfrm>
        </p:spPr>
        <p:txBody>
          <a:bodyPr>
            <a:normAutofit/>
          </a:bodyPr>
          <a:lstStyle/>
          <a:p>
            <a:pPr defTabSz="914400">
              <a:lnSpc>
                <a:spcPts val="3440"/>
              </a:lnSpc>
              <a:spcBef>
                <a:spcPct val="0"/>
              </a:spcBef>
              <a:defRPr/>
            </a:pPr>
            <a:r>
              <a:rPr lang="en-US" altLang="zh-CN" b="1" dirty="0">
                <a:solidFill>
                  <a:srgbClr val="C00000"/>
                </a:solidFill>
                <a:ea typeface="微软雅黑" panose="020B0503020204020204" pitchFamily="34" charset="-122"/>
              </a:rPr>
              <a:t>Background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DA247D5A-35A3-4628-AE9F-E9224C173AB0}"/>
              </a:ext>
            </a:extLst>
          </p:cNvPr>
          <p:cNvGraphicFramePr>
            <a:graphicFrameLocks noGrp="1"/>
          </p:cNvGraphicFramePr>
          <p:nvPr/>
        </p:nvGraphicFramePr>
        <p:xfrm>
          <a:off x="212486" y="2207247"/>
          <a:ext cx="11771790" cy="2971674"/>
        </p:xfrm>
        <a:graphic>
          <a:graphicData uri="http://schemas.openxmlformats.org/drawingml/2006/table">
            <a:tbl>
              <a:tblPr firstRow="1" firstCol="1" bandRow="1"/>
              <a:tblGrid>
                <a:gridCol w="484998">
                  <a:extLst>
                    <a:ext uri="{9D8B030D-6E8A-4147-A177-3AD203B41FA5}">
                      <a16:colId xmlns:a16="http://schemas.microsoft.com/office/drawing/2014/main" val="3555506703"/>
                    </a:ext>
                  </a:extLst>
                </a:gridCol>
                <a:gridCol w="1157950">
                  <a:extLst>
                    <a:ext uri="{9D8B030D-6E8A-4147-A177-3AD203B41FA5}">
                      <a16:colId xmlns:a16="http://schemas.microsoft.com/office/drawing/2014/main" val="1676287702"/>
                    </a:ext>
                  </a:extLst>
                </a:gridCol>
                <a:gridCol w="2246049">
                  <a:extLst>
                    <a:ext uri="{9D8B030D-6E8A-4147-A177-3AD203B41FA5}">
                      <a16:colId xmlns:a16="http://schemas.microsoft.com/office/drawing/2014/main" val="868924847"/>
                    </a:ext>
                  </a:extLst>
                </a:gridCol>
                <a:gridCol w="381740">
                  <a:extLst>
                    <a:ext uri="{9D8B030D-6E8A-4147-A177-3AD203B41FA5}">
                      <a16:colId xmlns:a16="http://schemas.microsoft.com/office/drawing/2014/main" val="2658405748"/>
                    </a:ext>
                  </a:extLst>
                </a:gridCol>
                <a:gridCol w="417251">
                  <a:extLst>
                    <a:ext uri="{9D8B030D-6E8A-4147-A177-3AD203B41FA5}">
                      <a16:colId xmlns:a16="http://schemas.microsoft.com/office/drawing/2014/main" val="2879165631"/>
                    </a:ext>
                  </a:extLst>
                </a:gridCol>
                <a:gridCol w="442162">
                  <a:extLst>
                    <a:ext uri="{9D8B030D-6E8A-4147-A177-3AD203B41FA5}">
                      <a16:colId xmlns:a16="http://schemas.microsoft.com/office/drawing/2014/main" val="1617451345"/>
                    </a:ext>
                  </a:extLst>
                </a:gridCol>
                <a:gridCol w="958224">
                  <a:extLst>
                    <a:ext uri="{9D8B030D-6E8A-4147-A177-3AD203B41FA5}">
                      <a16:colId xmlns:a16="http://schemas.microsoft.com/office/drawing/2014/main" val="343557022"/>
                    </a:ext>
                  </a:extLst>
                </a:gridCol>
                <a:gridCol w="791063">
                  <a:extLst>
                    <a:ext uri="{9D8B030D-6E8A-4147-A177-3AD203B41FA5}">
                      <a16:colId xmlns:a16="http://schemas.microsoft.com/office/drawing/2014/main" val="1977911562"/>
                    </a:ext>
                  </a:extLst>
                </a:gridCol>
                <a:gridCol w="383075">
                  <a:extLst>
                    <a:ext uri="{9D8B030D-6E8A-4147-A177-3AD203B41FA5}">
                      <a16:colId xmlns:a16="http://schemas.microsoft.com/office/drawing/2014/main" val="3367198869"/>
                    </a:ext>
                  </a:extLst>
                </a:gridCol>
                <a:gridCol w="372862">
                  <a:extLst>
                    <a:ext uri="{9D8B030D-6E8A-4147-A177-3AD203B41FA5}">
                      <a16:colId xmlns:a16="http://schemas.microsoft.com/office/drawing/2014/main" val="1937180458"/>
                    </a:ext>
                  </a:extLst>
                </a:gridCol>
                <a:gridCol w="372862">
                  <a:extLst>
                    <a:ext uri="{9D8B030D-6E8A-4147-A177-3AD203B41FA5}">
                      <a16:colId xmlns:a16="http://schemas.microsoft.com/office/drawing/2014/main" val="2624782430"/>
                    </a:ext>
                  </a:extLst>
                </a:gridCol>
                <a:gridCol w="2466303">
                  <a:extLst>
                    <a:ext uri="{9D8B030D-6E8A-4147-A177-3AD203B41FA5}">
                      <a16:colId xmlns:a16="http://schemas.microsoft.com/office/drawing/2014/main" val="2812278842"/>
                    </a:ext>
                  </a:extLst>
                </a:gridCol>
                <a:gridCol w="1297251">
                  <a:extLst>
                    <a:ext uri="{9D8B030D-6E8A-4147-A177-3AD203B41FA5}">
                      <a16:colId xmlns:a16="http://schemas.microsoft.com/office/drawing/2014/main" val="1583961159"/>
                    </a:ext>
                  </a:extLst>
                </a:gridCol>
              </a:tblGrid>
              <a:tr h="1148638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65-1-2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PDCCH repetition for Type0 PDCCH CSS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1. Support reception of PDCCH repetition for Type0 PDCCH CSS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[</a:t>
                      </a: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of </a:t>
                      </a:r>
                      <a:r>
                        <a:rPr lang="en-GB" sz="10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searchSpaceZero</a:t>
                      </a: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configured within MIB pdcch-ConfigSIB1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]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FFS: whether to merge this FG with FG(s) for PDCCH repetition for other than Type0 PDCCH CSS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FFS: whether to merge this FG with FG(s) for SIB1 PDSCH repetition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FFS: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FFS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PDCCH repetition for Type0 PDCCH CSS is not supported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Per band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Note: This UE feature group is applicable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[only]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for bands in Tables 5.2.2-1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[and 5.2.3-1]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in TS 38.101-5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[FFS: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Applicabilitiy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of this FG to TN]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Optional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[with/without]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capability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signaling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2079459"/>
                  </a:ext>
                </a:extLst>
              </a:tr>
              <a:tr h="895811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65-1-3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PDCCH repetition for Type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[0A/0B/1/1A/2/2A]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PDCCH CSS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1. Support reception of PDCCH repetition for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Type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[0A/0B/1/1A/2/2A]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PDCCH CSS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Gothic" panose="020B06090702050802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FFS: 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FFS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FFS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Per band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Note: This UE feature group is applicable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[only]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for bands in Tables 5.2.2-1 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[and 5.2.3-1]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in TS 38.101-5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[FFS: Applicabilitiy of this FG to TN]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Optional 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[without]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capability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signaling</a:t>
                      </a:r>
                      <a:endParaRPr lang="zh-CN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861" marR="438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727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79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0D1B7A-1BF1-9243-B4C2-FD446E0C2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523" y="310080"/>
            <a:ext cx="10740640" cy="470096"/>
          </a:xfrm>
        </p:spPr>
        <p:txBody>
          <a:bodyPr>
            <a:normAutofit/>
          </a:bodyPr>
          <a:lstStyle/>
          <a:p>
            <a:pPr defTabSz="914400">
              <a:lnSpc>
                <a:spcPts val="3440"/>
              </a:lnSpc>
              <a:spcBef>
                <a:spcPct val="0"/>
              </a:spcBef>
              <a:defRPr/>
            </a:pPr>
            <a:r>
              <a:rPr lang="en-US" sz="3200" b="1" dirty="0">
                <a:solidFill>
                  <a:srgbClr val="C00000"/>
                </a:solidFill>
                <a:ea typeface="微软雅黑" panose="020B0503020204020204" pitchFamily="34" charset="-122"/>
              </a:rPr>
              <a:t>Proposal for applicability of common PDCCH repetition for TN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DDD080-2E33-4E67-BD47-3802ADAE3CC6}"/>
              </a:ext>
            </a:extLst>
          </p:cNvPr>
          <p:cNvSpPr txBox="1"/>
          <p:nvPr/>
        </p:nvSpPr>
        <p:spPr>
          <a:xfrm>
            <a:off x="244578" y="1081033"/>
            <a:ext cx="11474842" cy="9700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68275" defTabSz="1187798">
              <a:lnSpc>
                <a:spcPct val="11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tabLst>
                <a:tab pos="1208088" algn="ctr"/>
              </a:tabLst>
            </a:pPr>
            <a:r>
              <a:rPr lang="en-US" altLang="zh-CN" sz="1600" b="1" dirty="0">
                <a:ea typeface="Microsoft YaHei" panose="020B0503020204020204" pitchFamily="34" charset="-122"/>
                <a:cs typeface="Arial" panose="020B0604020202020204" pitchFamily="34" charset="0"/>
              </a:rPr>
              <a:t>Common PDCCH repetition introduced in Rel-19 NR NTN WI shall also be applicable for TN</a:t>
            </a:r>
          </a:p>
          <a:p>
            <a:pPr marL="742990" lvl="1" indent="-285750">
              <a:lnSpc>
                <a:spcPct val="130000"/>
              </a:lnSpc>
              <a:buClr>
                <a:srgbClr val="000000"/>
              </a:buClr>
              <a:buFont typeface="Wingdings" panose="05000000000000000000" pitchFamily="2" charset="2"/>
              <a:buChar char="Ø"/>
              <a:tabLst>
                <a:tab pos="1208088" algn="ctr"/>
              </a:tabLst>
            </a:pPr>
            <a:r>
              <a:rPr lang="en-US" altLang="zh-CN" sz="1600" dirty="0"/>
              <a:t>TN can also share the benefit of improving coverage or resolving coverage holes, at least for some TN deployment</a:t>
            </a:r>
          </a:p>
          <a:p>
            <a:pPr marL="742990" lvl="1" indent="-285750">
              <a:lnSpc>
                <a:spcPct val="130000"/>
              </a:lnSpc>
              <a:buClr>
                <a:srgbClr val="000000"/>
              </a:buClr>
              <a:buFont typeface="Wingdings" panose="05000000000000000000" pitchFamily="2" charset="2"/>
              <a:buChar char="Ø"/>
              <a:tabLst>
                <a:tab pos="1208088" algn="ctr"/>
              </a:tabLst>
            </a:pPr>
            <a:r>
              <a:rPr lang="en-US" altLang="zh-CN" sz="1600" dirty="0"/>
              <a:t>There is no additional standard effort due to applying common PDCCH repetition for TN  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68F99A-F410-45D2-B6A8-EAB197A949A7}"/>
              </a:ext>
            </a:extLst>
          </p:cNvPr>
          <p:cNvSpPr txBox="1"/>
          <p:nvPr/>
        </p:nvSpPr>
        <p:spPr>
          <a:xfrm>
            <a:off x="453006" y="4298401"/>
            <a:ext cx="104191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 altLang="zh-CN" sz="1600" b="1" dirty="0">
                <a:solidFill>
                  <a:srgbClr val="0070C0"/>
                </a:solidFill>
              </a:rPr>
              <a:t>Proposal</a:t>
            </a:r>
            <a:r>
              <a:rPr lang="zh-CN" altLang="en-US" sz="1600" b="1" dirty="0">
                <a:solidFill>
                  <a:srgbClr val="0070C0"/>
                </a:solidFill>
              </a:rPr>
              <a:t>：</a:t>
            </a:r>
            <a:r>
              <a:rPr lang="en-US" altLang="zh-CN" sz="1600" b="1" dirty="0">
                <a:solidFill>
                  <a:srgbClr val="0070C0"/>
                </a:solidFill>
              </a:rPr>
              <a:t>Common PDCCH repetition introduced in Rel-19 NR NTN WI is also applicable for TN.</a:t>
            </a:r>
            <a:endParaRPr lang="zh-CN" altLang="en-US" sz="1600" dirty="0">
              <a:solidFill>
                <a:srgbClr val="0070C0"/>
              </a:solidFill>
            </a:endParaRPr>
          </a:p>
        </p:txBody>
      </p:sp>
      <p:sp>
        <p:nvSpPr>
          <p:cNvPr id="5" name="文本框 6">
            <a:extLst>
              <a:ext uri="{FF2B5EF4-FFF2-40B4-BE49-F238E27FC236}">
                <a16:creationId xmlns:a16="http://schemas.microsoft.com/office/drawing/2014/main" id="{7AD82B28-4861-4D51-B115-3B14F5CE8FFE}"/>
              </a:ext>
            </a:extLst>
          </p:cNvPr>
          <p:cNvSpPr txBox="1"/>
          <p:nvPr/>
        </p:nvSpPr>
        <p:spPr>
          <a:xfrm>
            <a:off x="244578" y="2175730"/>
            <a:ext cx="11474842" cy="1997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68275" defTabSz="1187798">
              <a:lnSpc>
                <a:spcPct val="11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tabLst>
                <a:tab pos="1208088" algn="ctr"/>
              </a:tabLst>
            </a:pPr>
            <a:r>
              <a:rPr lang="en-US" altLang="zh-CN" sz="1600" b="1" dirty="0">
                <a:ea typeface="Microsoft YaHei" panose="020B0503020204020204" pitchFamily="34" charset="-122"/>
                <a:cs typeface="Arial" panose="020B0604020202020204" pitchFamily="34" charset="0"/>
              </a:rPr>
              <a:t>It should be allowed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to discuss whether common PDCCH repetition</a:t>
            </a:r>
            <a:r>
              <a:rPr lang="en-US" altLang="zh-CN" sz="1600" b="1" dirty="0">
                <a:ea typeface="Microsoft YaHei" panose="020B0503020204020204" pitchFamily="34" charset="-122"/>
                <a:cs typeface="Arial" panose="020B0604020202020204" pitchFamily="34" charset="0"/>
              </a:rPr>
              <a:t> introduced in Rel-19 NR NTN WI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is applicable for TN</a:t>
            </a:r>
            <a:r>
              <a:rPr lang="en-US" altLang="zh-CN" sz="1600" b="1" dirty="0"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</a:p>
          <a:p>
            <a:pPr marL="742990" lvl="1" indent="-285750">
              <a:lnSpc>
                <a:spcPct val="13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Ø"/>
              <a:tabLst>
                <a:tab pos="1208088" algn="ctr"/>
              </a:tabLst>
            </a:pPr>
            <a:r>
              <a:rPr lang="en-US" altLang="zh-CN" sz="1600" dirty="0"/>
              <a:t>There is no any note in the WID to limit common PDCCH repetition to NTN, not like SSB periodicity enhancements with an explicit note limiting to NTN</a:t>
            </a:r>
          </a:p>
          <a:p>
            <a:pPr marL="742990" lvl="1" indent="-285750">
              <a:lnSpc>
                <a:spcPct val="130000"/>
              </a:lnSpc>
              <a:spcBef>
                <a:spcPts val="600"/>
              </a:spcBef>
              <a:buClr>
                <a:srgbClr val="000000"/>
              </a:buClr>
              <a:buFont typeface="Wingdings" panose="05000000000000000000" pitchFamily="2" charset="2"/>
              <a:buChar char="Ø"/>
              <a:tabLst>
                <a:tab pos="1208088" algn="ctr"/>
              </a:tabLst>
            </a:pPr>
            <a:r>
              <a:rPr lang="en-US" altLang="zh-CN" sz="1600" dirty="0"/>
              <a:t>In previous releases, it was allowed to discuss the applicability of features introduced in NTN WI for TN</a:t>
            </a:r>
          </a:p>
          <a:p>
            <a:pPr marL="11113" defTabSz="1187798">
              <a:lnSpc>
                <a:spcPct val="110000"/>
              </a:lnSpc>
              <a:buClr>
                <a:srgbClr val="000000"/>
              </a:buClr>
              <a:tabLst>
                <a:tab pos="1208088" algn="ctr"/>
              </a:tabLst>
            </a:pPr>
            <a:endParaRPr lang="en-US" altLang="zh-CN" sz="1600" b="1" dirty="0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35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0D1B7A-1BF1-9243-B4C2-FD446E0C2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9650" y="306232"/>
            <a:ext cx="10740640" cy="993400"/>
          </a:xfrm>
        </p:spPr>
        <p:txBody>
          <a:bodyPr>
            <a:normAutofit/>
          </a:bodyPr>
          <a:lstStyle/>
          <a:p>
            <a:pPr defTabSz="914400">
              <a:lnSpc>
                <a:spcPts val="3440"/>
              </a:lnSpc>
              <a:spcBef>
                <a:spcPct val="0"/>
              </a:spcBef>
              <a:defRPr/>
            </a:pPr>
            <a:r>
              <a:rPr lang="en-US" altLang="zh-CN" sz="3200" b="1" dirty="0">
                <a:solidFill>
                  <a:srgbClr val="C00000"/>
                </a:solidFill>
                <a:ea typeface="微软雅黑" panose="020B0503020204020204" pitchFamily="34" charset="-122"/>
              </a:rPr>
              <a:t>Appendix: RAN1 key agreements for common PDCCH repetition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1DEAED-900E-4BE5-B9B9-4A426B99E007}"/>
                  </a:ext>
                </a:extLst>
              </p:cNvPr>
              <p:cNvSpPr txBox="1"/>
              <p:nvPr/>
            </p:nvSpPr>
            <p:spPr>
              <a:xfrm>
                <a:off x="726948" y="1001624"/>
                <a:ext cx="10370139" cy="452431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GB" altLang="zh-CN" sz="1200" b="1" dirty="0">
                    <a:effectLst/>
                    <a:highlight>
                      <a:srgbClr val="00FF00"/>
                    </a:highlight>
                    <a:ea typeface="Batang" panose="02030600000101010101" pitchFamily="18" charset="-127"/>
                    <a:cs typeface="Times New Roman" panose="02020603050405020304" pitchFamily="18" charset="0"/>
                  </a:rPr>
                  <a:t>Agreement in RAN1#120bis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For PDCCH repetition for Type0 PDCCH CSS of </a:t>
                </a:r>
                <a:r>
                  <a:rPr lang="en-GB" altLang="zh-CN" sz="1200" dirty="0" err="1">
                    <a:effectLst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searchSpaceZero</a:t>
                </a:r>
                <a:r>
                  <a:rPr lang="en-GB" altLang="zh-CN" sz="1200" dirty="0">
                    <a:effectLst/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 </a:t>
                </a:r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configured within MIB pdcch-ConfigSIB1, support repeated PDCCH candidates in the two consecutive slots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GB" altLang="zh-CN" sz="1200" i="1">
                        <a:effectLst/>
                        <a:latin typeface="Cambria Math" panose="020405030504060302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 associated with the same SSB index (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b>
                        <m:r>
                          <a:rPr lang="en-GB" altLang="zh-CN" sz="1200" i="1">
                            <a:effectLst/>
                            <a:latin typeface="Cambria Math" panose="020405030504060302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 as defined in section 13 of TS 38.213) at least for M=2.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marL="342900" lvl="0" indent="-342900">
                  <a:buFont typeface="Symbol" panose="05050102010706020507" pitchFamily="18" charset="2"/>
                  <a:buChar char=""/>
                </a:pPr>
                <a:r>
                  <a:rPr lang="en-GB" altLang="zh-CN" sz="1200" dirty="0">
                    <a:effectLst/>
                    <a:ea typeface="宋体" panose="02010600030101010101" pitchFamily="2" charset="-122"/>
                    <a:cs typeface="Times New Roman" panose="02020603050405020304" pitchFamily="18" charset="0"/>
                  </a:rPr>
                  <a:t>Repeated </a:t>
                </a:r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PDCCH candidates share the same aggregation level (AL), coded bits and same candidate index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marL="1143000" lvl="2" indent="-228600">
                  <a:buFont typeface="Wingdings" panose="05000000000000000000" pitchFamily="2" charset="2"/>
                  <a:buChar char=""/>
                </a:pPr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Note: if the network repeats the Type 0 PDCCH across two consecutive slots, a legacy UE might decode the PDCCH and associated PDSCH in one slot and skip PDCCH monitoring in the other slot. 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r>
                  <a:rPr lang="en-GB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Note: further discuss the potential solution for M=1 and M=1/2.</a:t>
                </a:r>
              </a:p>
              <a:p>
                <a:endParaRPr lang="en-US" altLang="zh-CN" sz="1200" b="1" dirty="0">
                  <a:effectLst/>
                  <a:highlight>
                    <a:srgbClr val="00FF00"/>
                  </a:highlight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r>
                  <a:rPr lang="en-US" altLang="zh-CN" sz="1200" b="1" dirty="0">
                    <a:effectLst/>
                    <a:highlight>
                      <a:srgbClr val="00FF00"/>
                    </a:highlight>
                    <a:ea typeface="Batang" panose="02030600000101010101" pitchFamily="18" charset="-127"/>
                    <a:cs typeface="Times New Roman" panose="02020603050405020304" pitchFamily="18" charset="0"/>
                  </a:rPr>
                  <a:t>Agreement in RAN1#121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For PDCCH repetition for Type0 PDCCH CSS of </a:t>
                </a:r>
                <a:r>
                  <a:rPr lang="en-US" altLang="zh-CN" sz="1200" dirty="0" err="1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searchSpaceZero</a:t>
                </a:r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 configured within MIB pdcch-ConfigSIB1, </a:t>
                </a:r>
                <a:r>
                  <a:rPr lang="en-US" altLang="zh-CN" sz="1200" dirty="0">
                    <a:effectLst/>
                    <a:ea typeface="MS Mincho" panose="02020609040205080304" pitchFamily="49" charset="-128"/>
                    <a:cs typeface="Times New Roman" panose="02020603050405020304" pitchFamily="18" charset="0"/>
                  </a:rPr>
                  <a:t>the solution agreed for M = 2 is also applied to M = 1 and M = 1/2.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endParaRPr lang="en-US" altLang="zh-CN" sz="1200" b="1" dirty="0">
                  <a:effectLst/>
                  <a:highlight>
                    <a:srgbClr val="00FF00"/>
                  </a:highlight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r>
                  <a:rPr lang="en-US" altLang="zh-CN" sz="1200" b="1" dirty="0">
                    <a:effectLst/>
                    <a:highlight>
                      <a:srgbClr val="00FF00"/>
                    </a:highlight>
                    <a:ea typeface="Batang" panose="02030600000101010101" pitchFamily="18" charset="-127"/>
                    <a:cs typeface="Times New Roman" panose="02020603050405020304" pitchFamily="18" charset="0"/>
                  </a:rPr>
                  <a:t>Agreement in RAN1#121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For PDCCH CSS other than Type-0 CSS and other than Type-3 CSS for common search spaces other than </a:t>
                </a:r>
                <a:r>
                  <a:rPr lang="en-US" altLang="zh-CN" sz="1200" dirty="0" err="1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SearchSpaceZero</a:t>
                </a:r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, support intra-slot repetition based on: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buFont typeface="Symbol" panose="05050102010706020507" pitchFamily="18" charset="2"/>
                  <a:buChar char="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Symbol" panose="05050102010706020507" pitchFamily="18" charset="2"/>
                  </a:rPr>
                  <a:t>The starting symbol of monitoring occasion of the second SS is located right after the ending symbol of monitoring occasion of the first SS.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Symbol" panose="05050102010706020507" pitchFamily="18" charset="2"/>
                </a:endParaRPr>
              </a:p>
              <a:p>
                <a:pPr marL="342900" lvl="0" indent="-342900" algn="just">
                  <a:buFont typeface="Symbol" panose="05050102010706020507" pitchFamily="18" charset="2"/>
                  <a:buChar char="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Symbol" panose="05050102010706020507" pitchFamily="18" charset="2"/>
                  </a:rPr>
                  <a:t>BD is counted as one or two, subject to UE capability, in RRC connected mode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Symbol" panose="05050102010706020507" pitchFamily="18" charset="2"/>
                </a:endParaRPr>
              </a:p>
              <a:p>
                <a:pPr marL="742950" lvl="1" indent="-285750" algn="just">
                  <a:buFont typeface="Courier New" panose="02070309020205020404" pitchFamily="49" charset="0"/>
                  <a:buChar char="o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UE assumes that a DCI Format with the same content is repeated on two PDCCH candidates. 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marL="742950" lvl="1" indent="-285750" algn="just">
                  <a:buFont typeface="Courier New" panose="02070309020205020404" pitchFamily="49" charset="0"/>
                  <a:buChar char="o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Note: From RAN1 perspective UE is expected to deliver performance no worse than soft combining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buFont typeface="Symbol" panose="05050102010706020507" pitchFamily="18" charset="2"/>
                  <a:buChar char="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Symbol" panose="05050102010706020507" pitchFamily="18" charset="2"/>
                  </a:rPr>
                  <a:t>PDCCH repetition is applicable to RNTI of the CSS.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Symbol" panose="05050102010706020507" pitchFamily="18" charset="2"/>
                </a:endParaRPr>
              </a:p>
              <a:p>
                <a:pPr marL="342900" lvl="0" indent="-342900" algn="just">
                  <a:buFont typeface="Symbol" panose="05050102010706020507" pitchFamily="18" charset="2"/>
                  <a:buChar char=""/>
                </a:pPr>
                <a:r>
                  <a:rPr lang="en-US" altLang="zh-CN" sz="1200" dirty="0">
                    <a:effectLst/>
                    <a:ea typeface="宋体" panose="02010600030101010101" pitchFamily="2" charset="-122"/>
                    <a:cs typeface="Symbol" panose="05050102010706020507" pitchFamily="18" charset="2"/>
                  </a:rPr>
                  <a:t>Repeated </a:t>
                </a:r>
                <a:r>
                  <a:rPr lang="en-US" altLang="zh-CN" sz="1200" dirty="0">
                    <a:effectLst/>
                    <a:ea typeface="Batang" panose="02030600000101010101" pitchFamily="18" charset="-127"/>
                    <a:cs typeface="Symbol" panose="05050102010706020507" pitchFamily="18" charset="2"/>
                  </a:rPr>
                  <a:t>PDCCH candidates within the same CORESET repeated in the slot, and share the same aggregation level (AL), coded bits and same candidate index.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Symbol" panose="05050102010706020507" pitchFamily="18" charset="2"/>
                </a:endParaRPr>
              </a:p>
              <a:p>
                <a:pPr marL="742950" lvl="1" indent="-285750" algn="just">
                  <a:buFont typeface="Courier New" panose="02070309020205020404" pitchFamily="49" charset="0"/>
                  <a:buChar char="o"/>
                </a:pPr>
                <a:r>
                  <a:rPr lang="en-US" altLang="zh-CN" sz="1200" dirty="0">
                    <a:effectLst/>
                    <a:ea typeface="Batang" panose="02030600000101010101" pitchFamily="18" charset="-127"/>
                    <a:cs typeface="Times New Roman" panose="02020603050405020304" pitchFamily="18" charset="0"/>
                  </a:rPr>
                  <a:t>Up to editor how to capture this in writing the relevant RAN1 specification.</a:t>
                </a:r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endParaRPr lang="zh-CN" altLang="zh-CN" sz="1200" dirty="0">
                  <a:effectLst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1DEAED-900E-4BE5-B9B9-4A426B99E0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948" y="1001624"/>
                <a:ext cx="10370139" cy="452431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174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ver page_Image version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32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2CAB3CEB-A314-40CA-9193-70DA3C6C90B9}"/>
    </a:ext>
  </a:extLst>
</a:theme>
</file>

<file path=ppt/theme/theme2.xml><?xml version="1.0" encoding="utf-8"?>
<a:theme xmlns:a="http://schemas.openxmlformats.org/drawingml/2006/main" name="Contents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2200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BD6C002A-145D-48C4-BC37-8F185842FDD8}"/>
    </a:ext>
  </a:extLst>
</a:theme>
</file>

<file path=ppt/theme/theme3.xml><?xml version="1.0" encoding="utf-8"?>
<a:theme xmlns:a="http://schemas.openxmlformats.org/drawingml/2006/main" name="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9EF9C519-0329-4EF9-B266-404C2A0B68C0}"/>
    </a:ext>
  </a:extLst>
</a:theme>
</file>

<file path=ppt/theme/theme4.xml><?xml version="1.0" encoding="utf-8"?>
<a:theme xmlns:a="http://schemas.openxmlformats.org/drawingml/2006/main" name="End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48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19CE10E0-DEB1-4025-A926-EA35B177B1A8}"/>
    </a:ext>
  </a:extLst>
</a:theme>
</file>

<file path=ppt/theme/theme5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6.xml><?xml version="1.0" encoding="utf-8"?>
<a:theme xmlns:a="http://schemas.openxmlformats.org/drawingml/2006/main" name="PPT2010华为VI版16：9格式">
  <a:themeElements>
    <a:clrScheme name="16比9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6比9PPT模板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16比9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1386</TotalTime>
  <Words>852</Words>
  <Application>Microsoft Office PowerPoint</Application>
  <PresentationFormat>Custom</PresentationFormat>
  <Paragraphs>80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4</vt:i4>
      </vt:variant>
    </vt:vector>
  </HeadingPairs>
  <TitlesOfParts>
    <vt:vector size="23" baseType="lpstr">
      <vt:lpstr>Batang</vt:lpstr>
      <vt:lpstr>Malgun Gothic</vt:lpstr>
      <vt:lpstr>MS Mincho</vt:lpstr>
      <vt:lpstr>宋体</vt:lpstr>
      <vt:lpstr>微软雅黑</vt:lpstr>
      <vt:lpstr>微软雅黑</vt:lpstr>
      <vt:lpstr>Arial</vt:lpstr>
      <vt:lpstr>Calibri</vt:lpstr>
      <vt:lpstr>Cambria Math</vt:lpstr>
      <vt:lpstr>Courier New</vt:lpstr>
      <vt:lpstr>Symbol</vt:lpstr>
      <vt:lpstr>Times New Roman</vt:lpstr>
      <vt:lpstr>Wingdings</vt:lpstr>
      <vt:lpstr>Cover page_Image version</vt:lpstr>
      <vt:lpstr>Contents page</vt:lpstr>
      <vt:lpstr>Chapter page</vt:lpstr>
      <vt:lpstr>End page</vt:lpstr>
      <vt:lpstr>封面页_图片版 </vt:lpstr>
      <vt:lpstr>PPT2010华为VI版16：9格式</vt:lpstr>
      <vt:lpstr>Applicability of Rel-19 common PDCCH repetition for terrestrial networks 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Xiaolei TIE v2</dc:creator>
  <cp:lastModifiedBy>Yan Cheng</cp:lastModifiedBy>
  <cp:revision>95</cp:revision>
  <dcterms:created xsi:type="dcterms:W3CDTF">2024-11-27T08:16:30Z</dcterms:created>
  <dcterms:modified xsi:type="dcterms:W3CDTF">2025-06-02T02:52:08Z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(3)ugBKOaJyAF+2ZR8jdmExaFyacnrLcOwJqVgt/eiAt7/9uRLjr3/83KfJXffCG1wvFVPSeP10
Dc9NNvHGUWrwtwKACI6q6nDY7NcezUIoD4FKlBcwq+4v0WlhdB9lj0DU9yPD/pgUXpzsro2u
qH2gSWTEwE78MEIg1nzvtxQ2ZrfVnJBql/WHhocm4WT+ALysekkM6h0D9v0dW90TDYeYAG8j
F4acTwDjPQB6Jvly/+</vt:lpwstr>
  </property>
  <property fmtid="{D5CDD505-2E9C-101B-9397-08002B2CF9AE}" pid="3" name="_2015_ms_pID_7253431">
    <vt:lpwstr>ziE1NCCJC2r3LDBHX5YS2y7Ei0yQjdt8IjSc6yaAzte6h9Vt2gm8GZ
IM9TVOOKsMVISWjPqTgRugMCEJJWz6zy8rzra4pEkJAAB9dSeb5WK2/Db6SCD4fOzPUpgWrB
TOuzAnrO4ie8dOvwiDydG3gULlJEXIFwJA5FjFT/amCZXakQtTLPQt9wmFCgTXIE+0BQ1Dnl
DNFUwz7BcD0XcrT4PaEJA2t/uvsWcaRAofjt</vt:lpwstr>
  </property>
  <property fmtid="{D5CDD505-2E9C-101B-9397-08002B2CF9AE}" pid="4" name="_2015_ms_pID_7253432">
    <vt:lpwstr>IQ==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1748571380</vt:lpwstr>
  </property>
</Properties>
</file>