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  <p:sldMasterId id="2147483655" r:id="rId2"/>
    <p:sldMasterId id="2147483659" r:id="rId3"/>
    <p:sldMasterId id="2147483661" r:id="rId4"/>
    <p:sldMasterId id="2147483663" r:id="rId5"/>
    <p:sldMasterId id="2147483667" r:id="rId6"/>
  </p:sldMasterIdLst>
  <p:notesMasterIdLst>
    <p:notesMasterId r:id="rId15"/>
  </p:notesMasterIdLst>
  <p:handoutMasterIdLst>
    <p:handoutMasterId r:id="rId16"/>
  </p:handoutMasterIdLst>
  <p:sldIdLst>
    <p:sldId id="1397" r:id="rId7"/>
    <p:sldId id="1399" r:id="rId8"/>
    <p:sldId id="819" r:id="rId9"/>
    <p:sldId id="1400" r:id="rId10"/>
    <p:sldId id="1386" r:id="rId11"/>
    <p:sldId id="1398" r:id="rId12"/>
    <p:sldId id="1401" r:id="rId13"/>
    <p:sldId id="813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费永强" initials="费永强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6D0F"/>
    <a:srgbClr val="0000FF"/>
    <a:srgbClr val="33CCFF"/>
    <a:srgbClr val="7DDDFF"/>
    <a:srgbClr val="92F0EE"/>
    <a:srgbClr val="FF5050"/>
    <a:srgbClr val="FF3300"/>
    <a:srgbClr val="F79646"/>
    <a:srgbClr val="385D8A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75" autoAdjust="0"/>
    <p:restoredTop sz="98478" autoAdjust="0"/>
  </p:normalViewPr>
  <p:slideViewPr>
    <p:cSldViewPr showGuides="1">
      <p:cViewPr varScale="1">
        <p:scale>
          <a:sx n="94" d="100"/>
          <a:sy n="94" d="100"/>
        </p:scale>
        <p:origin x="408" y="106"/>
      </p:cViewPr>
      <p:guideLst>
        <p:guide orient="horz" pos="2174"/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3" name="日期占位符 2"/>
          <p:cNvSpPr txBox="1">
            <a:spLocks noGrp="1"/>
          </p:cNvSpPr>
          <p:nvPr>
            <p:ph type="dt" sz="quarter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599C2EDB-E03A-4161-910C-A6279116A248}" type="datetime1"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等线" panose="02010600030101010101" charset="-122"/>
                <a:ea typeface="等线" panose="02010600030101010101" charset="-122"/>
              </a:rPr>
              <a:t>5/30/2025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4" name="页脚占位符 3"/>
          <p:cNvSpPr txBox="1">
            <a:spLocks noGrp="1"/>
          </p:cNvSpPr>
          <p:nvPr>
            <p:ph type="ftr" sz="quarter" idx="2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5" name="灯片编号占位符 4"/>
          <p:cNvSpPr txBox="1">
            <a:spLocks noGrp="1"/>
          </p:cNvSpPr>
          <p:nvPr>
            <p:ph type="sldNum" sz="quarter" idx="3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07D55AD-8A1B-4E38-AABE-15FBCB3B22E8}" type="slidenum">
              <a:rPr/>
              <a:t>‹#›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2124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endParaRPr lang="en-US"/>
          </a:p>
        </p:txBody>
      </p:sp>
      <p:sp>
        <p:nvSpPr>
          <p:cNvPr id="3" name="日期占位符 2"/>
          <p:cNvSpPr txBox="1">
            <a:spLocks noGrp="1"/>
          </p:cNvSpPr>
          <p:nvPr>
            <p:ph type="dt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fld id="{BFE3688F-16CD-4467-96D2-DF04AFED03BE}" type="datetime1">
              <a:rPr lang="en-US"/>
              <a:t>5/30/2025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099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备注占位符 4"/>
          <p:cNvSpPr txBox="1"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6" name="页脚占位符 5"/>
          <p:cNvSpPr txBox="1">
            <a:spLocks noGrp="1"/>
          </p:cNvSpPr>
          <p:nvPr>
            <p:ph type="ftr" sz="quarter" idx="4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灯片编号占位符 6"/>
          <p:cNvSpPr txBox="1">
            <a:spLocks noGrp="1"/>
          </p:cNvSpPr>
          <p:nvPr>
            <p:ph type="sldNum" sz="quarter" idx="5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fld id="{B77D4672-B426-4019-9E15-60A8E815FC07}" type="slidenum">
              <a:r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722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1pPr>
    <a:lvl2pPr marL="457200" marR="0" lvl="1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2pPr>
    <a:lvl3pPr marL="914400" marR="0" lvl="2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3pPr>
    <a:lvl4pPr marL="1371600" marR="0" lvl="3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4pPr>
    <a:lvl5pPr marL="1828800" marR="0" lvl="4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B77D4672-B426-4019-9E15-60A8E815FC07}" type="slidenum">
              <a:rPr lang="en-US" altLang="zh-CN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10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F05B3-5D9C-2A75-2EEB-F8AD2D6F8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1202268-411D-FA28-3317-81CD1B446C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BC5E7F2-64C3-0A9F-DA77-0DECC3AC49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2872D90-EFFD-912A-A9BC-5689CA9E3FB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0695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3E4280-0CE0-6562-B983-E1966C2363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19E2AFA-9B22-C984-F7D8-BC68929137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D920FEA-9B04-B1D3-EC58-AD70C98501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5899D9A-9428-128C-AF48-358C49019D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>
                <a:solidFill>
                  <a:prstClr val="black"/>
                </a:solidFill>
              </a:rPr>
              <a:t>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001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封面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742" y="4396270"/>
            <a:ext cx="670620" cy="54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090" y="5323572"/>
            <a:ext cx="5642771" cy="144566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10"/>
          <p:cNvPicPr>
            <a:picLocks noChangeAspect="1"/>
          </p:cNvPicPr>
          <p:nvPr/>
        </p:nvPicPr>
        <p:blipFill>
          <a:blip r:embed="rId4"/>
          <a:srcRect r="7638" b="5466"/>
          <a:stretch>
            <a:fillRect/>
          </a:stretch>
        </p:blipFill>
        <p:spPr>
          <a:xfrm>
            <a:off x="5710894" y="109170"/>
            <a:ext cx="6481111" cy="674882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标题 1"/>
          <p:cNvSpPr txBox="1">
            <a:spLocks noGrp="1"/>
          </p:cNvSpPr>
          <p:nvPr>
            <p:ph type="title"/>
          </p:nvPr>
        </p:nvSpPr>
        <p:spPr>
          <a:xfrm>
            <a:off x="717822" y="1071137"/>
            <a:ext cx="9023235" cy="1429298"/>
          </a:xfrm>
        </p:spPr>
        <p:txBody>
          <a:bodyPr/>
          <a:lstStyle>
            <a:lvl1pPr defTabSz="457200">
              <a:lnSpc>
                <a:spcPct val="110000"/>
              </a:lnSpc>
              <a:defRPr sz="48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6" name="Text Placeholder 2"/>
          <p:cNvSpPr txBox="1">
            <a:spLocks noGrp="1"/>
          </p:cNvSpPr>
          <p:nvPr>
            <p:ph idx="4294967295"/>
          </p:nvPr>
        </p:nvSpPr>
        <p:spPr>
          <a:xfrm>
            <a:off x="710543" y="2757610"/>
            <a:ext cx="5369914" cy="484101"/>
          </a:xfrm>
        </p:spPr>
        <p:txBody>
          <a:bodyPr anchor="ctr"/>
          <a:lstStyle>
            <a:lvl1pPr marL="0" indent="0">
              <a:buNone/>
              <a:defRPr lang="en-US">
                <a:solidFill>
                  <a:srgbClr val="FFFFFF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7" name="Text Placeholder 2"/>
          <p:cNvSpPr txBox="1">
            <a:spLocks noGrp="1"/>
          </p:cNvSpPr>
          <p:nvPr>
            <p:ph idx="9"/>
          </p:nvPr>
        </p:nvSpPr>
        <p:spPr>
          <a:xfrm>
            <a:off x="710543" y="3272793"/>
            <a:ext cx="5369914" cy="484101"/>
          </a:xfrm>
        </p:spPr>
        <p:txBody>
          <a:bodyPr/>
          <a:lstStyle>
            <a:lvl1pPr marL="0" indent="0">
              <a:buNone/>
              <a:defRPr lang="en-US" sz="2100">
                <a:solidFill>
                  <a:srgbClr val="FFFFFF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8" name="Text Placeholder 2"/>
          <p:cNvSpPr txBox="1">
            <a:spLocks noGrp="1"/>
          </p:cNvSpPr>
          <p:nvPr>
            <p:ph idx="19"/>
          </p:nvPr>
        </p:nvSpPr>
        <p:spPr>
          <a:xfrm>
            <a:off x="710543" y="3840260"/>
            <a:ext cx="5369914" cy="484101"/>
          </a:xfrm>
        </p:spPr>
        <p:txBody>
          <a:bodyPr anchor="ctr"/>
          <a:lstStyle>
            <a:lvl1pPr marL="0" indent="0">
              <a:buNone/>
              <a:defRPr lang="en-US" sz="1800">
                <a:solidFill>
                  <a:srgbClr val="FFFFFF"/>
                </a:solidFill>
              </a:defRPr>
            </a:lvl1pPr>
          </a:lstStyle>
          <a:p>
            <a:pPr lvl="0"/>
            <a:endParaRPr 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39299" y="410931"/>
            <a:ext cx="1799603" cy="5220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结尾页 Sloga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272" y="1624513"/>
            <a:ext cx="8238725" cy="15824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5"/>
          <p:cNvPicPr>
            <a:picLocks noChangeAspect="1"/>
          </p:cNvPicPr>
          <p:nvPr/>
        </p:nvPicPr>
        <p:blipFill>
          <a:blip r:embed="rId3"/>
          <a:srcRect r="7638" b="5466"/>
          <a:stretch>
            <a:fillRect/>
          </a:stretch>
        </p:blipFill>
        <p:spPr>
          <a:xfrm>
            <a:off x="5710894" y="109170"/>
            <a:ext cx="6481111" cy="6748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452" y="2745312"/>
            <a:ext cx="4464000" cy="578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3081" y="4772043"/>
            <a:ext cx="853436" cy="853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9886" y="4772043"/>
            <a:ext cx="853436" cy="85343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8"/>
          <p:cNvSpPr txBox="1"/>
          <p:nvPr/>
        </p:nvSpPr>
        <p:spPr>
          <a:xfrm>
            <a:off x="996028" y="5680902"/>
            <a:ext cx="2904170" cy="30162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60" b="0" i="0" u="none" strike="noStrike" kern="1200" cap="none" spc="0" baseline="0">
                <a:solidFill>
                  <a:srgbClr val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https://www.cictmobile.com</a:t>
            </a: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100000">
              <a:srgbClr val="00175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4" name="日期占位符 3"/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灯片编号占位符 5"/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fld id="{C5094F45-C1A0-4600-8E97-37F44FB4E941}" type="slidenum">
              <a:rPr/>
              <a:t>‹#›</a:t>
            </a:fld>
            <a:endParaRPr lang="en-US"/>
          </a:p>
        </p:txBody>
      </p:sp>
      <p:sp>
        <p:nvSpPr>
          <p:cNvPr id="7" name="灯片编号占位符 3"/>
          <p:cNvSpPr txBox="1"/>
          <p:nvPr/>
        </p:nvSpPr>
        <p:spPr>
          <a:xfrm>
            <a:off x="8903540" y="-1833545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16FCEDE-6C34-403F-A0D8-42F1A058A0BC}" type="slidenum">
              <a:rPr/>
              <a:t>‹#›</a:t>
            </a:fld>
            <a:endParaRPr lang="en-US" sz="1400" b="0" i="0" u="none" strike="noStrike" kern="1200" cap="none" spc="0" baseline="0">
              <a:solidFill>
                <a:srgbClr val="898989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defRPr lang="zh-CN" sz="4400" b="0" i="0" u="none" strike="noStrike" kern="1200" cap="none" spc="0" baseline="0">
          <a:solidFill>
            <a:srgbClr val="000000"/>
          </a:solidFill>
          <a:uFillTx/>
          <a:latin typeface="Arial Black" panose="020B0A04020102020204"/>
          <a:ea typeface="微软雅黑" panose="020B0503020204020204" charset="-122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anose="020B0604020202020204"/>
        <a:buChar char="•"/>
        <a:defRPr lang="zh-CN" sz="2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4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0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5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100000">
              <a:srgbClr val="00175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4" name="日期占位符 3"/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灯片编号占位符 5"/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fld id="{7DE1493F-7CC5-4D5A-9B14-45F53FB434CD}" type="slidenum">
              <a:r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defRPr lang="zh-CN" sz="4400" b="0" i="0" u="none" strike="noStrike" kern="1200" cap="none" spc="0" baseline="0">
          <a:solidFill>
            <a:srgbClr val="000000"/>
          </a:solidFill>
          <a:uFillTx/>
          <a:latin typeface="Arial Black" panose="020B0A04020102020204"/>
          <a:ea typeface="微软雅黑" panose="020B0503020204020204" charset="-122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anose="020B0604020202020204"/>
        <a:buChar char="•"/>
        <a:defRPr lang="zh-CN" sz="2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4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0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5pPr>
    </p:bodyStyle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5"/>
          <p:cNvSpPr txBox="1">
            <a:spLocks noGrp="1"/>
          </p:cNvSpPr>
          <p:nvPr>
            <p:ph type="title"/>
          </p:nvPr>
        </p:nvSpPr>
        <p:spPr>
          <a:xfrm>
            <a:off x="717822" y="1495646"/>
            <a:ext cx="11689140" cy="1429298"/>
          </a:xfrm>
        </p:spPr>
        <p:txBody>
          <a:bodyPr/>
          <a:lstStyle/>
          <a:p>
            <a:pPr lvl="0"/>
            <a:r>
              <a:rPr lang="en-US" sz="2800" dirty="0"/>
              <a:t>Views on Ambient IoT work in 5G-A Rel-20</a:t>
            </a:r>
            <a:endParaRPr lang="en-US" sz="2800" dirty="0">
              <a:cs typeface="Calibri" panose="020F0502020204030204" pitchFamily="34"/>
            </a:endParaRPr>
          </a:p>
        </p:txBody>
      </p:sp>
      <p:sp>
        <p:nvSpPr>
          <p:cNvPr id="3" name="内容占位符 7"/>
          <p:cNvSpPr txBox="1">
            <a:spLocks noGrp="1"/>
          </p:cNvSpPr>
          <p:nvPr>
            <p:ph type="body" idx="4294967295"/>
          </p:nvPr>
        </p:nvSpPr>
        <p:spPr>
          <a:xfrm>
            <a:off x="710543" y="3272793"/>
            <a:ext cx="5369914" cy="85470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b="1" dirty="0">
                <a:solidFill>
                  <a:schemeClr val="bg1"/>
                </a:solidFill>
              </a:rPr>
              <a:t>Agenda item:  </a:t>
            </a:r>
            <a:r>
              <a:rPr lang="en-US" altLang="zh-CN" sz="2400" dirty="0">
                <a:solidFill>
                  <a:schemeClr val="bg1"/>
                </a:solidFill>
              </a:rPr>
              <a:t>15.1.3</a:t>
            </a:r>
            <a:endParaRPr lang="zh-CN" altLang="zh-CN" sz="2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altLang="zh-CN" sz="2400" b="1" dirty="0">
                <a:solidFill>
                  <a:schemeClr val="bg1"/>
                </a:solidFill>
              </a:rPr>
              <a:t>Source:	   </a:t>
            </a:r>
            <a:r>
              <a:rPr lang="en-US" altLang="zh-CN" sz="2400" dirty="0">
                <a:solidFill>
                  <a:schemeClr val="bg1"/>
                </a:solidFill>
              </a:rPr>
              <a:t>CATT</a:t>
            </a:r>
            <a:endParaRPr lang="en-US" sz="2100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9336" y="188640"/>
            <a:ext cx="8856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400" b="1" dirty="0">
                <a:solidFill>
                  <a:schemeClr val="bg1"/>
                </a:solidFill>
              </a:rPr>
              <a:t>3GPP TSG RAN Meeting #108			</a:t>
            </a:r>
            <a:r>
              <a:rPr lang="en-GB" altLang="zh-CN" sz="2400" b="1">
                <a:solidFill>
                  <a:schemeClr val="bg1"/>
                </a:solidFill>
              </a:rPr>
              <a:t>     RP-251636 </a:t>
            </a:r>
            <a:endParaRPr lang="zh-CN" altLang="zh-CN" sz="2400" dirty="0">
              <a:solidFill>
                <a:schemeClr val="bg1"/>
              </a:solidFill>
            </a:endParaRPr>
          </a:p>
          <a:p>
            <a:r>
              <a:rPr lang="en-GB" altLang="zh-CN" sz="2400" b="1" dirty="0">
                <a:solidFill>
                  <a:schemeClr val="bg1"/>
                </a:solidFill>
              </a:rPr>
              <a:t>Prague, Czech Republic, 9</a:t>
            </a:r>
            <a:r>
              <a:rPr lang="en-GB" altLang="zh-CN" sz="2400" b="1" baseline="30000" dirty="0">
                <a:solidFill>
                  <a:schemeClr val="bg1"/>
                </a:solidFill>
              </a:rPr>
              <a:t>th</a:t>
            </a:r>
            <a:r>
              <a:rPr lang="en-GB" altLang="zh-CN" sz="2400" b="1" dirty="0">
                <a:solidFill>
                  <a:schemeClr val="bg1"/>
                </a:solidFill>
              </a:rPr>
              <a:t> -13</a:t>
            </a:r>
            <a:r>
              <a:rPr lang="en-GB" altLang="zh-CN" sz="2400" b="1" baseline="30000" dirty="0">
                <a:solidFill>
                  <a:schemeClr val="bg1"/>
                </a:solidFill>
              </a:rPr>
              <a:t>th</a:t>
            </a:r>
            <a:r>
              <a:rPr lang="en-GB" altLang="zh-CN" sz="2400" b="1" dirty="0">
                <a:solidFill>
                  <a:schemeClr val="bg1"/>
                </a:solidFill>
              </a:rPr>
              <a:t> June, 2025</a:t>
            </a:r>
            <a:endParaRPr lang="zh-CN" altLang="zh-CN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650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31ED994-10CC-49CB-6B8F-CC669C343D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 working group complete the study of solution for Ambient IoT in Rel-19</a:t>
            </a:r>
          </a:p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outcome of A-IoT study 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Target to have the common air interface design for different deployment scenarios and topologies for all types of devices.   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Evaluation methodology and evaluation results of coverage and latency for inventory use case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frame structure and timing for A-IoT operation 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A-IoT device architecture – devices 1/2a/2b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device availability/unavailability associated with energy harvesting,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physical layer design - 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Modulation and waveform – including CP handling for OFDM waveform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Channel coding – Line code, FEC, CRC, bit/chip/block-level repetition </a:t>
            </a:r>
          </a:p>
          <a:p>
            <a:pPr marL="971550" lvl="1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Physical channels/signals –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DL PRDCH 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UL  PDRCH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Preamble</a:t>
            </a:r>
          </a:p>
          <a:p>
            <a:pPr marL="971550" lvl="1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Carrier wave –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Single tone and dual single tone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Operation spectrums and transmission node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Interference cancellation</a:t>
            </a:r>
          </a:p>
          <a:p>
            <a:pPr marL="971550" lvl="1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Multiple Access – TDMA/FDMA/CDMA</a:t>
            </a:r>
          </a:p>
          <a:p>
            <a:pPr marL="971550" lvl="1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Random Access procedures  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Paging </a:t>
            </a:r>
          </a:p>
          <a:p>
            <a:pPr marL="1428750" lvl="2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3-step/2-step/unified </a:t>
            </a:r>
          </a:p>
          <a:p>
            <a:pPr marL="971550" lvl="1" indent="-285750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Topology 2 resource allocation for UE reader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08F623F-B01C-65A5-29D9-5B58C80B0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Ambient IoT Normative works after RAN study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C40DD6-F586-1670-2711-D0A9582175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222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D5AD3BC2-1CD1-4224-A25C-48BB9115FE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altLang="zh-CN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Rel-19 Solutions for Ambient IoT (Internet of Things) in NR WID in RP-243326</a:t>
            </a:r>
            <a:endParaRPr lang="en-GB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algn="just" hangingPunct="0">
              <a:spcBef>
                <a:spcPts val="0"/>
              </a:spcBef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Device 1: ~1 µW peak power consumption, </a:t>
            </a:r>
          </a:p>
          <a:p>
            <a:pPr lvl="1" algn="just" hangingPunct="0">
              <a:spcBef>
                <a:spcPts val="0"/>
              </a:spcBef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Deployment scenario 1 with Topology 1, according to D1T1-B. </a:t>
            </a:r>
          </a:p>
          <a:p>
            <a:pPr lvl="1" algn="just" hangingPunct="0">
              <a:spcBef>
                <a:spcPts val="0"/>
              </a:spcBef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FR1 licensed spectrum in FDD, with R2D in DL spectrum and D2R and CW in UL spectrum.</a:t>
            </a:r>
          </a:p>
          <a:p>
            <a:pPr lvl="1" algn="just" hangingPunct="0">
              <a:spcBef>
                <a:spcPts val="0"/>
              </a:spcBef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Spectrum deployment in-band to NR and standalone, with A-IoT BS located indoor.</a:t>
            </a:r>
          </a:p>
          <a:p>
            <a:pPr lvl="1" algn="just" hangingPunct="0">
              <a:spcBef>
                <a:spcPts val="0"/>
              </a:spcBef>
            </a:pPr>
            <a:r>
              <a:rPr lang="en-US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ETraffic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types DO-DTT, DT, for rUC1 (indoor inventory) and rUC4 (indoor command). </a:t>
            </a:r>
          </a:p>
          <a:p>
            <a:pPr lvl="1" algn="just" hangingPunct="0">
              <a:spcBef>
                <a:spcPts val="0"/>
              </a:spcBef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Carrier wave transmission for waveform 1 only, without hopping, per the following cases in TR 38.769:</a:t>
            </a:r>
          </a:p>
          <a:p>
            <a:pPr lvl="1" algn="just" hangingPunct="0">
              <a:spcBef>
                <a:spcPts val="0"/>
              </a:spcBef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Case 1-4 for D1T1-B</a:t>
            </a:r>
          </a:p>
          <a:p>
            <a:pPr lvl="1" algn="just" hangingPunct="0">
              <a:spcBef>
                <a:spcPts val="0"/>
              </a:spcBef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Proximity determination via Solution 1 in TR 38.769 only.</a:t>
            </a:r>
          </a:p>
          <a:p>
            <a:pPr lvl="1" algn="just" hangingPunct="0">
              <a:spcBef>
                <a:spcPts val="0"/>
              </a:spcBef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Device (un)availability via Direction 1 in TR 38.769 only.</a:t>
            </a:r>
          </a:p>
          <a:p>
            <a:pPr marL="800100" lvl="1" indent="-342900" algn="just" hangingPunct="0">
              <a:spcBef>
                <a:spcPts val="0"/>
              </a:spcBef>
              <a:buAutoNum type="alphaUcPeriod" startAt="8"/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 algn="just" hangingPunct="0">
              <a:spcBef>
                <a:spcPts val="0"/>
              </a:spcBef>
              <a:buNone/>
            </a:pP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B523E7D7-17E1-4E7D-9AEA-07415A895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Rel-19 Works on Solutions for Ambient</a:t>
            </a:r>
            <a:r>
              <a:rPr lang="zh-CN" altLang="en-US" dirty="0"/>
              <a:t> </a:t>
            </a:r>
            <a:r>
              <a:rPr lang="en-US" altLang="zh-CN" dirty="0"/>
              <a:t>IoT</a:t>
            </a:r>
            <a:r>
              <a:rPr lang="zh-CN" altLang="en-US" dirty="0"/>
              <a:t> </a:t>
            </a:r>
            <a:r>
              <a:rPr lang="en-US" altLang="zh-CN" dirty="0"/>
              <a:t>in NR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0BB2FBA-0DD7-440B-828E-5145C88F614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438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0F67333-9091-1F09-A060-B090BCBEF5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spcBef>
                <a:spcPts val="0"/>
              </a:spcBef>
            </a:pP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Workplan for Rel-20 endorsed in RAN#106 (RP-243280)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Includes D2T2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Includes Device 2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limited number of additional use cases, deployments, connectivity topologies, devices, traffic types in TR38.848 as a starting point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Note: work on D2T2, device 2 shall follow the Rel-19 study conclusions, and further down-selection of architecture options for topology 2 may be needed. For indoor use cases, deviations from Rel-19 study conclusion shall be well justified and agreed.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Details to be discussed at a later RAN plenary meeting, including the need for study phase.</a:t>
            </a:r>
          </a:p>
          <a:p>
            <a:pPr>
              <a:spcBef>
                <a:spcPts val="0"/>
              </a:spcBef>
            </a:pP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Moderator summary in RAN#107 discussion of Rel-20 Ambient IoT normative work(RP-250802)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There was general consensus on the support of device 1 in D2T2 in Release 20 A-IoT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Clear majority of companies were supportive of having only device 2b in D1T1 and D2T2 in Release 20 A-IoT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Only support device 2b in D1T1 and D2T2 - majority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 both device 2a and 2b in D1T1 and D2T2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Multiple companies voiced support for outdoor scenarios based on commercial needs – concerns from some companies</a:t>
            </a:r>
          </a:p>
          <a:p>
            <a:pPr marL="457200" lvl="1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23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 the purpose of TU planning: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Device 1 in D2T2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Device 2b in D1T1 and D2T2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Study on A-IoT for outdoor scenarios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GB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Further discuss other aspects of Rel-20 A-IoT (e.g. DO-A traffic, unavailability direction 2) in RAN#108</a:t>
            </a:r>
            <a:endParaRPr lang="en-US" sz="23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GB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[3~3.5] TUs in RAN1 and [2] TUs in RAN2 for Release 20 5G-Adv A-IoT</a:t>
            </a:r>
            <a:endParaRPr lang="en-US" sz="23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</a:pPr>
            <a:endParaRPr lang="en-US" sz="23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2">
              <a:lnSpc>
                <a:spcPct val="120000"/>
              </a:lnSpc>
              <a:spcBef>
                <a:spcPts val="0"/>
              </a:spcBef>
            </a:pPr>
            <a:endParaRPr lang="en-US" sz="23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E45664B-0E95-1AA7-E85C-A852C0060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Normative work in Rel-20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E71970-3E06-886B-89D6-E0A6C66B35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4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805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内容占位符 1"/>
          <p:cNvSpPr>
            <a:spLocks noGrp="1"/>
          </p:cNvSpPr>
          <p:nvPr>
            <p:ph idx="4294967295"/>
          </p:nvPr>
        </p:nvSpPr>
        <p:spPr>
          <a:xfrm>
            <a:off x="408307" y="1027396"/>
            <a:ext cx="6839821" cy="5425940"/>
          </a:xfrm>
          <a:prstGeom prst="rect">
            <a:avLst/>
          </a:prstGeom>
          <a:solidFill>
            <a:srgbClr val="B3DDF2">
              <a:alpha val="15000"/>
            </a:srgbClr>
          </a:solidFill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pPr>
              <a:spcAft>
                <a:spcPts val="300"/>
              </a:spcAft>
            </a:pPr>
            <a:r>
              <a:rPr lang="en-US" altLang="zh-CN" sz="18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Motivation: </a:t>
            </a:r>
          </a:p>
          <a:p>
            <a:pPr marL="537845" lvl="1" indent="-285750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altLang="zh-CN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Tracking outdoor/indoor A-IoT device with device mobility</a:t>
            </a:r>
          </a:p>
          <a:p>
            <a:pPr marL="537845" lvl="1" indent="-285750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altLang="zh-CN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target coverage distance of 50</a:t>
            </a:r>
            <a:r>
              <a:rPr lang="en-US" altLang="zh-CN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en-GB" altLang="zh-CN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1000 m for A-IoT device with mobility</a:t>
            </a:r>
          </a:p>
          <a:p>
            <a:pPr marL="537845" lvl="1" indent="-285750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Outdoor</a:t>
            </a:r>
            <a:r>
              <a:rPr lang="en-GB" altLang="zh-CN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use cases:</a:t>
            </a:r>
            <a:r>
              <a:rPr lang="en-US" altLang="zh-CN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995045" lvl="2" indent="-285750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Outdoor inventory: airport port terminal/shipping port</a:t>
            </a:r>
          </a:p>
          <a:p>
            <a:pPr marL="995045" lvl="2" indent="-285750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Outdoor positioning: personal belonging finding, cargo tracking,  luggage tracking</a:t>
            </a:r>
          </a:p>
          <a:p>
            <a:pPr marL="1223645" lvl="3" indent="-285750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Autonomous A-IoT device triggering focuses on device 2A/2B</a:t>
            </a:r>
            <a:endParaRPr lang="en-US" altLang="zh-CN" b="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300"/>
              </a:spcAft>
            </a:pPr>
            <a:r>
              <a:rPr lang="en-US" altLang="zh-CN" sz="18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Objective:</a:t>
            </a:r>
          </a:p>
          <a:p>
            <a:pPr marL="537845" lvl="1" indent="-285750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Specify mechanism in extension of the A-IoT coverage to </a:t>
            </a:r>
            <a:r>
              <a:rPr lang="en-GB" altLang="zh-CN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maximum distance of 50</a:t>
            </a:r>
            <a:r>
              <a:rPr lang="en-US" altLang="zh-CN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en-GB" altLang="zh-CN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1000m with device mobility for outdoor scenarios</a:t>
            </a:r>
          </a:p>
          <a:p>
            <a:pPr marL="537845" lvl="1" indent="-285750" algn="just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Specify autonomous A-IoT device triggering for device initiated use case for outdoor inventory and positioning</a:t>
            </a:r>
          </a:p>
          <a:p>
            <a:pPr marL="537845" lvl="1" indent="-285750" algn="just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Specify the control mechanism for Topologies 3 and 4 in addition to Topologies 1 and 2.</a:t>
            </a:r>
          </a:p>
          <a:p>
            <a:pPr marL="537845" lvl="1" indent="-285750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endParaRPr lang="en-US" altLang="zh-CN" sz="18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24805" y="2459824"/>
            <a:ext cx="37119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Outdoor </a:t>
            </a: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sensor:</a:t>
            </a: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ultra-high voltage substation</a:t>
            </a:r>
            <a:endParaRPr lang="zh-CN" altLang="en-US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75207" y="4188649"/>
            <a:ext cx="37119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Outdoor </a:t>
            </a:r>
            <a:r>
              <a:rPr lang="en-GB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inventory  </a:t>
            </a: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airport terminal/shipping port and cargo tracking</a:t>
            </a:r>
            <a:endParaRPr lang="zh-CN" altLang="en-US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3" name="Picture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027" y="1144482"/>
            <a:ext cx="3815520" cy="1326994"/>
          </a:xfrm>
          <a:prstGeom prst="rect">
            <a:avLst/>
          </a:prstGeom>
          <a:noFill/>
        </p:spPr>
      </p:pic>
      <p:pic>
        <p:nvPicPr>
          <p:cNvPr id="31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0166" y="2820342"/>
            <a:ext cx="1871304" cy="13636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Picture 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027" y="2832285"/>
            <a:ext cx="2058162" cy="1370259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047918" y="6422610"/>
            <a:ext cx="2743200" cy="365125"/>
          </a:xfrm>
          <a:prstGeom prst="rect">
            <a:avLst/>
          </a:prstGeo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5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 descr="International airport terminal. Asian beautiful woman with luggage and walking in airport International airport terminal. Asian beautiful woman with luggage and walking in airport airport luggage stock pictures, royalty-free photos &amp; images">
            <a:extLst>
              <a:ext uri="{FF2B5EF4-FFF2-40B4-BE49-F238E27FC236}">
                <a16:creationId xmlns:a16="http://schemas.microsoft.com/office/drawing/2014/main" id="{264477F6-F853-C199-0666-F3A1D55411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469" y="4711869"/>
            <a:ext cx="1992697" cy="1331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hildren learning in a school classroom Back to school. A group of schoolchildren with backpacks walk along the school corridor during recess. Education and science concept. Education Stock Photo">
            <a:extLst>
              <a:ext uri="{FF2B5EF4-FFF2-40B4-BE49-F238E27FC236}">
                <a16:creationId xmlns:a16="http://schemas.microsoft.com/office/drawing/2014/main" id="{E1184582-DE0D-6338-0BBC-A3CE02D2AD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551" y="4762241"/>
            <a:ext cx="2135142" cy="106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10">
            <a:extLst>
              <a:ext uri="{FF2B5EF4-FFF2-40B4-BE49-F238E27FC236}">
                <a16:creationId xmlns:a16="http://schemas.microsoft.com/office/drawing/2014/main" id="{D036C078-5D7B-5585-9D5E-32CCB45E401B}"/>
              </a:ext>
            </a:extLst>
          </p:cNvPr>
          <p:cNvSpPr/>
          <p:nvPr/>
        </p:nvSpPr>
        <p:spPr>
          <a:xfrm>
            <a:off x="7792569" y="6079421"/>
            <a:ext cx="37119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Outdoor Positioning:  personal belonging finding</a:t>
            </a:r>
            <a:endParaRPr lang="zh-CN" altLang="en-US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AAB3F0B-591D-4665-C6EB-0D54363D1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400" y="105754"/>
            <a:ext cx="9335391" cy="912881"/>
          </a:xfrm>
        </p:spPr>
        <p:txBody>
          <a:bodyPr/>
          <a:lstStyle/>
          <a:p>
            <a:r>
              <a:rPr lang="en-US" dirty="0"/>
              <a:t>Outdoor Coverage with A-IoT device Mobility</a:t>
            </a:r>
          </a:p>
        </p:txBody>
      </p:sp>
    </p:spTree>
    <p:extLst>
      <p:ext uri="{BB962C8B-B14F-4D97-AF65-F5344CB8AC3E}">
        <p14:creationId xmlns:p14="http://schemas.microsoft.com/office/powerpoint/2010/main" val="2695417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8CDBA8-8B96-8F16-1792-A718C6FD5A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>
            <a:extLst>
              <a:ext uri="{FF2B5EF4-FFF2-40B4-BE49-F238E27FC236}">
                <a16:creationId xmlns:a16="http://schemas.microsoft.com/office/drawing/2014/main" id="{BE4ABEFE-AD24-4A7B-7C52-77A36E1CCE1C}"/>
              </a:ext>
            </a:extLst>
          </p:cNvPr>
          <p:cNvSpPr/>
          <p:nvPr/>
        </p:nvSpPr>
        <p:spPr>
          <a:xfrm>
            <a:off x="432582" y="1412776"/>
            <a:ext cx="6239482" cy="4796578"/>
          </a:xfrm>
          <a:prstGeom prst="rect">
            <a:avLst/>
          </a:prstGeom>
          <a:solidFill>
            <a:srgbClr val="00B0F0">
              <a:alpha val="6000"/>
            </a:srgbClr>
          </a:solidFill>
          <a:ln w="12700" cap="flat" cmpd="sng" algn="ctr">
            <a:solidFill>
              <a:schemeClr val="accent1"/>
            </a:solidFill>
            <a:prstDash val="solid"/>
          </a:ln>
          <a:effectLst/>
        </p:spPr>
        <p:txBody>
          <a:bodyPr lIns="72000" tIns="60958" rIns="36000" bIns="60958" rtlCol="0" anchor="t"/>
          <a:lstStyle/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Motivation:</a:t>
            </a:r>
          </a:p>
          <a:p>
            <a:pPr marL="537845" lvl="1" indent="-285750" algn="just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Sensor service: periodic/aperiodic A-IoT device triggering device triggering reporting or network-initiated reporting for sensing and tracking</a:t>
            </a:r>
            <a:endParaRPr lang="en-US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 algn="just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Support of use case for A-IoT device triggering reporting/alarming 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e.g., cargo monitoring, fire monitoring, room monitoring with alarming</a:t>
            </a:r>
            <a:endParaRPr lang="en-US" altLang="zh-CN" sz="2000" b="1" i="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Objective:</a:t>
            </a:r>
          </a:p>
          <a:p>
            <a:pPr marL="537845" lvl="1" indent="-285750" algn="just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Specify DO-DTT and Do-A</a:t>
            </a:r>
            <a:r>
              <a:rPr lang="en-GB" altLang="zh-CN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traffic for triggering periodic</a:t>
            </a:r>
            <a:r>
              <a:rPr lang="en-US" altLang="zh-CN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/aperiodic reporting</a:t>
            </a:r>
            <a:r>
              <a:rPr lang="en-GB" altLang="zh-CN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indoor/outdoor scenarios</a:t>
            </a:r>
            <a:endParaRPr lang="en-US" altLang="zh-CN" sz="20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E270DDD-4C95-7073-4CDB-8629B4451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Autonomous/network trigger Report Sensing</a:t>
            </a:r>
            <a:endParaRPr lang="en-US" sz="3200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A02D709B-E94F-A897-62D5-706C8557E2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pic>
        <p:nvPicPr>
          <p:cNvPr id="33" name="Picture 6" descr="image001">
            <a:extLst>
              <a:ext uri="{FF2B5EF4-FFF2-40B4-BE49-F238E27FC236}">
                <a16:creationId xmlns:a16="http://schemas.microsoft.com/office/drawing/2014/main" id="{BC9B9491-0F84-E21A-EA01-6A3BC98584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809" y="2762202"/>
            <a:ext cx="2265772" cy="133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3034706D-371C-C151-A4B6-ABC3BF115BDE}"/>
              </a:ext>
            </a:extLst>
          </p:cNvPr>
          <p:cNvSpPr/>
          <p:nvPr/>
        </p:nvSpPr>
        <p:spPr>
          <a:xfrm>
            <a:off x="8482989" y="4196871"/>
            <a:ext cx="150665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1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Fire monitor sensor</a:t>
            </a:r>
            <a:endParaRPr lang="zh-CN" altLang="en-US" sz="11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117B752D-D8FA-B4B8-547D-EF51CBF2AF25}"/>
              </a:ext>
            </a:extLst>
          </p:cNvPr>
          <p:cNvSpPr/>
          <p:nvPr/>
        </p:nvSpPr>
        <p:spPr>
          <a:xfrm>
            <a:off x="7809778" y="2459343"/>
            <a:ext cx="237626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Room Environmental Supervision</a:t>
            </a:r>
            <a:endParaRPr lang="zh-CN" altLang="en-US" sz="11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6" name="图片 35" descr="说明: C:\Users\cmcc\Desktop\图片1.png图片1">
            <a:extLst>
              <a:ext uri="{FF2B5EF4-FFF2-40B4-BE49-F238E27FC236}">
                <a16:creationId xmlns:a16="http://schemas.microsoft.com/office/drawing/2014/main" id="{DB62CC0A-9EA9-28F2-A809-B3B09356B8AB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084" y="1262929"/>
            <a:ext cx="3245396" cy="1097266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Picture 4">
            <a:extLst>
              <a:ext uri="{FF2B5EF4-FFF2-40B4-BE49-F238E27FC236}">
                <a16:creationId xmlns:a16="http://schemas.microsoft.com/office/drawing/2014/main" id="{D49DCCD4-AFEE-4251-D120-D348FEE001CC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05" r="6739"/>
          <a:stretch>
            <a:fillRect/>
          </a:stretch>
        </p:blipFill>
        <p:spPr bwMode="auto">
          <a:xfrm>
            <a:off x="7662424" y="4611108"/>
            <a:ext cx="2852542" cy="1333594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id="{1FF7519F-BD80-7310-A279-42BAD37BF538}"/>
              </a:ext>
            </a:extLst>
          </p:cNvPr>
          <p:cNvSpPr/>
          <p:nvPr/>
        </p:nvSpPr>
        <p:spPr>
          <a:xfrm>
            <a:off x="8928747" y="6097440"/>
            <a:ext cx="101952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1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altLang="zh-CN" sz="11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mart grid</a:t>
            </a:r>
            <a:endParaRPr lang="zh-CN" altLang="en-US" sz="11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灯片编号占位符 3">
            <a:extLst>
              <a:ext uri="{FF2B5EF4-FFF2-40B4-BE49-F238E27FC236}">
                <a16:creationId xmlns:a16="http://schemas.microsoft.com/office/drawing/2014/main" id="{B593FB03-C46C-4E03-6AAD-0342F94C555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047918" y="6422610"/>
            <a:ext cx="2743200" cy="365125"/>
          </a:xfrm>
          <a:prstGeom prst="rect">
            <a:avLst/>
          </a:prstGeo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8304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F9249-BFA7-19A4-B142-F4B68E8A92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>
            <a:extLst>
              <a:ext uri="{FF2B5EF4-FFF2-40B4-BE49-F238E27FC236}">
                <a16:creationId xmlns:a16="http://schemas.microsoft.com/office/drawing/2014/main" id="{A5560068-140B-942B-DB7D-91C0797D5058}"/>
              </a:ext>
            </a:extLst>
          </p:cNvPr>
          <p:cNvSpPr/>
          <p:nvPr/>
        </p:nvSpPr>
        <p:spPr>
          <a:xfrm>
            <a:off x="432582" y="1412776"/>
            <a:ext cx="6239482" cy="4796578"/>
          </a:xfrm>
          <a:prstGeom prst="rect">
            <a:avLst/>
          </a:prstGeom>
          <a:solidFill>
            <a:srgbClr val="00B0F0">
              <a:alpha val="6000"/>
            </a:srgbClr>
          </a:solidFill>
          <a:ln w="12700" cap="flat" cmpd="sng" algn="ctr">
            <a:solidFill>
              <a:schemeClr val="accent1"/>
            </a:solidFill>
            <a:prstDash val="solid"/>
          </a:ln>
          <a:effectLst/>
        </p:spPr>
        <p:txBody>
          <a:bodyPr lIns="72000" tIns="60958" rIns="36000" bIns="60958" rtlCol="0" anchor="t"/>
          <a:lstStyle/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Motivation:</a:t>
            </a:r>
          </a:p>
          <a:p>
            <a:pPr marL="537845" lvl="1" indent="-285750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A-IoT positioning use cases of locating and tracking A-IoT devices could not get the required positioning accuracy from Proximity determination in Rel-19 A-IoT study</a:t>
            </a:r>
          </a:p>
          <a:p>
            <a:pPr marL="537845" lvl="1" indent="-285750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Support the positioning method for tracking A-IoT device with device mobility.   </a:t>
            </a:r>
          </a:p>
          <a:p>
            <a:pPr marL="537845" lvl="1" indent="-285750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Low </a:t>
            </a:r>
            <a:r>
              <a:rPr lang="en-US" altLang="zh-CN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hearability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 in signals backscattered/transmitted from the A-IoT device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Objective:</a:t>
            </a:r>
          </a:p>
          <a:p>
            <a:pPr marL="537845" lvl="1" indent="-285750" algn="just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Specify the positioning method for the reader to enable the A-IoT device positioning estimation for positioning use cases</a:t>
            </a:r>
            <a:endParaRPr lang="en-US" altLang="zh-CN" sz="20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1896626-E790-9F25-4EB9-B82D45735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A-IoT Positioning for Positioning 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lang="en-US" sz="32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 Cases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B076278-80AE-5E25-42C6-DDFD03A478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163E2C95-6511-F9DE-4A3F-3AC2A5210E3B}"/>
              </a:ext>
            </a:extLst>
          </p:cNvPr>
          <p:cNvSpPr/>
          <p:nvPr/>
        </p:nvSpPr>
        <p:spPr>
          <a:xfrm>
            <a:off x="8822571" y="3842094"/>
            <a:ext cx="150665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zh-CN" sz="11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Smart Parking</a:t>
            </a:r>
            <a:endParaRPr lang="zh-CN" altLang="en-US" sz="11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DBF7C75D-1BAC-4080-2C5A-98B23B620597}"/>
              </a:ext>
            </a:extLst>
          </p:cNvPr>
          <p:cNvSpPr/>
          <p:nvPr/>
        </p:nvSpPr>
        <p:spPr>
          <a:xfrm>
            <a:off x="7809778" y="2459343"/>
            <a:ext cx="318276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Tracking and locating A-IoT devices indoors and outdoors</a:t>
            </a:r>
            <a:endParaRPr lang="zh-CN" altLang="en-US" sz="11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F7D9F7CA-52C2-E811-8A5C-006EE41FBF20}"/>
              </a:ext>
            </a:extLst>
          </p:cNvPr>
          <p:cNvSpPr/>
          <p:nvPr/>
        </p:nvSpPr>
        <p:spPr>
          <a:xfrm>
            <a:off x="7978752" y="5756495"/>
            <a:ext cx="327000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Inventory management and positioning base payment</a:t>
            </a:r>
            <a:endParaRPr lang="zh-CN" altLang="en-US" sz="11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灯片编号占位符 3">
            <a:extLst>
              <a:ext uri="{FF2B5EF4-FFF2-40B4-BE49-F238E27FC236}">
                <a16:creationId xmlns:a16="http://schemas.microsoft.com/office/drawing/2014/main" id="{63F88B60-2640-0EE4-19F9-17C6042BEF8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047918" y="6422610"/>
            <a:ext cx="2743200" cy="365125"/>
          </a:xfrm>
          <a:prstGeom prst="rect">
            <a:avLst/>
          </a:prstGeo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7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图片 50">
            <a:extLst>
              <a:ext uri="{FF2B5EF4-FFF2-40B4-BE49-F238E27FC236}">
                <a16:creationId xmlns:a16="http://schemas.microsoft.com/office/drawing/2014/main" id="{B05201C7-6B61-D377-F962-A70E218401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2747" y="1235456"/>
            <a:ext cx="2085527" cy="1131625"/>
          </a:xfrm>
          <a:prstGeom prst="rect">
            <a:avLst/>
          </a:prstGeom>
        </p:spPr>
      </p:pic>
      <p:pic>
        <p:nvPicPr>
          <p:cNvPr id="4" name="图片 52">
            <a:extLst>
              <a:ext uri="{FF2B5EF4-FFF2-40B4-BE49-F238E27FC236}">
                <a16:creationId xmlns:a16="http://schemas.microsoft.com/office/drawing/2014/main" id="{7C157DB7-7062-5FAB-F2D1-6731F5BED86A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95376" y="2959633"/>
            <a:ext cx="1958630" cy="8279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A7AD67B8-DCA6-9D79-8EBD-8849BC7EBE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8830" y="1527473"/>
            <a:ext cx="660789" cy="67652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9CE037A7-8E7E-17DE-64E5-F565E78C0D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1413" y="1404993"/>
            <a:ext cx="707349" cy="827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53" descr="上下架照片-2">
            <a:extLst>
              <a:ext uri="{FF2B5EF4-FFF2-40B4-BE49-F238E27FC236}">
                <a16:creationId xmlns:a16="http://schemas.microsoft.com/office/drawing/2014/main" id="{75100C34-C66D-C9C5-5B4D-57514C466BB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077" r="19249"/>
          <a:stretch>
            <a:fillRect/>
          </a:stretch>
        </p:blipFill>
        <p:spPr>
          <a:xfrm>
            <a:off x="7516509" y="4297917"/>
            <a:ext cx="1781329" cy="1289760"/>
          </a:xfrm>
          <a:prstGeom prst="rect">
            <a:avLst/>
          </a:prstGeom>
        </p:spPr>
      </p:pic>
      <p:pic>
        <p:nvPicPr>
          <p:cNvPr id="9" name="图片 54">
            <a:extLst>
              <a:ext uri="{FF2B5EF4-FFF2-40B4-BE49-F238E27FC236}">
                <a16:creationId xmlns:a16="http://schemas.microsoft.com/office/drawing/2014/main" id="{514826B4-2773-6956-DF64-152A110DF96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01161" y="4304516"/>
            <a:ext cx="2671898" cy="120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486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FjNTZjMjRjNjZlM2EzYTdiYmExMDhhN2U2YTZhMmQifQ=="/>
</p:tagLst>
</file>

<file path=ppt/theme/theme1.xml><?xml version="1.0" encoding="utf-8"?>
<a:theme xmlns:a="http://schemas.openxmlformats.org/drawingml/2006/main" name="18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9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1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2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4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Office%20Theme</Template>
  <TotalTime>2137</TotalTime>
  <Words>928</Words>
  <Application>Microsoft Office PowerPoint</Application>
  <PresentationFormat>Widescreen</PresentationFormat>
  <Paragraphs>105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8</vt:i4>
      </vt:variant>
    </vt:vector>
  </HeadingPairs>
  <TitlesOfParts>
    <vt:vector size="21" baseType="lpstr">
      <vt:lpstr>等线</vt:lpstr>
      <vt:lpstr>微软雅黑</vt:lpstr>
      <vt:lpstr>思源黑体 CN Regular</vt:lpstr>
      <vt:lpstr>Arial</vt:lpstr>
      <vt:lpstr>Arial Black</vt:lpstr>
      <vt:lpstr>Calibri</vt:lpstr>
      <vt:lpstr>Courier New</vt:lpstr>
      <vt:lpstr>18_Office 主题​​</vt:lpstr>
      <vt:lpstr>19_Office 主题​​</vt:lpstr>
      <vt:lpstr>浅色内页</vt:lpstr>
      <vt:lpstr>11_浅色内页</vt:lpstr>
      <vt:lpstr>12_浅色内页</vt:lpstr>
      <vt:lpstr>14_浅色内页</vt:lpstr>
      <vt:lpstr>Views on Ambient IoT work in 5G-A Rel-20</vt:lpstr>
      <vt:lpstr>Ambient IoT Normative works after RAN study</vt:lpstr>
      <vt:lpstr>Rel-19 Works on Solutions for Ambient IoT in NR</vt:lpstr>
      <vt:lpstr>Normative work in Rel-20</vt:lpstr>
      <vt:lpstr>Outdoor Coverage with A-IoT device Mobility</vt:lpstr>
      <vt:lpstr>Autonomous/network trigger Report Sensing</vt:lpstr>
      <vt:lpstr>A-IoT Positioning for Positioning Use Cases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张莹</dc:creator>
  <cp:lastModifiedBy>Fang-Chen Cheng</cp:lastModifiedBy>
  <cp:revision>3297</cp:revision>
  <dcterms:created xsi:type="dcterms:W3CDTF">2019-07-24T06:46:00Z</dcterms:created>
  <dcterms:modified xsi:type="dcterms:W3CDTF">2025-05-31T01:41:43Z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2264B7BD29E5481798CB8D20BA7A77B1_13</vt:lpwstr>
  </property>
  <property fmtid="{D5CDD505-2E9C-101B-9397-08002B2CF9AE}" pid="3" name="KSOProductBuildVer">
    <vt:lpwstr>2052-12.1.0.18276</vt:lpwstr>
  </property>
</Properties>
</file>