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3" r:id="rId5"/>
  </p:sldMasterIdLst>
  <p:notesMasterIdLst>
    <p:notesMasterId r:id="rId13"/>
  </p:notesMasterIdLst>
  <p:handoutMasterIdLst>
    <p:handoutMasterId r:id="rId14"/>
  </p:handoutMasterIdLst>
  <p:sldIdLst>
    <p:sldId id="283" r:id="rId6"/>
    <p:sldId id="306" r:id="rId7"/>
    <p:sldId id="310" r:id="rId8"/>
    <p:sldId id="2147480784" r:id="rId9"/>
    <p:sldId id="2147480785" r:id="rId10"/>
    <p:sldId id="309" r:id="rId11"/>
    <p:sldId id="2147480781" r:id="rId12"/>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章节页" id="{FD05EE94-C931-8C4B-83A2-004B32AA1207}">
          <p14:sldIdLst>
            <p14:sldId id="283"/>
            <p14:sldId id="306"/>
            <p14:sldId id="310"/>
            <p14:sldId id="2147480784"/>
            <p14:sldId id="2147480785"/>
            <p14:sldId id="309"/>
            <p14:sldId id="214748078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Xubin" initials="Xubin" lastIdx="17" clrIdx="0">
    <p:extLst>
      <p:ext uri="{19B8F6BF-5375-455C-9EA6-DF929625EA0E}">
        <p15:presenceInfo xmlns:p15="http://schemas.microsoft.com/office/powerpoint/2012/main" userId="Huawei-Xubin" providerId="None"/>
      </p:ext>
    </p:extLst>
  </p:cmAuthor>
  <p:cmAuthor id="2" name="Huawei, HiSilicon" initials="Xubin" lastIdx="1" clrIdx="1">
    <p:extLst>
      <p:ext uri="{19B8F6BF-5375-455C-9EA6-DF929625EA0E}">
        <p15:presenceInfo xmlns:p15="http://schemas.microsoft.com/office/powerpoint/2012/main" userId="Huawei, HiSilicon" providerId="None"/>
      </p:ext>
    </p:extLst>
  </p:cmAuthor>
  <p:cmAuthor id="3" name="Jiayin3" initials="JZ" lastIdx="5" clrIdx="2">
    <p:extLst>
      <p:ext uri="{19B8F6BF-5375-455C-9EA6-DF929625EA0E}">
        <p15:presenceInfo xmlns:p15="http://schemas.microsoft.com/office/powerpoint/2012/main" userId="Jiayin3" providerId="None"/>
      </p:ext>
    </p:extLst>
  </p:cmAuthor>
  <p:cmAuthor id="4" name="shaochengjun" initials="s" lastIdx="5" clrIdx="3">
    <p:extLst>
      <p:ext uri="{19B8F6BF-5375-455C-9EA6-DF929625EA0E}">
        <p15:presenceInfo xmlns:p15="http://schemas.microsoft.com/office/powerpoint/2012/main" userId="S-1-5-21-147214757-305610072-1517763936-5376144" providerId="AD"/>
      </p:ext>
    </p:extLst>
  </p:cmAuthor>
  <p:cmAuthor id="5" name="Chenying (ying)" initials="C(" lastIdx="1" clrIdx="4">
    <p:extLst>
      <p:ext uri="{19B8F6BF-5375-455C-9EA6-DF929625EA0E}">
        <p15:presenceInfo xmlns:p15="http://schemas.microsoft.com/office/powerpoint/2012/main" userId="S-1-5-21-147214757-305610072-1517763936-347185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E9002F"/>
    <a:srgbClr val="595757"/>
    <a:srgbClr val="221815"/>
    <a:srgbClr val="888888"/>
    <a:srgbClr val="898989"/>
    <a:srgbClr val="B5B5B5"/>
    <a:srgbClr val="DDDDDD"/>
    <a:srgbClr val="D0E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799" autoAdjust="0"/>
    <p:restoredTop sz="89752" autoAdjust="0"/>
  </p:normalViewPr>
  <p:slideViewPr>
    <p:cSldViewPr snapToGrid="0" snapToObjects="1">
      <p:cViewPr varScale="1">
        <p:scale>
          <a:sx n="75" d="100"/>
          <a:sy n="75" d="100"/>
        </p:scale>
        <p:origin x="332"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6/1/2025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2249655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4</a:t>
            </a:fld>
            <a:endParaRPr lang="en-US"/>
          </a:p>
        </p:txBody>
      </p:sp>
    </p:spTree>
    <p:extLst>
      <p:ext uri="{BB962C8B-B14F-4D97-AF65-F5344CB8AC3E}">
        <p14:creationId xmlns:p14="http://schemas.microsoft.com/office/powerpoint/2010/main" val="2764338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1316405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3860192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C50BBDCE-D7B4-4D41-BA1C-C2BB0FFEA1AB}" type="slidenum">
              <a:rPr kumimoji="0" lang="zh-CN" altLang="en-US" sz="1200" b="0" i="0" u="none" strike="noStrike" kern="1200" cap="none" spc="0" normalizeH="0" baseline="0" noProof="0" smtClean="0">
                <a:ln>
                  <a:noFill/>
                </a:ln>
                <a:solidFill>
                  <a:prstClr val="white"/>
                </a:solidFill>
                <a:effectLst/>
                <a:uLnTx/>
                <a:uFillTx/>
                <a:latin typeface="Calibri" panose="020F0502020204030204"/>
                <a:ea typeface="等线" panose="02010600030101010101" pitchFamily="2" charset="-122"/>
                <a:cs typeface="+mn-cs"/>
              </a:rPr>
              <a:pPr marL="0" marR="0" lvl="0" indent="0" algn="r" defTabSz="914478" rtl="0" eaLnBrk="1" fontAlgn="auto" latinLnBrk="0" hangingPunct="1">
                <a:lnSpc>
                  <a:spcPct val="100000"/>
                </a:lnSpc>
                <a:spcBef>
                  <a:spcPts val="0"/>
                </a:spcBef>
                <a:spcAft>
                  <a:spcPts val="0"/>
                </a:spcAft>
                <a:buClrTx/>
                <a:buSzTx/>
                <a:buFontTx/>
                <a:buNone/>
                <a:tabLst/>
                <a:defRPr/>
              </a:pPr>
              <a:t>7</a:t>
            </a:fld>
            <a:endParaRPr kumimoji="0" lang="en-US" altLang="zh-CN" sz="12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4275"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zh-CN" altLang="en-US">
              <a:latin typeface="Arial" pitchFamily="34" charset="0"/>
            </a:endParaRPr>
          </a:p>
        </p:txBody>
      </p:sp>
    </p:spTree>
    <p:extLst>
      <p:ext uri="{BB962C8B-B14F-4D97-AF65-F5344CB8AC3E}">
        <p14:creationId xmlns:p14="http://schemas.microsoft.com/office/powerpoint/2010/main" val="24341169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6"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2795101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Text Box 7">
            <a:extLst>
              <a:ext uri="{FF2B5EF4-FFF2-40B4-BE49-F238E27FC236}">
                <a16:creationId xmlns:a16="http://schemas.microsoft.com/office/drawing/2014/main" id="{0F4568F0-DE8C-456C-9D22-1944FBB6EF82}"/>
              </a:ext>
            </a:extLst>
          </p:cNvPr>
          <p:cNvSpPr txBox="1">
            <a:spLocks noChangeArrowheads="1"/>
          </p:cNvSpPr>
          <p:nvPr userDrawn="1"/>
        </p:nvSpPr>
        <p:spPr bwMode="auto">
          <a:xfrm>
            <a:off x="4313336" y="2674940"/>
            <a:ext cx="3739651" cy="1015081"/>
          </a:xfrm>
          <a:prstGeom prst="rect">
            <a:avLst/>
          </a:prstGeom>
          <a:noFill/>
          <a:ln w="9525">
            <a:noFill/>
            <a:miter lim="800000"/>
            <a:headEnd/>
            <a:tailEnd/>
          </a:ln>
        </p:spPr>
        <p:txBody>
          <a:bodyPr wrap="none" lIns="111119" tIns="55560" rIns="111119" bIns="55560">
            <a:spAutoFit/>
          </a:bodyPr>
          <a:lstStyle/>
          <a:p>
            <a:pPr defTabSz="1111892" eaLnBrk="0" fontAlgn="base" hangingPunct="0">
              <a:spcBef>
                <a:spcPct val="0"/>
              </a:spcBef>
              <a:spcAft>
                <a:spcPct val="0"/>
              </a:spcAft>
              <a:defRPr/>
            </a:pPr>
            <a:r>
              <a:rPr lang="en-US" altLang="zh-CN" sz="5867" dirty="0">
                <a:solidFill>
                  <a:srgbClr val="990000"/>
                </a:solidFill>
                <a:latin typeface="Arial" charset="0"/>
                <a:ea typeface="ＭＳ Ｐゴシック" pitchFamily="34" charset="-128"/>
              </a:rPr>
              <a:t>Thank you</a:t>
            </a:r>
          </a:p>
        </p:txBody>
      </p:sp>
      <p:sp>
        <p:nvSpPr>
          <p:cNvPr id="3" name="Text Box 8">
            <a:extLst>
              <a:ext uri="{FF2B5EF4-FFF2-40B4-BE49-F238E27FC236}">
                <a16:creationId xmlns:a16="http://schemas.microsoft.com/office/drawing/2014/main" id="{7E75568C-B2F2-4FAA-B4A4-CBE60C5FB878}"/>
              </a:ext>
            </a:extLst>
          </p:cNvPr>
          <p:cNvSpPr txBox="1">
            <a:spLocks noChangeArrowheads="1"/>
          </p:cNvSpPr>
          <p:nvPr userDrawn="1"/>
        </p:nvSpPr>
        <p:spPr bwMode="auto">
          <a:xfrm>
            <a:off x="4370508" y="3435352"/>
            <a:ext cx="3657353" cy="645749"/>
          </a:xfrm>
          <a:prstGeom prst="rect">
            <a:avLst/>
          </a:prstGeom>
          <a:noFill/>
          <a:ln w="9525">
            <a:noFill/>
            <a:miter lim="800000"/>
            <a:headEnd/>
            <a:tailEnd/>
          </a:ln>
        </p:spPr>
        <p:txBody>
          <a:bodyPr wrap="none" lIns="111119" tIns="55560" rIns="111119" bIns="55560">
            <a:spAutoFit/>
          </a:bodyPr>
          <a:lstStyle/>
          <a:p>
            <a:pPr defTabSz="1111892" eaLnBrk="0" fontAlgn="base" hangingPunct="0">
              <a:spcBef>
                <a:spcPct val="0"/>
              </a:spcBef>
              <a:spcAft>
                <a:spcPct val="0"/>
              </a:spcAft>
              <a:defRPr/>
            </a:pPr>
            <a:r>
              <a:rPr lang="en-US" altLang="zh-CN" sz="3467" dirty="0">
                <a:solidFill>
                  <a:srgbClr val="666666"/>
                </a:solidFill>
                <a:latin typeface="Arial" pitchFamily="34" charset="0"/>
                <a:ea typeface="MS PGothic" pitchFamily="34" charset="-128"/>
              </a:rPr>
              <a:t>www.huawei.com</a:t>
            </a:r>
            <a:endParaRPr lang="en-US" altLang="zh-CN" sz="2800" dirty="0">
              <a:solidFill>
                <a:srgbClr val="990000"/>
              </a:solidFill>
              <a:latin typeface="Arial" pitchFamily="34" charset="0"/>
              <a:ea typeface="MS PGothic" pitchFamily="34" charset="-128"/>
            </a:endParaRPr>
          </a:p>
        </p:txBody>
      </p:sp>
      <p:pic>
        <p:nvPicPr>
          <p:cNvPr id="6" name="Picture 6" descr="5">
            <a:extLst>
              <a:ext uri="{FF2B5EF4-FFF2-40B4-BE49-F238E27FC236}">
                <a16:creationId xmlns:a16="http://schemas.microsoft.com/office/drawing/2014/main" id="{B5F8AB2A-7630-4E22-A26D-BC248C30E925}"/>
              </a:ext>
            </a:extLst>
          </p:cNvPr>
          <p:cNvPicPr>
            <a:picLocks noChangeAspect="1" noChangeArrowheads="1"/>
          </p:cNvPicPr>
          <p:nvPr userDrawn="1"/>
        </p:nvPicPr>
        <p:blipFill>
          <a:blip r:embed="rId2" cstate="print"/>
          <a:srcRect/>
          <a:stretch>
            <a:fillRect/>
          </a:stretch>
        </p:blipFill>
        <p:spPr bwMode="auto">
          <a:xfrm>
            <a:off x="0" y="5854701"/>
            <a:ext cx="12196763" cy="1003300"/>
          </a:xfrm>
          <a:prstGeom prst="rect">
            <a:avLst/>
          </a:prstGeom>
          <a:noFill/>
          <a:ln w="9525">
            <a:noFill/>
            <a:miter lim="800000"/>
            <a:headEnd/>
            <a:tailEnd/>
          </a:ln>
        </p:spPr>
      </p:pic>
    </p:spTree>
    <p:extLst>
      <p:ext uri="{BB962C8B-B14F-4D97-AF65-F5344CB8AC3E}">
        <p14:creationId xmlns:p14="http://schemas.microsoft.com/office/powerpoint/2010/main" val="864848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表格">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334564" y="162447"/>
            <a:ext cx="11622923" cy="458264"/>
          </a:xfrm>
          <a:prstGeom prst="rect">
            <a:avLst/>
          </a:prstGeom>
        </p:spPr>
        <p:txBody>
          <a:bodyPr lIns="0" tIns="0" rIns="0" bIns="0" anchor="t">
            <a:normAutofit/>
          </a:bodyPr>
          <a:lstStyle>
            <a:lvl1pPr marL="0" indent="0" algn="l">
              <a:lnSpc>
                <a:spcPts val="3428"/>
              </a:lnSpc>
              <a:spcBef>
                <a:spcPts val="0"/>
              </a:spcBef>
              <a:buNone/>
              <a:defRPr sz="3199" baseline="0">
                <a:solidFill>
                  <a:srgbClr val="A72126"/>
                </a:solidFill>
                <a:latin typeface="Microsoft YaHei" panose="020B0503020204020204" pitchFamily="34" charset="-122"/>
                <a:ea typeface="Microsoft YaHei" panose="020B0503020204020204" pitchFamily="34" charset="-122"/>
              </a:defRPr>
            </a:lvl1pPr>
            <a:lvl2pPr marL="593648" indent="0" algn="ctr">
              <a:buNone/>
              <a:defRPr sz="2597"/>
            </a:lvl2pPr>
            <a:lvl3pPr marL="1187293" indent="0" algn="ctr">
              <a:buNone/>
              <a:defRPr sz="2337"/>
            </a:lvl3pPr>
            <a:lvl4pPr marL="1780942" indent="0" algn="ctr">
              <a:buNone/>
              <a:defRPr sz="2079"/>
            </a:lvl4pPr>
            <a:lvl5pPr marL="2374589" indent="0" algn="ctr">
              <a:buNone/>
              <a:defRPr sz="2079"/>
            </a:lvl5pPr>
            <a:lvl6pPr marL="2968235" indent="0" algn="ctr">
              <a:buNone/>
              <a:defRPr sz="2079"/>
            </a:lvl6pPr>
            <a:lvl7pPr marL="3561882" indent="0" algn="ctr">
              <a:buNone/>
              <a:defRPr sz="2079"/>
            </a:lvl7pPr>
            <a:lvl8pPr marL="4155531" indent="0" algn="ctr">
              <a:buNone/>
              <a:defRPr sz="2079"/>
            </a:lvl8pPr>
            <a:lvl9pPr marL="4749176" indent="0" algn="ctr">
              <a:buNone/>
              <a:defRPr sz="2079"/>
            </a:lvl9pPr>
          </a:lstStyle>
          <a:p>
            <a:r>
              <a:rPr lang="zh-CN" altLang="en-US" dirty="0"/>
              <a:t>单击此处添加标题</a:t>
            </a:r>
            <a:endParaRPr lang="en-US" dirty="0"/>
          </a:p>
        </p:txBody>
      </p:sp>
      <p:sp>
        <p:nvSpPr>
          <p:cNvPr id="4" name="Line 146">
            <a:extLst>
              <a:ext uri="{FF2B5EF4-FFF2-40B4-BE49-F238E27FC236}">
                <a16:creationId xmlns:a16="http://schemas.microsoft.com/office/drawing/2014/main" id="{28BA3FEB-784D-4786-8F52-7C527CBFAA3F}"/>
              </a:ext>
            </a:extLst>
          </p:cNvPr>
          <p:cNvSpPr>
            <a:spLocks noChangeShapeType="1"/>
          </p:cNvSpPr>
          <p:nvPr userDrawn="1"/>
        </p:nvSpPr>
        <p:spPr bwMode="auto">
          <a:xfrm flipV="1">
            <a:off x="334563" y="725216"/>
            <a:ext cx="11622923" cy="0"/>
          </a:xfrm>
          <a:prstGeom prst="line">
            <a:avLst/>
          </a:prstGeom>
          <a:noFill/>
          <a:ln w="38100">
            <a:solidFill>
              <a:srgbClr val="A72126"/>
            </a:solidFill>
            <a:round/>
            <a:headEnd/>
            <a:tailEnd/>
          </a:ln>
          <a:effectLst/>
        </p:spPr>
        <p:txBody>
          <a:bodyPr lIns="121783" tIns="60888" rIns="121783" bIns="60888"/>
          <a:lstStyle/>
          <a:p>
            <a:pPr defTabSz="914400" fontAlgn="base">
              <a:spcBef>
                <a:spcPct val="0"/>
              </a:spcBef>
              <a:spcAft>
                <a:spcPct val="0"/>
              </a:spcAft>
              <a:defRPr/>
            </a:pPr>
            <a:endParaRPr lang="zh-CN" altLang="en-US" sz="1600" dirty="0">
              <a:solidFill>
                <a:srgbClr val="FFFFFF"/>
              </a:solidFill>
              <a:latin typeface="FrutigerNext LT Regular" pitchFamily="34" charset="0"/>
              <a:ea typeface="ＭＳ Ｐゴシック" pitchFamily="34" charset="-128"/>
            </a:endParaRPr>
          </a:p>
        </p:txBody>
      </p:sp>
      <p:sp>
        <p:nvSpPr>
          <p:cNvPr id="7" name="内容占位符 2">
            <a:extLst>
              <a:ext uri="{FF2B5EF4-FFF2-40B4-BE49-F238E27FC236}">
                <a16:creationId xmlns:a16="http://schemas.microsoft.com/office/drawing/2014/main" id="{75E08168-E87E-4237-9607-BF6899965FF9}"/>
              </a:ext>
            </a:extLst>
          </p:cNvPr>
          <p:cNvSpPr>
            <a:spLocks noGrp="1"/>
          </p:cNvSpPr>
          <p:nvPr>
            <p:ph sz="half" idx="10"/>
          </p:nvPr>
        </p:nvSpPr>
        <p:spPr>
          <a:xfrm>
            <a:off x="334564" y="1175660"/>
            <a:ext cx="11622922" cy="5061624"/>
          </a:xfrm>
          <a:prstGeom prst="rect">
            <a:avLst/>
          </a:prstGeom>
        </p:spPr>
        <p:txBody>
          <a:bodyPr/>
          <a:lstStyle>
            <a:lvl1pPr>
              <a:defRPr sz="2799">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10509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表格">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334564" y="162447"/>
            <a:ext cx="11622923" cy="458264"/>
          </a:xfrm>
          <a:prstGeom prst="rect">
            <a:avLst/>
          </a:prstGeom>
        </p:spPr>
        <p:txBody>
          <a:bodyPr lIns="0" tIns="0" rIns="0" bIns="0" anchor="t">
            <a:normAutofit/>
          </a:bodyPr>
          <a:lstStyle>
            <a:lvl1pPr marL="0" indent="0" algn="l">
              <a:lnSpc>
                <a:spcPts val="3428"/>
              </a:lnSpc>
              <a:spcBef>
                <a:spcPts val="0"/>
              </a:spcBef>
              <a:buNone/>
              <a:defRPr sz="3199" baseline="0">
                <a:solidFill>
                  <a:srgbClr val="A72126"/>
                </a:solidFill>
                <a:latin typeface="Microsoft YaHei" panose="020B0503020204020204" pitchFamily="34" charset="-122"/>
                <a:ea typeface="Microsoft YaHei" panose="020B0503020204020204" pitchFamily="34" charset="-122"/>
              </a:defRPr>
            </a:lvl1pPr>
            <a:lvl2pPr marL="593648" indent="0" algn="ctr">
              <a:buNone/>
              <a:defRPr sz="2597"/>
            </a:lvl2pPr>
            <a:lvl3pPr marL="1187293" indent="0" algn="ctr">
              <a:buNone/>
              <a:defRPr sz="2337"/>
            </a:lvl3pPr>
            <a:lvl4pPr marL="1780942" indent="0" algn="ctr">
              <a:buNone/>
              <a:defRPr sz="2079"/>
            </a:lvl4pPr>
            <a:lvl5pPr marL="2374589" indent="0" algn="ctr">
              <a:buNone/>
              <a:defRPr sz="2079"/>
            </a:lvl5pPr>
            <a:lvl6pPr marL="2968235" indent="0" algn="ctr">
              <a:buNone/>
              <a:defRPr sz="2079"/>
            </a:lvl6pPr>
            <a:lvl7pPr marL="3561882" indent="0" algn="ctr">
              <a:buNone/>
              <a:defRPr sz="2079"/>
            </a:lvl7pPr>
            <a:lvl8pPr marL="4155531" indent="0" algn="ctr">
              <a:buNone/>
              <a:defRPr sz="2079"/>
            </a:lvl8pPr>
            <a:lvl9pPr marL="4749176" indent="0" algn="ctr">
              <a:buNone/>
              <a:defRPr sz="2079"/>
            </a:lvl9pPr>
          </a:lstStyle>
          <a:p>
            <a:r>
              <a:rPr lang="zh-CN" altLang="en-US" dirty="0"/>
              <a:t>单击此处添加标题</a:t>
            </a:r>
            <a:endParaRPr lang="en-US" dirty="0"/>
          </a:p>
        </p:txBody>
      </p:sp>
      <p:sp>
        <p:nvSpPr>
          <p:cNvPr id="7" name="内容占位符 2">
            <a:extLst>
              <a:ext uri="{FF2B5EF4-FFF2-40B4-BE49-F238E27FC236}">
                <a16:creationId xmlns:a16="http://schemas.microsoft.com/office/drawing/2014/main" id="{75E08168-E87E-4237-9607-BF6899965FF9}"/>
              </a:ext>
            </a:extLst>
          </p:cNvPr>
          <p:cNvSpPr>
            <a:spLocks noGrp="1"/>
          </p:cNvSpPr>
          <p:nvPr>
            <p:ph sz="half" idx="10"/>
          </p:nvPr>
        </p:nvSpPr>
        <p:spPr>
          <a:xfrm>
            <a:off x="334564" y="1175660"/>
            <a:ext cx="11622922" cy="5061624"/>
          </a:xfrm>
          <a:prstGeom prst="rect">
            <a:avLst/>
          </a:prstGeom>
        </p:spPr>
        <p:txBody>
          <a:bodyPr/>
          <a:lstStyle>
            <a:lvl1pPr>
              <a:defRPr sz="2799">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50334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73906" y="189001"/>
            <a:ext cx="11125180" cy="981989"/>
          </a:xfrm>
          <a:prstGeom prst="rect">
            <a:avLst/>
          </a:prstGeom>
        </p:spPr>
        <p:txBody>
          <a:bodyPr/>
          <a:lstStyle/>
          <a:p>
            <a:r>
              <a:rPr lang="en-US"/>
              <a:t>Click to edit Master title style</a:t>
            </a:r>
          </a:p>
        </p:txBody>
      </p:sp>
      <p:sp>
        <p:nvSpPr>
          <p:cNvPr id="4" name="Content Placeholder 3"/>
          <p:cNvSpPr>
            <a:spLocks noGrp="1"/>
          </p:cNvSpPr>
          <p:nvPr>
            <p:ph sz="quarter" idx="10"/>
          </p:nvPr>
        </p:nvSpPr>
        <p:spPr>
          <a:xfrm>
            <a:off x="468986" y="1359000"/>
            <a:ext cx="11030100" cy="4804408"/>
          </a:xfrm>
          <a:prstGeom prst="rect">
            <a:avLst/>
          </a:prstGeom>
        </p:spPr>
        <p:txBody>
          <a:bodyPr/>
          <a:lstStyle>
            <a:lvl1pPr>
              <a:lnSpc>
                <a:spcPct val="150000"/>
              </a:lnSpc>
              <a:spcBef>
                <a:spcPts val="0"/>
              </a:spcBef>
              <a:defRPr>
                <a:latin typeface="微软雅黑" panose="020B0503020204020204" pitchFamily="34" charset="-122"/>
                <a:ea typeface="微软雅黑" panose="020B0503020204020204" pitchFamily="34" charset="-122"/>
              </a:defRPr>
            </a:lvl1pPr>
            <a:lvl2pPr>
              <a:lnSpc>
                <a:spcPct val="150000"/>
              </a:lnSpc>
              <a:spcBef>
                <a:spcPts val="0"/>
              </a:spcBef>
              <a:defRPr>
                <a:latin typeface="微软雅黑" panose="020B0503020204020204" pitchFamily="34" charset="-122"/>
                <a:ea typeface="微软雅黑" panose="020B0503020204020204" pitchFamily="34" charset="-122"/>
              </a:defRPr>
            </a:lvl2pPr>
            <a:lvl3pPr>
              <a:lnSpc>
                <a:spcPct val="150000"/>
              </a:lnSpc>
              <a:spcBef>
                <a:spcPts val="0"/>
              </a:spcBef>
              <a:defRPr>
                <a:latin typeface="微软雅黑" panose="020B0503020204020204" pitchFamily="34" charset="-122"/>
                <a:ea typeface="微软雅黑" panose="020B0503020204020204" pitchFamily="34" charset="-122"/>
              </a:defRPr>
            </a:lvl3pPr>
            <a:lvl4pPr>
              <a:lnSpc>
                <a:spcPct val="150000"/>
              </a:lnSpc>
              <a:spcBef>
                <a:spcPts val="0"/>
              </a:spcBef>
              <a:defRPr>
                <a:latin typeface="微软雅黑" panose="020B0503020204020204" pitchFamily="34" charset="-122"/>
                <a:ea typeface="微软雅黑" panose="020B0503020204020204" pitchFamily="34" charset="-122"/>
              </a:defRPr>
            </a:lvl4pPr>
            <a:lvl5pPr>
              <a:lnSpc>
                <a:spcPct val="150000"/>
              </a:lnSpc>
              <a:spcBef>
                <a:spcPts val="0"/>
              </a:spcBef>
              <a:defRPr>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882270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39" y="1600206"/>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0" y="392238"/>
            <a:ext cx="5141820"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6" y="6492878"/>
            <a:ext cx="527257" cy="222251"/>
          </a:xfrm>
          <a:prstGeom prst="rect">
            <a:avLst/>
          </a:prstGeom>
        </p:spPr>
        <p:txBody>
          <a:bodyPr/>
          <a:lstStyle>
            <a:lvl1pPr>
              <a:defRPr/>
            </a:lvl1pPr>
          </a:lstStyle>
          <a:p>
            <a:pPr defTabSz="913359" fontAlgn="base">
              <a:spcBef>
                <a:spcPct val="0"/>
              </a:spcBef>
              <a:spcAft>
                <a:spcPct val="0"/>
              </a:spcAft>
              <a:defRPr/>
            </a:pPr>
            <a:fld id="{507110A4-CCF0-4FA7-86CB-0269CCB90E12}" type="slidenum">
              <a:rPr lang="en-GB" altLang="en-US" smtClean="0">
                <a:solidFill>
                  <a:srgbClr val="1D1D1A"/>
                </a:solidFill>
                <a:ea typeface="宋体" charset="-122"/>
              </a:rPr>
              <a:pPr defTabSz="913359" fontAlgn="base">
                <a:spcBef>
                  <a:spcPct val="0"/>
                </a:spcBef>
                <a:spcAft>
                  <a:spcPct val="0"/>
                </a:spcAft>
                <a:defRPr/>
              </a:pPr>
              <a:t>‹#›</a:t>
            </a:fld>
            <a:endParaRPr lang="en-GB" altLang="en-US">
              <a:solidFill>
                <a:srgbClr val="1D1D1A"/>
              </a:solidFill>
              <a:ea typeface="宋体" charset="-122"/>
            </a:endParaRPr>
          </a:p>
        </p:txBody>
      </p:sp>
    </p:spTree>
    <p:extLst>
      <p:ext uri="{BB962C8B-B14F-4D97-AF65-F5344CB8AC3E}">
        <p14:creationId xmlns:p14="http://schemas.microsoft.com/office/powerpoint/2010/main" val="950687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84266986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15:guide id="1" orient="horz" pos="341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281288813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3646709043"/>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42047161"/>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8.jpeg"/><Relationship Id="rId5" Type="http://schemas.openxmlformats.org/officeDocument/2006/relationships/slideLayout" Target="../slideLayouts/slideLayout11.xml"/><Relationship Id="rId10" Type="http://schemas.openxmlformats.org/officeDocument/2006/relationships/theme" Target="../theme/theme5.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92"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611760475"/>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746380" y="4869775"/>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512376" y="1666262"/>
            <a:ext cx="10663078"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Microsoft YaHei" panose="020B0503020204020204" pitchFamily="34" charset="-122"/>
                <a:ea typeface="Microsoft YaHei" panose="020B0503020204020204" pitchFamily="34" charset="-122"/>
                <a:cs typeface="+mj-cs"/>
              </a:rPr>
              <a:t>Views on Rel-20 IoT NTN scope</a:t>
            </a:r>
          </a:p>
        </p:txBody>
      </p:sp>
      <p:sp>
        <p:nvSpPr>
          <p:cNvPr id="2" name="Rectangle 1"/>
          <p:cNvSpPr/>
          <p:nvPr/>
        </p:nvSpPr>
        <p:spPr>
          <a:xfrm>
            <a:off x="388767" y="217357"/>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RAN#108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US" altLang="zh-CN" dirty="0"/>
              <a:t> </a:t>
            </a:r>
            <a:r>
              <a:rPr lang="en-US" altLang="zh-CN" b="1" dirty="0">
                <a:solidFill>
                  <a:srgbClr val="1D1D1A"/>
                </a:solidFill>
                <a:latin typeface="Arial" panose="020B0604020202020204" pitchFamily="34" charset="0"/>
              </a:rPr>
              <a:t>RP-251619 </a:t>
            </a:r>
            <a:r>
              <a:rPr lang="pl-PL" altLang="zh-CN" b="1" dirty="0">
                <a:solidFill>
                  <a:srgbClr val="1D1D1A"/>
                </a:solidFill>
              </a:rPr>
              <a:t>Prague, Czech Republic, June </a:t>
            </a:r>
            <a:r>
              <a:rPr lang="en-US" altLang="zh-CN" b="1" dirty="0">
                <a:solidFill>
                  <a:srgbClr val="1D1D1A"/>
                </a:solidFill>
              </a:rPr>
              <a:t>0</a:t>
            </a:r>
            <a:r>
              <a:rPr lang="pl-PL" altLang="zh-CN" b="1" dirty="0">
                <a:solidFill>
                  <a:srgbClr val="1D1D1A"/>
                </a:solidFill>
              </a:rPr>
              <a:t>9-13, 202</a:t>
            </a: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5</a:t>
            </a:r>
          </a:p>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Agenda Item: 15.2.2</a:t>
            </a:r>
            <a:endParaRPr kumimoji="0" lang="zh-CN" altLang="en-US" sz="1800" b="1"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Tree>
    <p:extLst>
      <p:ext uri="{BB962C8B-B14F-4D97-AF65-F5344CB8AC3E}">
        <p14:creationId xmlns:p14="http://schemas.microsoft.com/office/powerpoint/2010/main" val="3632952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8366696B-8591-42CA-8FD6-E81313A11F2B}"/>
              </a:ext>
            </a:extLst>
          </p:cNvPr>
          <p:cNvSpPr txBox="1">
            <a:spLocks/>
          </p:cNvSpPr>
          <p:nvPr/>
        </p:nvSpPr>
        <p:spPr>
          <a:xfrm>
            <a:off x="190384" y="198663"/>
            <a:ext cx="11943305" cy="439519"/>
          </a:xfrm>
          <a:prstGeom prst="rect">
            <a:avLst/>
          </a:prstGeom>
        </p:spPr>
        <p:txBody>
          <a:bodyPr anchor="ctr"/>
          <a:lstStyle>
            <a:lvl1pPr algn="l" defTabSz="914400" rtl="0" eaLnBrk="1" latinLnBrk="0" hangingPunct="1">
              <a:lnSpc>
                <a:spcPts val="3440"/>
              </a:lnSpc>
              <a:spcBef>
                <a:spcPct val="0"/>
              </a:spcBef>
              <a:buNone/>
              <a:defRPr sz="2800" b="1" kern="1200">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l" defTabSz="914400" rtl="0" eaLnBrk="1" fontAlgn="auto" latinLnBrk="0" hangingPunct="1">
              <a:lnSpc>
                <a:spcPts val="3440"/>
              </a:lnSpc>
              <a:spcBef>
                <a:spcPct val="0"/>
              </a:spcBef>
              <a:spcAft>
                <a:spcPts val="0"/>
              </a:spcAft>
              <a:buClrTx/>
              <a:buSzTx/>
              <a:buFontTx/>
              <a:buNone/>
              <a:tabLst/>
              <a:defRPr/>
            </a:pPr>
            <a:r>
              <a:rPr lang="en-US" altLang="zh-CN" dirty="0"/>
              <a:t>Justification: </a:t>
            </a:r>
            <a:r>
              <a:rPr kumimoji="0" lang="en-US" altLang="zh-CN"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IMS Voice call over GEO in Rel-20</a:t>
            </a:r>
            <a:endPar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 name="矩形 3">
            <a:extLst>
              <a:ext uri="{FF2B5EF4-FFF2-40B4-BE49-F238E27FC236}">
                <a16:creationId xmlns:a16="http://schemas.microsoft.com/office/drawing/2014/main" id="{467CE391-C333-49E5-BBCB-A8D8AC266A10}"/>
              </a:ext>
            </a:extLst>
          </p:cNvPr>
          <p:cNvSpPr/>
          <p:nvPr/>
        </p:nvSpPr>
        <p:spPr>
          <a:xfrm>
            <a:off x="277094" y="711088"/>
            <a:ext cx="11496782" cy="4396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20000"/>
              </a:lnSpc>
              <a:spcAft>
                <a:spcPts val="200"/>
              </a:spcAft>
            </a:pPr>
            <a:r>
              <a:rPr lang="en-US" altLang="zh-CN" b="1" dirty="0">
                <a:solidFill>
                  <a:schemeClr val="tx1"/>
                </a:solidFill>
                <a:latin typeface="Arial" panose="020B0604020202020204" pitchFamily="34" charset="0"/>
                <a:cs typeface="Arial" panose="020B0604020202020204" pitchFamily="34" charset="0"/>
              </a:rPr>
              <a:t>Motivation:</a:t>
            </a:r>
          </a:p>
          <a:p>
            <a:pPr marL="285750" indent="-285750">
              <a:lnSpc>
                <a:spcPct val="120000"/>
              </a:lnSpc>
              <a:spcAft>
                <a:spcPts val="200"/>
              </a:spcAft>
              <a:buFont typeface="Arial" panose="020B0604020202020204" pitchFamily="34" charset="0"/>
              <a:buChar char="‒"/>
            </a:pPr>
            <a:r>
              <a:rPr lang="en-US" altLang="zh-CN" sz="1600" dirty="0">
                <a:solidFill>
                  <a:schemeClr val="tx1"/>
                </a:solidFill>
                <a:latin typeface="Arial" panose="020B0604020202020204" pitchFamily="34" charset="0"/>
                <a:cs typeface="Arial" panose="020B0604020202020204" pitchFamily="34" charset="0"/>
              </a:rPr>
              <a:t>GEO satellite provides wide coverage. Voice service over GEO is important for the scenarios where there is no TN coverage or TN is temporarily unavailable due to e.g. natural disasters.</a:t>
            </a:r>
          </a:p>
          <a:p>
            <a:pPr marL="285750" indent="-285750">
              <a:lnSpc>
                <a:spcPct val="120000"/>
              </a:lnSpc>
              <a:spcAft>
                <a:spcPts val="200"/>
              </a:spcAft>
              <a:buFont typeface="Arial" panose="020B0604020202020204" pitchFamily="34" charset="0"/>
              <a:buChar char="‒"/>
            </a:pPr>
            <a:r>
              <a:rPr lang="en-US" altLang="zh-CN" sz="1600" dirty="0">
                <a:solidFill>
                  <a:schemeClr val="tx1"/>
                </a:solidFill>
                <a:latin typeface="Arial" panose="020B0604020202020204" pitchFamily="34" charset="0"/>
                <a:cs typeface="Arial" panose="020B0604020202020204" pitchFamily="34" charset="0"/>
              </a:rPr>
              <a:t>Two new SIDs and one new WID were approved for Rel-20 in SA WGs (SA2: S2-2502778; SA4: S4-250384; SA1: S1-244772). One objective is to support IMS voice call over GEO, with the following requirements captured in TR 22.887 as baseline:</a:t>
            </a:r>
          </a:p>
          <a:p>
            <a:pPr marL="285750" indent="-285750">
              <a:lnSpc>
                <a:spcPct val="150000"/>
              </a:lnSpc>
              <a:buFont typeface="Arial" panose="020B0604020202020204" pitchFamily="34" charset="0"/>
              <a:buChar char="‒"/>
            </a:pPr>
            <a:endParaRPr lang="en-US" altLang="zh-CN" sz="1600" dirty="0">
              <a:solidFill>
                <a:schemeClr val="tx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n-US" altLang="zh-CN" sz="1600" dirty="0">
              <a:solidFill>
                <a:schemeClr val="tx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n-US" altLang="zh-CN" sz="1600" dirty="0">
              <a:solidFill>
                <a:schemeClr val="tx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n-US" altLang="zh-CN" sz="16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1600" b="1" dirty="0">
                <a:solidFill>
                  <a:schemeClr val="tx1"/>
                </a:solidFill>
                <a:latin typeface="Arial" panose="020B0604020202020204" pitchFamily="34" charset="0"/>
                <a:cs typeface="Arial" panose="020B0604020202020204" pitchFamily="34" charset="0"/>
              </a:rPr>
              <a:t>RANP#107 conclusion:</a:t>
            </a:r>
          </a:p>
          <a:p>
            <a:pPr marL="285750" indent="-285750">
              <a:lnSpc>
                <a:spcPct val="150000"/>
              </a:lnSpc>
              <a:buFont typeface="Arial" panose="020B0604020202020204" pitchFamily="34" charset="0"/>
              <a:buChar char="‒"/>
            </a:pPr>
            <a:endParaRPr lang="en-US" altLang="zh-CN" sz="1600" dirty="0">
              <a:solidFill>
                <a:schemeClr val="tx1"/>
              </a:solidFill>
              <a:latin typeface="Arial" panose="020B0604020202020204" pitchFamily="34" charset="0"/>
              <a:cs typeface="Arial" panose="020B0604020202020204" pitchFamily="34" charset="0"/>
            </a:endParaRPr>
          </a:p>
        </p:txBody>
      </p:sp>
      <p:graphicFrame>
        <p:nvGraphicFramePr>
          <p:cNvPr id="7" name="表格 6">
            <a:extLst>
              <a:ext uri="{FF2B5EF4-FFF2-40B4-BE49-F238E27FC236}">
                <a16:creationId xmlns:a16="http://schemas.microsoft.com/office/drawing/2014/main" id="{D451724F-B3A1-442F-B1F4-D67F16CF609E}"/>
              </a:ext>
            </a:extLst>
          </p:cNvPr>
          <p:cNvGraphicFramePr>
            <a:graphicFrameLocks noGrp="1"/>
          </p:cNvGraphicFramePr>
          <p:nvPr>
            <p:extLst>
              <p:ext uri="{D42A27DB-BD31-4B8C-83A1-F6EECF244321}">
                <p14:modId xmlns:p14="http://schemas.microsoft.com/office/powerpoint/2010/main" val="3495341548"/>
              </p:ext>
            </p:extLst>
          </p:nvPr>
        </p:nvGraphicFramePr>
        <p:xfrm>
          <a:off x="2163391" y="2634741"/>
          <a:ext cx="8532019" cy="1539069"/>
        </p:xfrm>
        <a:graphic>
          <a:graphicData uri="http://schemas.openxmlformats.org/drawingml/2006/table">
            <a:tbl>
              <a:tblPr firstRow="1" firstCol="1" bandRow="1"/>
              <a:tblGrid>
                <a:gridCol w="2099370">
                  <a:extLst>
                    <a:ext uri="{9D8B030D-6E8A-4147-A177-3AD203B41FA5}">
                      <a16:colId xmlns:a16="http://schemas.microsoft.com/office/drawing/2014/main" val="1087220675"/>
                    </a:ext>
                  </a:extLst>
                </a:gridCol>
                <a:gridCol w="1469298">
                  <a:extLst>
                    <a:ext uri="{9D8B030D-6E8A-4147-A177-3AD203B41FA5}">
                      <a16:colId xmlns:a16="http://schemas.microsoft.com/office/drawing/2014/main" val="418400127"/>
                    </a:ext>
                  </a:extLst>
                </a:gridCol>
                <a:gridCol w="1627253">
                  <a:extLst>
                    <a:ext uri="{9D8B030D-6E8A-4147-A177-3AD203B41FA5}">
                      <a16:colId xmlns:a16="http://schemas.microsoft.com/office/drawing/2014/main" val="1691216239"/>
                    </a:ext>
                  </a:extLst>
                </a:gridCol>
                <a:gridCol w="1627253">
                  <a:extLst>
                    <a:ext uri="{9D8B030D-6E8A-4147-A177-3AD203B41FA5}">
                      <a16:colId xmlns:a16="http://schemas.microsoft.com/office/drawing/2014/main" val="2067981862"/>
                    </a:ext>
                  </a:extLst>
                </a:gridCol>
                <a:gridCol w="1708845">
                  <a:extLst>
                    <a:ext uri="{9D8B030D-6E8A-4147-A177-3AD203B41FA5}">
                      <a16:colId xmlns:a16="http://schemas.microsoft.com/office/drawing/2014/main" val="1086567706"/>
                    </a:ext>
                  </a:extLst>
                </a:gridCol>
              </a:tblGrid>
              <a:tr h="219867">
                <a:tc rowSpan="2">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Scenario</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UE type</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Transmission data rate</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Call setup time</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p>
                      <a:pPr algn="ctr">
                        <a:spcAft>
                          <a:spcPts val="0"/>
                        </a:spcAft>
                      </a:pPr>
                      <a:r>
                        <a:rPr lang="en-GB" sz="1200">
                          <a:effectLst/>
                          <a:latin typeface="Arial" panose="020B0604020202020204" pitchFamily="34" charset="0"/>
                          <a:ea typeface="等线" panose="02010600030101010101" pitchFamily="2" charset="-122"/>
                          <a:cs typeface="Times New Roman" panose="02020603050405020304" pitchFamily="18" charset="0"/>
                        </a:rPr>
                        <a:t>NOTE 1</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5963966"/>
                  </a:ext>
                </a:extLst>
              </a:tr>
              <a:tr h="219867">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UL</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effectLst/>
                          <a:latin typeface="Arial" panose="020B0604020202020204" pitchFamily="34" charset="0"/>
                          <a:ea typeface="等线" panose="02010600030101010101" pitchFamily="2" charset="-122"/>
                          <a:cs typeface="Times New Roman" panose="02020603050405020304" pitchFamily="18" charset="0"/>
                        </a:rPr>
                        <a:t>DL</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064632546"/>
                  </a:ext>
                </a:extLst>
              </a:tr>
              <a:tr h="439734">
                <a:tc>
                  <a:txBody>
                    <a:bodyPr/>
                    <a:lstStyle/>
                    <a:p>
                      <a:pP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IMS voice call using GEO</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Handheld</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[1-3] </a:t>
                      </a:r>
                      <a:r>
                        <a:rPr lang="en-GB" sz="1200" dirty="0" err="1">
                          <a:effectLst/>
                          <a:latin typeface="Arial" panose="020B0604020202020204" pitchFamily="34" charset="0"/>
                          <a:ea typeface="等线" panose="02010600030101010101" pitchFamily="2" charset="-122"/>
                          <a:cs typeface="Times New Roman" panose="02020603050405020304" pitchFamily="18" charset="0"/>
                        </a:rPr>
                        <a:t>kbit</a:t>
                      </a:r>
                      <a:r>
                        <a:rPr lang="en-GB" sz="1200" dirty="0">
                          <a:effectLst/>
                          <a:latin typeface="Arial" panose="020B0604020202020204" pitchFamily="34" charset="0"/>
                          <a:ea typeface="等线" panose="02010600030101010101" pitchFamily="2" charset="-122"/>
                          <a:cs typeface="Times New Roman" panose="02020603050405020304" pitchFamily="18" charset="0"/>
                        </a:rPr>
                        <a:t>/s</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[1-3] kbit/s</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a:effectLst/>
                          <a:latin typeface="Arial" panose="020B0604020202020204" pitchFamily="34" charset="0"/>
                          <a:ea typeface="等线" panose="02010600030101010101" pitchFamily="2" charset="-122"/>
                          <a:cs typeface="Times New Roman" panose="02020603050405020304" pitchFamily="18" charset="0"/>
                        </a:rPr>
                        <a:t>[4-30] s</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p>
                      <a:pPr algn="ctr">
                        <a:spcAft>
                          <a:spcPts val="0"/>
                        </a:spcAft>
                      </a:pPr>
                      <a:r>
                        <a:rPr lang="en-GB" sz="1200">
                          <a:effectLst/>
                          <a:latin typeface="Arial" panose="020B0604020202020204" pitchFamily="34" charset="0"/>
                          <a:ea typeface="等线" panose="02010600030101010101" pitchFamily="2" charset="-122"/>
                          <a:cs typeface="Times New Roman" panose="02020603050405020304" pitchFamily="18" charset="0"/>
                        </a:rPr>
                        <a:t>NOTE 2</a:t>
                      </a:r>
                      <a:endParaRPr lang="zh-CN" sz="12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9162233"/>
                  </a:ext>
                </a:extLst>
              </a:tr>
              <a:tr h="659601">
                <a:tc gridSpan="5">
                  <a:txBody>
                    <a:bodyPr/>
                    <a:lstStyle/>
                    <a:p>
                      <a:pP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NOTE 1: call set up time refers to [4];</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p>
                      <a:pPr>
                        <a:spcAft>
                          <a:spcPts val="0"/>
                        </a:spcAft>
                      </a:pPr>
                      <a:r>
                        <a:rPr lang="en-GB" sz="1200" dirty="0">
                          <a:effectLst/>
                          <a:latin typeface="Arial" panose="020B0604020202020204" pitchFamily="34" charset="0"/>
                          <a:ea typeface="等线" panose="02010600030101010101" pitchFamily="2" charset="-122"/>
                          <a:cs typeface="Times New Roman" panose="02020603050405020304" pitchFamily="18" charset="0"/>
                        </a:rPr>
                        <a:t>NOTE 2: the lower bound of 4s originated from the experience in terrestrial </a:t>
                      </a:r>
                      <a:r>
                        <a:rPr lang="en-GB" sz="1200" dirty="0" err="1">
                          <a:effectLst/>
                          <a:latin typeface="Arial" panose="020B0604020202020204" pitchFamily="34" charset="0"/>
                          <a:ea typeface="等线" panose="02010600030101010101" pitchFamily="2" charset="-122"/>
                          <a:cs typeface="Times New Roman" panose="02020603050405020304" pitchFamily="18" charset="0"/>
                        </a:rPr>
                        <a:t>VoNR</a:t>
                      </a:r>
                      <a:r>
                        <a:rPr lang="en-GB" sz="1200" dirty="0">
                          <a:effectLst/>
                          <a:latin typeface="Arial" panose="020B0604020202020204" pitchFamily="34" charset="0"/>
                          <a:ea typeface="等线" panose="02010600030101010101" pitchFamily="2" charset="-122"/>
                          <a:cs typeface="Times New Roman" panose="02020603050405020304" pitchFamily="18" charset="0"/>
                        </a:rPr>
                        <a:t>/VoLTE, while the upper bound of the 30s is derived based on the user’s patience suggestions (30s) in [13];</a:t>
                      </a:r>
                      <a:endParaRPr lang="zh-CN" sz="12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30159586"/>
                  </a:ext>
                </a:extLst>
              </a:tr>
            </a:tbl>
          </a:graphicData>
        </a:graphic>
      </p:graphicFrame>
      <p:sp>
        <p:nvSpPr>
          <p:cNvPr id="5" name="矩形 4">
            <a:extLst>
              <a:ext uri="{FF2B5EF4-FFF2-40B4-BE49-F238E27FC236}">
                <a16:creationId xmlns:a16="http://schemas.microsoft.com/office/drawing/2014/main" id="{7FFD0D87-54F8-4663-945C-04B07DF88B0D}"/>
              </a:ext>
            </a:extLst>
          </p:cNvPr>
          <p:cNvSpPr/>
          <p:nvPr/>
        </p:nvSpPr>
        <p:spPr>
          <a:xfrm>
            <a:off x="349990" y="4476379"/>
            <a:ext cx="11496782" cy="630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Aft>
                <a:spcPts val="600"/>
              </a:spcAft>
            </a:pPr>
            <a:endParaRPr lang="en-US" altLang="zh-CN" b="1" dirty="0">
              <a:solidFill>
                <a:schemeClr val="tx1"/>
              </a:solidFill>
              <a:latin typeface="Arial" panose="020B0604020202020204" pitchFamily="34" charset="0"/>
              <a:cs typeface="Arial" panose="020B0604020202020204" pitchFamily="34" charset="0"/>
            </a:endParaRPr>
          </a:p>
        </p:txBody>
      </p:sp>
      <p:graphicFrame>
        <p:nvGraphicFramePr>
          <p:cNvPr id="2" name="表格 2">
            <a:extLst>
              <a:ext uri="{FF2B5EF4-FFF2-40B4-BE49-F238E27FC236}">
                <a16:creationId xmlns:a16="http://schemas.microsoft.com/office/drawing/2014/main" id="{18666CEA-4323-45A3-9CB2-7BC843203FB5}"/>
              </a:ext>
            </a:extLst>
          </p:cNvPr>
          <p:cNvGraphicFramePr>
            <a:graphicFrameLocks noGrp="1"/>
          </p:cNvGraphicFramePr>
          <p:nvPr>
            <p:extLst>
              <p:ext uri="{D42A27DB-BD31-4B8C-83A1-F6EECF244321}">
                <p14:modId xmlns:p14="http://schemas.microsoft.com/office/powerpoint/2010/main" val="4098199556"/>
              </p:ext>
            </p:extLst>
          </p:nvPr>
        </p:nvGraphicFramePr>
        <p:xfrm>
          <a:off x="395712" y="4750652"/>
          <a:ext cx="11405337" cy="1318514"/>
        </p:xfrm>
        <a:graphic>
          <a:graphicData uri="http://schemas.openxmlformats.org/drawingml/2006/table">
            <a:tbl>
              <a:tblPr firstRow="1" bandRow="1">
                <a:tableStyleId>{5940675A-B579-460E-94D1-54222C63F5DA}</a:tableStyleId>
              </a:tblPr>
              <a:tblGrid>
                <a:gridCol w="11405337">
                  <a:extLst>
                    <a:ext uri="{9D8B030D-6E8A-4147-A177-3AD203B41FA5}">
                      <a16:colId xmlns:a16="http://schemas.microsoft.com/office/drawing/2014/main" val="2568279710"/>
                    </a:ext>
                  </a:extLst>
                </a:gridCol>
              </a:tblGrid>
              <a:tr h="1140187">
                <a:tc>
                  <a:txBody>
                    <a:bodyPr/>
                    <a:lstStyle/>
                    <a:p>
                      <a:pPr>
                        <a:lnSpc>
                          <a:spcPct val="120000"/>
                        </a:lnSpc>
                        <a:spcAft>
                          <a:spcPts val="200"/>
                        </a:spcAft>
                      </a:pPr>
                      <a:r>
                        <a:rPr lang="en-US" altLang="zh-CN" sz="1600" dirty="0">
                          <a:solidFill>
                            <a:srgbClr val="000000"/>
                          </a:solidFill>
                        </a:rPr>
                        <a:t>Only the following objective will be considered as baseline for IoT NTN WI:</a:t>
                      </a:r>
                    </a:p>
                    <a:p>
                      <a:pPr marL="285750" indent="-285750">
                        <a:lnSpc>
                          <a:spcPct val="120000"/>
                        </a:lnSpc>
                        <a:spcAft>
                          <a:spcPts val="200"/>
                        </a:spcAft>
                        <a:buFont typeface="Arial" panose="020B0604020202020204" pitchFamily="34" charset="0"/>
                        <a:buChar char="‒"/>
                      </a:pPr>
                      <a:r>
                        <a:rPr lang="en-US" altLang="zh-CN" sz="1600" dirty="0">
                          <a:solidFill>
                            <a:srgbClr val="000000"/>
                          </a:solidFill>
                        </a:rPr>
                        <a:t>Voice over NB-IoT-NTN via GEO</a:t>
                      </a:r>
                    </a:p>
                    <a:p>
                      <a:pPr marL="285750" indent="-285750">
                        <a:lnSpc>
                          <a:spcPct val="120000"/>
                        </a:lnSpc>
                        <a:spcAft>
                          <a:spcPts val="200"/>
                        </a:spcAft>
                        <a:buFont typeface="Arial" panose="020B0604020202020204" pitchFamily="34" charset="0"/>
                        <a:buChar char="•"/>
                      </a:pPr>
                      <a:r>
                        <a:rPr lang="en-US" altLang="zh-CN" sz="1600" dirty="0">
                          <a:solidFill>
                            <a:srgbClr val="000000"/>
                          </a:solidFill>
                        </a:rPr>
                        <a:t>Study phase for 1 or 2 Quarters to </a:t>
                      </a:r>
                      <a:r>
                        <a:rPr lang="en-US" altLang="zh-CN" sz="1600" dirty="0" err="1">
                          <a:solidFill>
                            <a:srgbClr val="000000"/>
                          </a:solidFill>
                        </a:rPr>
                        <a:t>downselect</a:t>
                      </a:r>
                      <a:r>
                        <a:rPr lang="en-US" altLang="zh-CN" sz="1600" dirty="0">
                          <a:solidFill>
                            <a:srgbClr val="000000"/>
                          </a:solidFill>
                        </a:rPr>
                        <a:t> between CP or UP. Checkpoint by RAN#1xy (TBD)</a:t>
                      </a:r>
                    </a:p>
                    <a:p>
                      <a:pPr marL="285750" indent="-285750">
                        <a:lnSpc>
                          <a:spcPct val="120000"/>
                        </a:lnSpc>
                        <a:spcAft>
                          <a:spcPts val="200"/>
                        </a:spcAft>
                        <a:buFont typeface="Arial" panose="020B0604020202020204" pitchFamily="34" charset="0"/>
                        <a:buChar char="•"/>
                      </a:pPr>
                      <a:r>
                        <a:rPr lang="en-US" altLang="zh-CN" sz="1600" dirty="0">
                          <a:solidFill>
                            <a:srgbClr val="000000"/>
                          </a:solidFill>
                        </a:rPr>
                        <a:t>Work on detailed objectives for RAN#108</a:t>
                      </a:r>
                      <a:endParaRPr lang="zh-CN" altLang="en-US" dirty="0"/>
                    </a:p>
                  </a:txBody>
                  <a:tcPr/>
                </a:tc>
                <a:extLst>
                  <a:ext uri="{0D108BD9-81ED-4DB2-BD59-A6C34878D82A}">
                    <a16:rowId xmlns:a16="http://schemas.microsoft.com/office/drawing/2014/main" val="265664637"/>
                  </a:ext>
                </a:extLst>
              </a:tr>
            </a:tbl>
          </a:graphicData>
        </a:graphic>
      </p:graphicFrame>
    </p:spTree>
    <p:extLst>
      <p:ext uri="{BB962C8B-B14F-4D97-AF65-F5344CB8AC3E}">
        <p14:creationId xmlns:p14="http://schemas.microsoft.com/office/powerpoint/2010/main" val="2657417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D046242-B558-4560-BAB7-C0B891DA6AE0}"/>
              </a:ext>
            </a:extLst>
          </p:cNvPr>
          <p:cNvSpPr txBox="1">
            <a:spLocks/>
          </p:cNvSpPr>
          <p:nvPr/>
        </p:nvSpPr>
        <p:spPr>
          <a:xfrm>
            <a:off x="190384" y="198663"/>
            <a:ext cx="11943305" cy="439519"/>
          </a:xfrm>
          <a:prstGeom prst="rect">
            <a:avLst/>
          </a:prstGeom>
        </p:spPr>
        <p:txBody>
          <a:bodyPr anchor="ctr"/>
          <a:lstStyle>
            <a:lvl1pPr algn="l" defTabSz="914400" rtl="0" eaLnBrk="1" latinLnBrk="0" hangingPunct="1">
              <a:lnSpc>
                <a:spcPts val="3440"/>
              </a:lnSpc>
              <a:spcBef>
                <a:spcPct val="0"/>
              </a:spcBef>
              <a:buNone/>
              <a:defRPr sz="2800" b="1" kern="1200">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l" defTabSz="914400" rtl="0" eaLnBrk="1" fontAlgn="auto" latinLnBrk="0" hangingPunct="1">
              <a:lnSpc>
                <a:spcPts val="3440"/>
              </a:lnSpc>
              <a:spcBef>
                <a:spcPct val="0"/>
              </a:spcBef>
              <a:spcAft>
                <a:spcPts val="0"/>
              </a:spcAft>
              <a:buClrTx/>
              <a:buSzTx/>
              <a:buFontTx/>
              <a:buNone/>
              <a:tabLst/>
              <a:defRPr/>
            </a:pPr>
            <a:r>
              <a:rPr kumimoji="0" lang="en-US" altLang="zh-CN"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IMS Voice call over GEO: Design target</a:t>
            </a:r>
            <a:endPar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1" name="矩形 90">
            <a:extLst>
              <a:ext uri="{FF2B5EF4-FFF2-40B4-BE49-F238E27FC236}">
                <a16:creationId xmlns:a16="http://schemas.microsoft.com/office/drawing/2014/main" id="{FD1A0C04-80B2-4064-94C9-560A25566D81}"/>
              </a:ext>
            </a:extLst>
          </p:cNvPr>
          <p:cNvSpPr/>
          <p:nvPr/>
        </p:nvSpPr>
        <p:spPr>
          <a:xfrm>
            <a:off x="1136731" y="6078078"/>
            <a:ext cx="409571" cy="144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 dirty="0">
                <a:solidFill>
                  <a:schemeClr val="tx1"/>
                </a:solidFill>
                <a:latin typeface="Arial" panose="020B0604020202020204" pitchFamily="34" charset="0"/>
                <a:cs typeface="Arial" panose="020B0604020202020204" pitchFamily="34" charset="0"/>
              </a:rPr>
              <a:t>1ms</a:t>
            </a:r>
            <a:endParaRPr lang="zh-CN" altLang="en-US" sz="800" dirty="0">
              <a:solidFill>
                <a:schemeClr val="tx1"/>
              </a:solidFill>
              <a:latin typeface="Arial" panose="020B0604020202020204" pitchFamily="34" charset="0"/>
              <a:cs typeface="Arial" panose="020B0604020202020204" pitchFamily="34" charset="0"/>
            </a:endParaRPr>
          </a:p>
        </p:txBody>
      </p:sp>
      <p:sp>
        <p:nvSpPr>
          <p:cNvPr id="24" name="文本框 23">
            <a:extLst>
              <a:ext uri="{FF2B5EF4-FFF2-40B4-BE49-F238E27FC236}">
                <a16:creationId xmlns:a16="http://schemas.microsoft.com/office/drawing/2014/main" id="{BD700F71-64ED-4E6B-AEF0-623E702A77C3}"/>
              </a:ext>
            </a:extLst>
          </p:cNvPr>
          <p:cNvSpPr txBox="1"/>
          <p:nvPr/>
        </p:nvSpPr>
        <p:spPr>
          <a:xfrm>
            <a:off x="313453" y="1166529"/>
            <a:ext cx="9169541" cy="811056"/>
          </a:xfrm>
          <a:prstGeom prst="rect">
            <a:avLst/>
          </a:prstGeom>
          <a:noFill/>
        </p:spPr>
        <p:txBody>
          <a:bodyPr wrap="square" lIns="0" tIns="0" rIns="0" bIns="0" rtlCol="0">
            <a:spAutoFit/>
          </a:bodyPr>
          <a:lstStyle/>
          <a:p>
            <a:pPr algn="just">
              <a:lnSpc>
                <a:spcPct val="130000"/>
              </a:lnSpc>
            </a:pPr>
            <a:r>
              <a:rPr lang="en-US" altLang="zh-CN" sz="1400" b="1" dirty="0">
                <a:latin typeface="Arial" panose="020B0604020202020204" pitchFamily="34" charset="0"/>
                <a:cs typeface="Arial" panose="020B0604020202020204" pitchFamily="34" charset="0"/>
              </a:rPr>
              <a:t>Design for traditional TN VoIP services: </a:t>
            </a:r>
          </a:p>
          <a:p>
            <a:pPr marL="285750" indent="-285750" algn="just">
              <a:lnSpc>
                <a:spcPct val="130000"/>
              </a:lnSpc>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Codec rate to ensure quality, e.g. a speech frame of 244 bits per 20ms is assumed for AMR-NB 12.2 kbps. </a:t>
            </a:r>
          </a:p>
          <a:p>
            <a:pPr marL="285750" indent="-285750" algn="just">
              <a:lnSpc>
                <a:spcPct val="130000"/>
              </a:lnSpc>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Packet Delay Budget for conversational voice in VoLTE is 100 </a:t>
            </a:r>
            <a:r>
              <a:rPr lang="en-US" altLang="zh-CN" sz="1400" dirty="0" err="1">
                <a:latin typeface="Arial" panose="020B0604020202020204" pitchFamily="34" charset="0"/>
                <a:cs typeface="Arial" panose="020B0604020202020204" pitchFamily="34" charset="0"/>
              </a:rPr>
              <a:t>ms.</a:t>
            </a:r>
            <a:endParaRPr lang="en-US" altLang="zh-CN" sz="1400" dirty="0">
              <a:latin typeface="Arial" panose="020B0604020202020204" pitchFamily="34" charset="0"/>
              <a:cs typeface="Arial" panose="020B0604020202020204" pitchFamily="34" charset="0"/>
            </a:endParaRPr>
          </a:p>
        </p:txBody>
      </p:sp>
      <p:grpSp>
        <p:nvGrpSpPr>
          <p:cNvPr id="3" name="组合 2">
            <a:extLst>
              <a:ext uri="{FF2B5EF4-FFF2-40B4-BE49-F238E27FC236}">
                <a16:creationId xmlns:a16="http://schemas.microsoft.com/office/drawing/2014/main" id="{B7E70A53-0CC2-44B1-8CC2-F27825DD8C9F}"/>
              </a:ext>
            </a:extLst>
          </p:cNvPr>
          <p:cNvGrpSpPr/>
          <p:nvPr/>
        </p:nvGrpSpPr>
        <p:grpSpPr>
          <a:xfrm>
            <a:off x="9078244" y="544499"/>
            <a:ext cx="2791315" cy="1836898"/>
            <a:chOff x="9046550" y="525120"/>
            <a:chExt cx="2791315" cy="1836898"/>
          </a:xfrm>
        </p:grpSpPr>
        <p:sp>
          <p:nvSpPr>
            <p:cNvPr id="5" name="矩形 4">
              <a:extLst>
                <a:ext uri="{FF2B5EF4-FFF2-40B4-BE49-F238E27FC236}">
                  <a16:creationId xmlns:a16="http://schemas.microsoft.com/office/drawing/2014/main" id="{77006CC6-AA59-4173-A3C0-9098A3BD0923}"/>
                </a:ext>
              </a:extLst>
            </p:cNvPr>
            <p:cNvSpPr/>
            <p:nvPr/>
          </p:nvSpPr>
          <p:spPr>
            <a:xfrm>
              <a:off x="10188391" y="1489362"/>
              <a:ext cx="305777" cy="147333"/>
            </a:xfrm>
            <a:prstGeom prst="rect">
              <a:avLst/>
            </a:prstGeom>
            <a:solidFill>
              <a:schemeClr val="tx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 name="直接连接符 16">
              <a:extLst>
                <a:ext uri="{FF2B5EF4-FFF2-40B4-BE49-F238E27FC236}">
                  <a16:creationId xmlns:a16="http://schemas.microsoft.com/office/drawing/2014/main" id="{38F2D07A-6CBF-4A74-B2FB-11726E0C6FE1}"/>
                </a:ext>
              </a:extLst>
            </p:cNvPr>
            <p:cNvCxnSpPr>
              <a:cxnSpLocks/>
            </p:cNvCxnSpPr>
            <p:nvPr/>
          </p:nvCxnSpPr>
          <p:spPr>
            <a:xfrm>
              <a:off x="10178868" y="918720"/>
              <a:ext cx="0" cy="1421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C3B43CF6-BC93-422A-9844-C7A1A26982DC}"/>
                </a:ext>
              </a:extLst>
            </p:cNvPr>
            <p:cNvSpPr/>
            <p:nvPr/>
          </p:nvSpPr>
          <p:spPr>
            <a:xfrm>
              <a:off x="10184000" y="1729602"/>
              <a:ext cx="305777" cy="75797"/>
            </a:xfrm>
            <a:prstGeom prst="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a:extLst>
                <a:ext uri="{FF2B5EF4-FFF2-40B4-BE49-F238E27FC236}">
                  <a16:creationId xmlns:a16="http://schemas.microsoft.com/office/drawing/2014/main" id="{5274FF58-BADC-4F6F-A44E-335B92F877D8}"/>
                </a:ext>
              </a:extLst>
            </p:cNvPr>
            <p:cNvSpPr/>
            <p:nvPr/>
          </p:nvSpPr>
          <p:spPr>
            <a:xfrm>
              <a:off x="10185217" y="2065839"/>
              <a:ext cx="308952" cy="4571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5" name="直接箭头连接符 24">
              <a:extLst>
                <a:ext uri="{FF2B5EF4-FFF2-40B4-BE49-F238E27FC236}">
                  <a16:creationId xmlns:a16="http://schemas.microsoft.com/office/drawing/2014/main" id="{311F5E5D-F952-4A4B-92E7-3A5D4D82025E}"/>
                </a:ext>
              </a:extLst>
            </p:cNvPr>
            <p:cNvCxnSpPr>
              <a:cxnSpLocks/>
            </p:cNvCxnSpPr>
            <p:nvPr/>
          </p:nvCxnSpPr>
          <p:spPr>
            <a:xfrm>
              <a:off x="10188390" y="1327864"/>
              <a:ext cx="81915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B10F2E3B-B01E-4305-814A-E4E1F87C4555}"/>
                </a:ext>
              </a:extLst>
            </p:cNvPr>
            <p:cNvSpPr/>
            <p:nvPr/>
          </p:nvSpPr>
          <p:spPr>
            <a:xfrm>
              <a:off x="10356272" y="1147150"/>
              <a:ext cx="481864" cy="144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dirty="0">
                  <a:solidFill>
                    <a:schemeClr val="tx1"/>
                  </a:solidFill>
                  <a:latin typeface="Arial" panose="020B0604020202020204" pitchFamily="34" charset="0"/>
                  <a:cs typeface="Arial" panose="020B0604020202020204" pitchFamily="34" charset="0"/>
                </a:rPr>
                <a:t>20ms</a:t>
              </a:r>
              <a:endParaRPr lang="zh-CN" altLang="en-US" sz="900" dirty="0">
                <a:solidFill>
                  <a:schemeClr val="tx1"/>
                </a:solidFill>
                <a:latin typeface="Arial" panose="020B0604020202020204" pitchFamily="34" charset="0"/>
                <a:cs typeface="Arial" panose="020B0604020202020204" pitchFamily="34" charset="0"/>
              </a:endParaRPr>
            </a:p>
          </p:txBody>
        </p:sp>
        <p:sp>
          <p:nvSpPr>
            <p:cNvPr id="27" name="矩形 26">
              <a:extLst>
                <a:ext uri="{FF2B5EF4-FFF2-40B4-BE49-F238E27FC236}">
                  <a16:creationId xmlns:a16="http://schemas.microsoft.com/office/drawing/2014/main" id="{3F975A85-C7F8-4F69-A52A-AE28A0832BF3}"/>
                </a:ext>
              </a:extLst>
            </p:cNvPr>
            <p:cNvSpPr/>
            <p:nvPr/>
          </p:nvSpPr>
          <p:spPr>
            <a:xfrm>
              <a:off x="9620077" y="1464888"/>
              <a:ext cx="552443" cy="144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dirty="0">
                  <a:solidFill>
                    <a:schemeClr val="tx1"/>
                  </a:solidFill>
                  <a:latin typeface="Arial" panose="020B0604020202020204" pitchFamily="34" charset="0"/>
                  <a:cs typeface="Arial" panose="020B0604020202020204" pitchFamily="34" charset="0"/>
                </a:rPr>
                <a:t>Codec</a:t>
              </a:r>
              <a:endParaRPr lang="zh-CN" altLang="en-US" sz="900" dirty="0">
                <a:solidFill>
                  <a:schemeClr val="tx1"/>
                </a:solidFill>
                <a:latin typeface="Arial" panose="020B0604020202020204" pitchFamily="34" charset="0"/>
                <a:cs typeface="Arial" panose="020B0604020202020204" pitchFamily="34" charset="0"/>
              </a:endParaRPr>
            </a:p>
          </p:txBody>
        </p:sp>
        <p:sp>
          <p:nvSpPr>
            <p:cNvPr id="28" name="矩形 27">
              <a:extLst>
                <a:ext uri="{FF2B5EF4-FFF2-40B4-BE49-F238E27FC236}">
                  <a16:creationId xmlns:a16="http://schemas.microsoft.com/office/drawing/2014/main" id="{EC7CEC2F-41BE-4C92-A51D-26C122E23C1C}"/>
                </a:ext>
              </a:extLst>
            </p:cNvPr>
            <p:cNvSpPr/>
            <p:nvPr/>
          </p:nvSpPr>
          <p:spPr>
            <a:xfrm>
              <a:off x="9284769" y="1789558"/>
              <a:ext cx="894099" cy="144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dirty="0">
                  <a:solidFill>
                    <a:schemeClr val="tx1"/>
                  </a:solidFill>
                  <a:latin typeface="Arial" panose="020B0604020202020204" pitchFamily="34" charset="0"/>
                  <a:cs typeface="Arial" panose="020B0604020202020204" pitchFamily="34" charset="0"/>
                </a:rPr>
                <a:t>IP+UDP+RTP</a:t>
              </a:r>
              <a:endParaRPr lang="zh-CN" altLang="en-US" sz="900" dirty="0">
                <a:solidFill>
                  <a:schemeClr val="tx1"/>
                </a:solidFill>
                <a:latin typeface="Arial" panose="020B0604020202020204" pitchFamily="34" charset="0"/>
                <a:cs typeface="Arial" panose="020B0604020202020204" pitchFamily="34" charset="0"/>
              </a:endParaRPr>
            </a:p>
          </p:txBody>
        </p:sp>
        <p:sp>
          <p:nvSpPr>
            <p:cNvPr id="29" name="矩形 28">
              <a:extLst>
                <a:ext uri="{FF2B5EF4-FFF2-40B4-BE49-F238E27FC236}">
                  <a16:creationId xmlns:a16="http://schemas.microsoft.com/office/drawing/2014/main" id="{592F1BBA-89BA-4C5B-BE29-6F57DDE1AF9F}"/>
                </a:ext>
              </a:extLst>
            </p:cNvPr>
            <p:cNvSpPr/>
            <p:nvPr/>
          </p:nvSpPr>
          <p:spPr>
            <a:xfrm>
              <a:off x="9046550" y="2092028"/>
              <a:ext cx="1156252" cy="159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dirty="0">
                  <a:solidFill>
                    <a:schemeClr val="tx1"/>
                  </a:solidFill>
                  <a:latin typeface="Arial" panose="020B0604020202020204" pitchFamily="34" charset="0"/>
                  <a:cs typeface="Arial" panose="020B0604020202020204" pitchFamily="34" charset="0"/>
                </a:rPr>
                <a:t>PDCP+RLC+MAC</a:t>
              </a:r>
              <a:endParaRPr lang="zh-CN" altLang="en-US" sz="900" dirty="0">
                <a:solidFill>
                  <a:schemeClr val="tx1"/>
                </a:solidFill>
                <a:latin typeface="Arial" panose="020B0604020202020204" pitchFamily="34" charset="0"/>
                <a:cs typeface="Arial" panose="020B0604020202020204" pitchFamily="34" charset="0"/>
              </a:endParaRPr>
            </a:p>
          </p:txBody>
        </p:sp>
        <p:sp>
          <p:nvSpPr>
            <p:cNvPr id="37" name="矩形 36">
              <a:extLst>
                <a:ext uri="{FF2B5EF4-FFF2-40B4-BE49-F238E27FC236}">
                  <a16:creationId xmlns:a16="http://schemas.microsoft.com/office/drawing/2014/main" id="{54A0B62C-0800-4DD4-8FDC-0555B4399FA9}"/>
                </a:ext>
              </a:extLst>
            </p:cNvPr>
            <p:cNvSpPr/>
            <p:nvPr/>
          </p:nvSpPr>
          <p:spPr>
            <a:xfrm>
              <a:off x="10184000" y="1807716"/>
              <a:ext cx="305777" cy="147333"/>
            </a:xfrm>
            <a:prstGeom prst="rect">
              <a:avLst/>
            </a:prstGeom>
            <a:solidFill>
              <a:schemeClr val="tx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a16="http://schemas.microsoft.com/office/drawing/2014/main" id="{554A566A-22E0-4BDE-A32E-ED8811C0052F}"/>
                </a:ext>
              </a:extLst>
            </p:cNvPr>
            <p:cNvSpPr/>
            <p:nvPr/>
          </p:nvSpPr>
          <p:spPr>
            <a:xfrm>
              <a:off x="10188392" y="2114704"/>
              <a:ext cx="305777" cy="75797"/>
            </a:xfrm>
            <a:prstGeom prst="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矩形 50">
              <a:extLst>
                <a:ext uri="{FF2B5EF4-FFF2-40B4-BE49-F238E27FC236}">
                  <a16:creationId xmlns:a16="http://schemas.microsoft.com/office/drawing/2014/main" id="{1217B579-038C-48E0-AB56-CDF4848C5838}"/>
                </a:ext>
              </a:extLst>
            </p:cNvPr>
            <p:cNvSpPr/>
            <p:nvPr/>
          </p:nvSpPr>
          <p:spPr>
            <a:xfrm>
              <a:off x="11017474" y="1485253"/>
              <a:ext cx="305777" cy="147333"/>
            </a:xfrm>
            <a:prstGeom prst="rect">
              <a:avLst/>
            </a:prstGeom>
            <a:solidFill>
              <a:schemeClr val="tx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矩形 51">
              <a:extLst>
                <a:ext uri="{FF2B5EF4-FFF2-40B4-BE49-F238E27FC236}">
                  <a16:creationId xmlns:a16="http://schemas.microsoft.com/office/drawing/2014/main" id="{D2A52249-3965-4A4A-B3DD-63E059832B28}"/>
                </a:ext>
              </a:extLst>
            </p:cNvPr>
            <p:cNvSpPr/>
            <p:nvPr/>
          </p:nvSpPr>
          <p:spPr>
            <a:xfrm>
              <a:off x="11013083" y="1725493"/>
              <a:ext cx="305777" cy="75797"/>
            </a:xfrm>
            <a:prstGeom prst="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矩形 52">
              <a:extLst>
                <a:ext uri="{FF2B5EF4-FFF2-40B4-BE49-F238E27FC236}">
                  <a16:creationId xmlns:a16="http://schemas.microsoft.com/office/drawing/2014/main" id="{27A64B00-8235-4AB1-BF42-8E2B46658D4A}"/>
                </a:ext>
              </a:extLst>
            </p:cNvPr>
            <p:cNvSpPr/>
            <p:nvPr/>
          </p:nvSpPr>
          <p:spPr>
            <a:xfrm>
              <a:off x="11017474" y="2072706"/>
              <a:ext cx="305777" cy="45719"/>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矩形 53">
              <a:extLst>
                <a:ext uri="{FF2B5EF4-FFF2-40B4-BE49-F238E27FC236}">
                  <a16:creationId xmlns:a16="http://schemas.microsoft.com/office/drawing/2014/main" id="{4D1EFFD3-C83B-4C91-99F0-B8BC829357D1}"/>
                </a:ext>
              </a:extLst>
            </p:cNvPr>
            <p:cNvSpPr/>
            <p:nvPr/>
          </p:nvSpPr>
          <p:spPr>
            <a:xfrm>
              <a:off x="11013083" y="1803607"/>
              <a:ext cx="305777" cy="147333"/>
            </a:xfrm>
            <a:prstGeom prst="rect">
              <a:avLst/>
            </a:prstGeom>
            <a:solidFill>
              <a:schemeClr val="tx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矩形 54">
              <a:extLst>
                <a:ext uri="{FF2B5EF4-FFF2-40B4-BE49-F238E27FC236}">
                  <a16:creationId xmlns:a16="http://schemas.microsoft.com/office/drawing/2014/main" id="{2A9B2A60-F771-455A-99C8-7F72E1D43D3A}"/>
                </a:ext>
              </a:extLst>
            </p:cNvPr>
            <p:cNvSpPr/>
            <p:nvPr/>
          </p:nvSpPr>
          <p:spPr>
            <a:xfrm>
              <a:off x="11017475" y="2110595"/>
              <a:ext cx="305777" cy="75797"/>
            </a:xfrm>
            <a:prstGeom prst="rect">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9" name="直接箭头连接符 58">
              <a:extLst>
                <a:ext uri="{FF2B5EF4-FFF2-40B4-BE49-F238E27FC236}">
                  <a16:creationId xmlns:a16="http://schemas.microsoft.com/office/drawing/2014/main" id="{EB6A14BB-59C3-4FEC-B118-CF3A00044EEF}"/>
                </a:ext>
              </a:extLst>
            </p:cNvPr>
            <p:cNvCxnSpPr>
              <a:cxnSpLocks/>
            </p:cNvCxnSpPr>
            <p:nvPr/>
          </p:nvCxnSpPr>
          <p:spPr>
            <a:xfrm>
              <a:off x="11018714" y="1334189"/>
              <a:ext cx="81915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D529F756-1673-4728-B5A2-86D018981ACE}"/>
                </a:ext>
              </a:extLst>
            </p:cNvPr>
            <p:cNvSpPr/>
            <p:nvPr/>
          </p:nvSpPr>
          <p:spPr>
            <a:xfrm>
              <a:off x="11186596" y="1153475"/>
              <a:ext cx="481864" cy="144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00" dirty="0">
                  <a:solidFill>
                    <a:schemeClr val="tx1"/>
                  </a:solidFill>
                  <a:latin typeface="Arial" panose="020B0604020202020204" pitchFamily="34" charset="0"/>
                  <a:cs typeface="Arial" panose="020B0604020202020204" pitchFamily="34" charset="0"/>
                </a:rPr>
                <a:t>20ms</a:t>
              </a:r>
              <a:endParaRPr lang="zh-CN" altLang="en-US" sz="900" dirty="0">
                <a:solidFill>
                  <a:schemeClr val="tx1"/>
                </a:solidFill>
                <a:latin typeface="Arial" panose="020B0604020202020204" pitchFamily="34" charset="0"/>
                <a:cs typeface="Arial" panose="020B0604020202020204" pitchFamily="34" charset="0"/>
              </a:endParaRPr>
            </a:p>
          </p:txBody>
        </p:sp>
        <p:grpSp>
          <p:nvGrpSpPr>
            <p:cNvPr id="32" name="组合 31">
              <a:extLst>
                <a:ext uri="{FF2B5EF4-FFF2-40B4-BE49-F238E27FC236}">
                  <a16:creationId xmlns:a16="http://schemas.microsoft.com/office/drawing/2014/main" id="{26552632-3886-4956-92EB-122C1828C7BD}"/>
                </a:ext>
              </a:extLst>
            </p:cNvPr>
            <p:cNvGrpSpPr/>
            <p:nvPr/>
          </p:nvGrpSpPr>
          <p:grpSpPr>
            <a:xfrm>
              <a:off x="10190164" y="829149"/>
              <a:ext cx="1635735" cy="295845"/>
              <a:chOff x="1305556" y="1017997"/>
              <a:chExt cx="1635735" cy="295845"/>
            </a:xfrm>
          </p:grpSpPr>
          <p:pic>
            <p:nvPicPr>
              <p:cNvPr id="30" name="图片 29">
                <a:extLst>
                  <a:ext uri="{FF2B5EF4-FFF2-40B4-BE49-F238E27FC236}">
                    <a16:creationId xmlns:a16="http://schemas.microsoft.com/office/drawing/2014/main" id="{DA0BF7D5-B08B-4BFE-B475-C78FA490AE6C}"/>
                  </a:ext>
                </a:extLst>
              </p:cNvPr>
              <p:cNvPicPr>
                <a:picLocks noChangeAspect="1"/>
              </p:cNvPicPr>
              <p:nvPr/>
            </p:nvPicPr>
            <p:blipFill>
              <a:blip r:embed="rId3"/>
              <a:stretch>
                <a:fillRect/>
              </a:stretch>
            </p:blipFill>
            <p:spPr>
              <a:xfrm>
                <a:off x="1305556" y="1022034"/>
                <a:ext cx="835873" cy="291808"/>
              </a:xfrm>
              <a:prstGeom prst="rect">
                <a:avLst/>
              </a:prstGeom>
            </p:spPr>
          </p:pic>
          <p:pic>
            <p:nvPicPr>
              <p:cNvPr id="92" name="图片 91">
                <a:extLst>
                  <a:ext uri="{FF2B5EF4-FFF2-40B4-BE49-F238E27FC236}">
                    <a16:creationId xmlns:a16="http://schemas.microsoft.com/office/drawing/2014/main" id="{F8ABB222-7CD3-4331-99AA-0C216EC89EA1}"/>
                  </a:ext>
                </a:extLst>
              </p:cNvPr>
              <p:cNvPicPr>
                <a:picLocks noChangeAspect="1"/>
              </p:cNvPicPr>
              <p:nvPr/>
            </p:nvPicPr>
            <p:blipFill>
              <a:blip r:embed="rId3"/>
              <a:stretch>
                <a:fillRect/>
              </a:stretch>
            </p:blipFill>
            <p:spPr>
              <a:xfrm>
                <a:off x="2107794" y="1017997"/>
                <a:ext cx="833497" cy="291808"/>
              </a:xfrm>
              <a:prstGeom prst="rect">
                <a:avLst/>
              </a:prstGeom>
            </p:spPr>
          </p:pic>
        </p:grpSp>
        <p:cxnSp>
          <p:nvCxnSpPr>
            <p:cNvPr id="18" name="直接连接符 17">
              <a:extLst>
                <a:ext uri="{FF2B5EF4-FFF2-40B4-BE49-F238E27FC236}">
                  <a16:creationId xmlns:a16="http://schemas.microsoft.com/office/drawing/2014/main" id="{070C110F-166E-4200-ABC6-18AB2B8EEAED}"/>
                </a:ext>
              </a:extLst>
            </p:cNvPr>
            <p:cNvCxnSpPr>
              <a:cxnSpLocks/>
            </p:cNvCxnSpPr>
            <p:nvPr/>
          </p:nvCxnSpPr>
          <p:spPr>
            <a:xfrm>
              <a:off x="11013893" y="918720"/>
              <a:ext cx="0" cy="1421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1E8C7EB5-9D3D-49B1-9EB8-ACA507BCD37B}"/>
                </a:ext>
              </a:extLst>
            </p:cNvPr>
            <p:cNvCxnSpPr>
              <a:cxnSpLocks/>
            </p:cNvCxnSpPr>
            <p:nvPr/>
          </p:nvCxnSpPr>
          <p:spPr>
            <a:xfrm>
              <a:off x="11837865" y="906763"/>
              <a:ext cx="0" cy="1455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a16="http://schemas.microsoft.com/office/drawing/2014/main" id="{44BFCCDF-260F-451A-8284-12935F92561C}"/>
                </a:ext>
              </a:extLst>
            </p:cNvPr>
            <p:cNvSpPr/>
            <p:nvPr/>
          </p:nvSpPr>
          <p:spPr>
            <a:xfrm>
              <a:off x="10446013" y="1475959"/>
              <a:ext cx="513943" cy="151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600" dirty="0">
                  <a:solidFill>
                    <a:schemeClr val="tx1"/>
                  </a:solidFill>
                  <a:latin typeface="Arial" panose="020B0604020202020204" pitchFamily="34" charset="0"/>
                  <a:cs typeface="Arial" panose="020B0604020202020204" pitchFamily="34" charset="0"/>
                </a:rPr>
                <a:t>payload</a:t>
              </a:r>
              <a:endParaRPr lang="zh-CN" altLang="en-US" sz="600" dirty="0">
                <a:solidFill>
                  <a:schemeClr val="tx1"/>
                </a:solidFill>
                <a:latin typeface="Arial" panose="020B0604020202020204" pitchFamily="34" charset="0"/>
                <a:cs typeface="Arial" panose="020B0604020202020204" pitchFamily="34" charset="0"/>
              </a:endParaRPr>
            </a:p>
          </p:txBody>
        </p:sp>
        <p:sp>
          <p:nvSpPr>
            <p:cNvPr id="94" name="矩形 93">
              <a:extLst>
                <a:ext uri="{FF2B5EF4-FFF2-40B4-BE49-F238E27FC236}">
                  <a16:creationId xmlns:a16="http://schemas.microsoft.com/office/drawing/2014/main" id="{683B9D50-A9CE-4ECD-96ED-BA8DFE3667A1}"/>
                </a:ext>
              </a:extLst>
            </p:cNvPr>
            <p:cNvSpPr/>
            <p:nvPr/>
          </p:nvSpPr>
          <p:spPr>
            <a:xfrm>
              <a:off x="10430910" y="1830543"/>
              <a:ext cx="513943" cy="106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600" dirty="0">
                  <a:solidFill>
                    <a:schemeClr val="tx1"/>
                  </a:solidFill>
                  <a:latin typeface="Arial" panose="020B0604020202020204" pitchFamily="34" charset="0"/>
                  <a:cs typeface="Arial" panose="020B0604020202020204" pitchFamily="34" charset="0"/>
                </a:rPr>
                <a:t>payload</a:t>
              </a:r>
              <a:endParaRPr lang="zh-CN" altLang="en-US" sz="600" dirty="0">
                <a:solidFill>
                  <a:schemeClr val="tx1"/>
                </a:solidFill>
                <a:latin typeface="Arial" panose="020B0604020202020204" pitchFamily="34" charset="0"/>
                <a:cs typeface="Arial" panose="020B0604020202020204" pitchFamily="34" charset="0"/>
              </a:endParaRPr>
            </a:p>
          </p:txBody>
        </p:sp>
        <p:sp>
          <p:nvSpPr>
            <p:cNvPr id="95" name="矩形 94">
              <a:extLst>
                <a:ext uri="{FF2B5EF4-FFF2-40B4-BE49-F238E27FC236}">
                  <a16:creationId xmlns:a16="http://schemas.microsoft.com/office/drawing/2014/main" id="{EE3B4278-6859-4EF3-9353-D0432F8B8B66}"/>
                </a:ext>
              </a:extLst>
            </p:cNvPr>
            <p:cNvSpPr/>
            <p:nvPr/>
          </p:nvSpPr>
          <p:spPr>
            <a:xfrm>
              <a:off x="10430910" y="1708602"/>
              <a:ext cx="513943" cy="106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600" dirty="0">
                  <a:solidFill>
                    <a:schemeClr val="tx1"/>
                  </a:solidFill>
                  <a:latin typeface="Arial" panose="020B0604020202020204" pitchFamily="34" charset="0"/>
                  <a:cs typeface="Arial" panose="020B0604020202020204" pitchFamily="34" charset="0"/>
                </a:rPr>
                <a:t>Header</a:t>
              </a:r>
              <a:endParaRPr lang="zh-CN" altLang="en-US" sz="600" dirty="0">
                <a:solidFill>
                  <a:schemeClr val="tx1"/>
                </a:solidFill>
                <a:latin typeface="Arial" panose="020B0604020202020204" pitchFamily="34" charset="0"/>
                <a:cs typeface="Arial" panose="020B0604020202020204" pitchFamily="34" charset="0"/>
              </a:endParaRPr>
            </a:p>
          </p:txBody>
        </p:sp>
        <p:sp>
          <p:nvSpPr>
            <p:cNvPr id="97" name="矩形 96">
              <a:extLst>
                <a:ext uri="{FF2B5EF4-FFF2-40B4-BE49-F238E27FC236}">
                  <a16:creationId xmlns:a16="http://schemas.microsoft.com/office/drawing/2014/main" id="{B627D720-1E8E-4308-BECB-E80265EB54E0}"/>
                </a:ext>
              </a:extLst>
            </p:cNvPr>
            <p:cNvSpPr/>
            <p:nvPr/>
          </p:nvSpPr>
          <p:spPr>
            <a:xfrm>
              <a:off x="10421864" y="2119767"/>
              <a:ext cx="513943" cy="106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600" dirty="0">
                  <a:solidFill>
                    <a:schemeClr val="tx1"/>
                  </a:solidFill>
                  <a:latin typeface="Arial" panose="020B0604020202020204" pitchFamily="34" charset="0"/>
                  <a:cs typeface="Arial" panose="020B0604020202020204" pitchFamily="34" charset="0"/>
                </a:rPr>
                <a:t>Header</a:t>
              </a:r>
              <a:endParaRPr lang="zh-CN" altLang="en-US" sz="600" dirty="0">
                <a:solidFill>
                  <a:schemeClr val="tx1"/>
                </a:solidFill>
                <a:latin typeface="Arial" panose="020B0604020202020204" pitchFamily="34" charset="0"/>
                <a:cs typeface="Arial" panose="020B0604020202020204" pitchFamily="34" charset="0"/>
              </a:endParaRPr>
            </a:p>
          </p:txBody>
        </p:sp>
        <p:sp>
          <p:nvSpPr>
            <p:cNvPr id="98" name="矩形 97">
              <a:extLst>
                <a:ext uri="{FF2B5EF4-FFF2-40B4-BE49-F238E27FC236}">
                  <a16:creationId xmlns:a16="http://schemas.microsoft.com/office/drawing/2014/main" id="{2AA4FFF4-72EC-49D3-BFB7-EBC7CF9112B8}"/>
                </a:ext>
              </a:extLst>
            </p:cNvPr>
            <p:cNvSpPr/>
            <p:nvPr/>
          </p:nvSpPr>
          <p:spPr>
            <a:xfrm>
              <a:off x="10421864" y="2024618"/>
              <a:ext cx="513943" cy="106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600" dirty="0">
                  <a:solidFill>
                    <a:schemeClr val="tx1"/>
                  </a:solidFill>
                  <a:latin typeface="Arial" panose="020B0604020202020204" pitchFamily="34" charset="0"/>
                  <a:cs typeface="Arial" panose="020B0604020202020204" pitchFamily="34" charset="0"/>
                </a:rPr>
                <a:t>Header</a:t>
              </a:r>
              <a:endParaRPr lang="zh-CN" altLang="en-US" sz="600" dirty="0">
                <a:solidFill>
                  <a:schemeClr val="tx1"/>
                </a:solidFill>
                <a:latin typeface="Arial" panose="020B0604020202020204" pitchFamily="34" charset="0"/>
                <a:cs typeface="Arial" panose="020B0604020202020204" pitchFamily="34" charset="0"/>
              </a:endParaRPr>
            </a:p>
          </p:txBody>
        </p:sp>
        <p:sp>
          <p:nvSpPr>
            <p:cNvPr id="2" name="文本框 1">
              <a:extLst>
                <a:ext uri="{FF2B5EF4-FFF2-40B4-BE49-F238E27FC236}">
                  <a16:creationId xmlns:a16="http://schemas.microsoft.com/office/drawing/2014/main" id="{B1818A30-33BA-4BA9-8F54-446FE3264976}"/>
                </a:ext>
              </a:extLst>
            </p:cNvPr>
            <p:cNvSpPr txBox="1"/>
            <p:nvPr/>
          </p:nvSpPr>
          <p:spPr>
            <a:xfrm>
              <a:off x="10153064" y="525120"/>
              <a:ext cx="1315232" cy="184666"/>
            </a:xfrm>
            <a:prstGeom prst="rect">
              <a:avLst/>
            </a:prstGeom>
            <a:noFill/>
          </p:spPr>
          <p:txBody>
            <a:bodyPr wrap="none" lIns="0" tIns="0" rIns="0" bIns="0" rtlCol="0">
              <a:spAutoFit/>
            </a:bodyPr>
            <a:lstStyle/>
            <a:p>
              <a:pPr algn="l"/>
              <a:r>
                <a:rPr kumimoji="1" lang="en-US" altLang="zh-CN" sz="1200" dirty="0">
                  <a:solidFill>
                    <a:srgbClr val="000000"/>
                  </a:solidFill>
                  <a:latin typeface="Microsoft YaHei" panose="020B0503020204020204" pitchFamily="34" charset="-122"/>
                  <a:ea typeface="Microsoft YaHei" panose="020B0503020204020204" pitchFamily="34" charset="-122"/>
                </a:rPr>
                <a:t>VoIP traffic for TN</a:t>
              </a:r>
              <a:endParaRPr kumimoji="1" lang="zh-CN" altLang="en-US" sz="1200" dirty="0">
                <a:solidFill>
                  <a:srgbClr val="000000"/>
                </a:solidFill>
                <a:latin typeface="Microsoft YaHei" panose="020B0503020204020204" pitchFamily="34" charset="-122"/>
                <a:ea typeface="Microsoft YaHei" panose="020B0503020204020204" pitchFamily="34" charset="-122"/>
              </a:endParaRPr>
            </a:p>
          </p:txBody>
        </p:sp>
      </p:grpSp>
      <p:sp>
        <p:nvSpPr>
          <p:cNvPr id="57" name="文本框 56">
            <a:extLst>
              <a:ext uri="{FF2B5EF4-FFF2-40B4-BE49-F238E27FC236}">
                <a16:creationId xmlns:a16="http://schemas.microsoft.com/office/drawing/2014/main" id="{170C22DE-D1BB-4194-956C-3C131D437F57}"/>
              </a:ext>
            </a:extLst>
          </p:cNvPr>
          <p:cNvSpPr txBox="1"/>
          <p:nvPr/>
        </p:nvSpPr>
        <p:spPr>
          <a:xfrm>
            <a:off x="334703" y="3093297"/>
            <a:ext cx="11522890" cy="2647391"/>
          </a:xfrm>
          <a:prstGeom prst="rect">
            <a:avLst/>
          </a:prstGeom>
          <a:noFill/>
        </p:spPr>
        <p:txBody>
          <a:bodyPr wrap="square" lIns="0" tIns="0" rIns="0" bIns="0" rtlCol="0">
            <a:spAutoFit/>
          </a:bodyPr>
          <a:lstStyle/>
          <a:p>
            <a:pPr algn="just">
              <a:lnSpc>
                <a:spcPct val="130000"/>
              </a:lnSpc>
            </a:pPr>
            <a:r>
              <a:rPr lang="en-US" altLang="zh-CN" sz="1400" b="1" dirty="0">
                <a:latin typeface="Arial" panose="020B0604020202020204" pitchFamily="34" charset="0"/>
                <a:cs typeface="Arial" panose="020B0604020202020204" pitchFamily="34" charset="0"/>
              </a:rPr>
              <a:t>Constraints for NB-IoT NTN to support voice call over GEO:</a:t>
            </a:r>
          </a:p>
          <a:p>
            <a:pPr marL="285750" indent="-285750" algn="just">
              <a:lnSpc>
                <a:spcPct val="130000"/>
              </a:lnSpc>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According to link budget analysis in TR 36.763, existing VoIP Codec is unlikely to be supported by NB-IoT voice call over GEO </a:t>
            </a:r>
            <a:r>
              <a:rPr lang="en-US" altLang="zh-CN" sz="1400" dirty="0">
                <a:latin typeface="Arial" panose="020B0604020202020204" pitchFamily="34" charset="0"/>
                <a:cs typeface="Arial" panose="020B0604020202020204" pitchFamily="34" charset="0"/>
                <a:sym typeface="Wingdings" panose="05000000000000000000" pitchFamily="2" charset="2"/>
              </a:rPr>
              <a:t> SA4 SI for u</a:t>
            </a:r>
            <a:r>
              <a:rPr lang="en-US" altLang="zh-CN" sz="1400" dirty="0">
                <a:latin typeface="Arial" panose="020B0604020202020204" pitchFamily="34" charset="0"/>
                <a:cs typeface="Arial" panose="020B0604020202020204" pitchFamily="34" charset="0"/>
              </a:rPr>
              <a:t>ltra low bitrate speech codec </a:t>
            </a:r>
            <a:r>
              <a:rPr lang="en-US" altLang="zh-CN" sz="1400" dirty="0">
                <a:latin typeface="Arial" panose="020B0604020202020204" pitchFamily="34" charset="0"/>
                <a:cs typeface="Arial" panose="020B0604020202020204" pitchFamily="34" charset="0"/>
                <a:sym typeface="Wingdings" panose="05000000000000000000" pitchFamily="2" charset="2"/>
              </a:rPr>
              <a:t>includes study of </a:t>
            </a:r>
            <a:r>
              <a:rPr lang="en-GB" altLang="zh-CN" sz="1400" dirty="0">
                <a:latin typeface="Arial" panose="020B0604020202020204" pitchFamily="34" charset="0"/>
                <a:cs typeface="Arial" panose="020B0604020202020204" pitchFamily="34" charset="0"/>
              </a:rPr>
              <a:t>mouth-to-ear delay, bit rates, frame length, </a:t>
            </a:r>
            <a:r>
              <a:rPr lang="en-US" altLang="zh-CN" sz="1400" dirty="0">
                <a:latin typeface="Arial" panose="020B0604020202020204" pitchFamily="34" charset="0"/>
                <a:cs typeface="Arial" panose="020B0604020202020204" pitchFamily="34" charset="0"/>
              </a:rPr>
              <a:t>d</a:t>
            </a:r>
            <a:r>
              <a:rPr lang="en-GB" altLang="zh-CN" sz="1400" dirty="0">
                <a:latin typeface="Arial" panose="020B0604020202020204" pitchFamily="34" charset="0"/>
                <a:cs typeface="Arial" panose="020B0604020202020204" pitchFamily="34" charset="0"/>
              </a:rPr>
              <a:t>is-continuous transmission etc.</a:t>
            </a:r>
            <a:endParaRPr lang="en-US" altLang="zh-CN" sz="1400" dirty="0">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Propagation delay of 270 </a:t>
            </a:r>
            <a:r>
              <a:rPr lang="en-US" altLang="zh-CN" sz="1400" dirty="0" err="1">
                <a:latin typeface="Arial" panose="020B0604020202020204" pitchFamily="34" charset="0"/>
                <a:cs typeface="Arial" panose="020B0604020202020204" pitchFamily="34" charset="0"/>
              </a:rPr>
              <a:t>ms</a:t>
            </a:r>
            <a:r>
              <a:rPr lang="en-US" altLang="zh-CN" sz="1400" dirty="0">
                <a:latin typeface="Arial" panose="020B0604020202020204" pitchFamily="34" charset="0"/>
                <a:cs typeface="Arial" panose="020B0604020202020204" pitchFamily="34" charset="0"/>
              </a:rPr>
              <a:t> makes packet delay budget requirement of 100 </a:t>
            </a:r>
            <a:r>
              <a:rPr lang="en-US" altLang="zh-CN" sz="1400" dirty="0" err="1">
                <a:latin typeface="Arial" panose="020B0604020202020204" pitchFamily="34" charset="0"/>
                <a:cs typeface="Arial" panose="020B0604020202020204" pitchFamily="34" charset="0"/>
              </a:rPr>
              <a:t>ms</a:t>
            </a:r>
            <a:r>
              <a:rPr lang="en-US" altLang="zh-CN" sz="1400" dirty="0">
                <a:latin typeface="Arial" panose="020B0604020202020204" pitchFamily="34" charset="0"/>
                <a:cs typeface="Arial" panose="020B0604020202020204" pitchFamily="34" charset="0"/>
              </a:rPr>
              <a:t> (for TN VoIP services) no longer relevant </a:t>
            </a:r>
            <a:r>
              <a:rPr lang="en-US" altLang="zh-CN" sz="1400" dirty="0">
                <a:latin typeface="Arial" panose="020B0604020202020204" pitchFamily="34" charset="0"/>
                <a:cs typeface="Arial" panose="020B0604020202020204" pitchFamily="34" charset="0"/>
                <a:sym typeface="Wingdings" panose="05000000000000000000" pitchFamily="2" charset="2"/>
              </a:rPr>
              <a:t> new design target needed</a:t>
            </a:r>
            <a:endParaRPr lang="en-US" altLang="zh-CN" sz="1400" dirty="0">
              <a:latin typeface="Arial" panose="020B0604020202020204" pitchFamily="34" charset="0"/>
              <a:cs typeface="Arial" panose="020B0604020202020204" pitchFamily="34" charset="0"/>
            </a:endParaRPr>
          </a:p>
          <a:p>
            <a:pPr algn="just">
              <a:lnSpc>
                <a:spcPct val="130000"/>
              </a:lnSpc>
            </a:pPr>
            <a:endParaRPr lang="en-US" altLang="zh-CN" sz="1600" b="1" i="1" dirty="0">
              <a:latin typeface="Arial" panose="020B0604020202020204" pitchFamily="34" charset="0"/>
              <a:cs typeface="Arial" panose="020B0604020202020204" pitchFamily="34" charset="0"/>
            </a:endParaRPr>
          </a:p>
          <a:p>
            <a:pPr algn="just">
              <a:lnSpc>
                <a:spcPct val="130000"/>
              </a:lnSpc>
            </a:pPr>
            <a:endParaRPr lang="en-US" altLang="zh-CN" sz="1600" b="1" i="1" dirty="0">
              <a:latin typeface="Arial" panose="020B0604020202020204" pitchFamily="34" charset="0"/>
              <a:cs typeface="Arial" panose="020B0604020202020204" pitchFamily="34" charset="0"/>
            </a:endParaRPr>
          </a:p>
          <a:p>
            <a:pPr algn="just">
              <a:lnSpc>
                <a:spcPct val="130000"/>
              </a:lnSpc>
            </a:pPr>
            <a:r>
              <a:rPr lang="en-US" altLang="zh-CN" sz="1600" b="1" i="1" dirty="0">
                <a:latin typeface="Arial" panose="020B0604020202020204" pitchFamily="34" charset="0"/>
                <a:cs typeface="Arial" panose="020B0604020202020204" pitchFamily="34" charset="0"/>
              </a:rPr>
              <a:t>Proposal 1: Design target for TN VoIP services can not apply directly to NB-IoT voice call over GEO, and new design target for RAN need to be defined for NB-IoT NTN voice call over GEO in coordination with SA WGs. </a:t>
            </a:r>
          </a:p>
        </p:txBody>
      </p:sp>
    </p:spTree>
    <p:extLst>
      <p:ext uri="{BB962C8B-B14F-4D97-AF65-F5344CB8AC3E}">
        <p14:creationId xmlns:p14="http://schemas.microsoft.com/office/powerpoint/2010/main" val="3623484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D046242-B558-4560-BAB7-C0B891DA6AE0}"/>
              </a:ext>
            </a:extLst>
          </p:cNvPr>
          <p:cNvSpPr txBox="1">
            <a:spLocks/>
          </p:cNvSpPr>
          <p:nvPr/>
        </p:nvSpPr>
        <p:spPr>
          <a:xfrm>
            <a:off x="190384" y="198663"/>
            <a:ext cx="11943305" cy="439519"/>
          </a:xfrm>
          <a:prstGeom prst="rect">
            <a:avLst/>
          </a:prstGeom>
        </p:spPr>
        <p:txBody>
          <a:bodyPr anchor="ctr"/>
          <a:lstStyle>
            <a:lvl1pPr algn="l" defTabSz="914400" rtl="0" eaLnBrk="1" latinLnBrk="0" hangingPunct="1">
              <a:lnSpc>
                <a:spcPts val="3440"/>
              </a:lnSpc>
              <a:spcBef>
                <a:spcPct val="0"/>
              </a:spcBef>
              <a:buNone/>
              <a:defRPr sz="2800" b="1" kern="1200">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l" defTabSz="914400" rtl="0" eaLnBrk="1" fontAlgn="auto" latinLnBrk="0" hangingPunct="1">
              <a:lnSpc>
                <a:spcPts val="3440"/>
              </a:lnSpc>
              <a:spcBef>
                <a:spcPct val="0"/>
              </a:spcBef>
              <a:spcAft>
                <a:spcPts val="0"/>
              </a:spcAft>
              <a:buClrTx/>
              <a:buSzTx/>
              <a:buFontTx/>
              <a:buNone/>
              <a:tabLst/>
              <a:defRPr/>
            </a:pPr>
            <a:r>
              <a:rPr kumimoji="0" lang="en-US" altLang="zh-CN"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IMS Voice call over GEO in Rel-20: potential RAN enhancements</a:t>
            </a:r>
            <a:endPar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52" name="矩形 151">
            <a:extLst>
              <a:ext uri="{FF2B5EF4-FFF2-40B4-BE49-F238E27FC236}">
                <a16:creationId xmlns:a16="http://schemas.microsoft.com/office/drawing/2014/main" id="{AF55C299-87A1-4588-9128-923DE4E909F8}"/>
              </a:ext>
            </a:extLst>
          </p:cNvPr>
          <p:cNvSpPr/>
          <p:nvPr/>
        </p:nvSpPr>
        <p:spPr>
          <a:xfrm>
            <a:off x="258117" y="744551"/>
            <a:ext cx="5009744" cy="3273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400" b="1" dirty="0">
                <a:solidFill>
                  <a:schemeClr val="tx1"/>
                </a:solidFill>
                <a:latin typeface="Arial" panose="020B0604020202020204" pitchFamily="34" charset="0"/>
                <a:cs typeface="Arial" panose="020B0604020202020204" pitchFamily="34" charset="0"/>
              </a:rPr>
              <a:t>Link budget of IoT NTN with different UE RF parameters</a:t>
            </a:r>
          </a:p>
        </p:txBody>
      </p:sp>
      <p:sp>
        <p:nvSpPr>
          <p:cNvPr id="89" name="文本框 88">
            <a:extLst>
              <a:ext uri="{FF2B5EF4-FFF2-40B4-BE49-F238E27FC236}">
                <a16:creationId xmlns:a16="http://schemas.microsoft.com/office/drawing/2014/main" id="{9E2D73B2-EB0F-4B8C-B01D-EEAFC71C607E}"/>
              </a:ext>
            </a:extLst>
          </p:cNvPr>
          <p:cNvSpPr txBox="1"/>
          <p:nvPr/>
        </p:nvSpPr>
        <p:spPr>
          <a:xfrm>
            <a:off x="6098381" y="1085881"/>
            <a:ext cx="5736065" cy="4112729"/>
          </a:xfrm>
          <a:prstGeom prst="rect">
            <a:avLst/>
          </a:prstGeom>
          <a:noFill/>
        </p:spPr>
        <p:txBody>
          <a:bodyPr wrap="square" lIns="0" tIns="0" rIns="0" bIns="0" rtlCol="0">
            <a:spAutoFit/>
          </a:bodyPr>
          <a:lstStyle/>
          <a:p>
            <a:pPr algn="just">
              <a:lnSpc>
                <a:spcPct val="120000"/>
              </a:lnSpc>
            </a:pPr>
            <a:r>
              <a:rPr lang="en-US" altLang="zh-CN" sz="1400" dirty="0">
                <a:latin typeface="Arial" panose="020B0604020202020204" pitchFamily="34" charset="0"/>
                <a:cs typeface="Arial" panose="020B0604020202020204" pitchFamily="34" charset="0"/>
              </a:rPr>
              <a:t>For GEO, the limited link budget may affect the user experience of voice service. According to the link budget analysis in the left table, the result of CNR is largely impacted by UE RF parameters and reference scenarios, such as UE Tx Power, UE Antenna Gain, UE antenna configuration, Elevation Angle.</a:t>
            </a:r>
          </a:p>
          <a:p>
            <a:pPr algn="just">
              <a:lnSpc>
                <a:spcPct val="120000"/>
              </a:lnSpc>
            </a:pPr>
            <a:endParaRPr lang="en-US" altLang="zh-CN" sz="1400" b="1" i="1" dirty="0">
              <a:latin typeface="Arial" panose="020B0604020202020204" pitchFamily="34" charset="0"/>
              <a:cs typeface="Arial" panose="020B0604020202020204" pitchFamily="34" charset="0"/>
            </a:endParaRPr>
          </a:p>
          <a:p>
            <a:pPr algn="just">
              <a:lnSpc>
                <a:spcPct val="120000"/>
              </a:lnSpc>
            </a:pPr>
            <a:endParaRPr lang="en-US" altLang="zh-CN" sz="1400" b="1" i="1"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 Proposal 2: According to the link budget analysis, the service performance is largely impacted by UE RF parameters and reference scenarios. For a meaningful RAN design to support IoT NTN voice over GEO, </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Baseline UE RF parameters e.g. UE Tx Power, UE Antenna Gain, UE antenna configuration, need to be decided, and enhanced if needed.</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Reference scenarios, e.g. Elevation Angle, need to be decided.</a:t>
            </a:r>
            <a:endParaRPr lang="en-US" altLang="zh-CN" sz="1400" dirty="0">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graphicFrame>
            <p:nvGraphicFramePr>
              <p:cNvPr id="6" name="表格 5">
                <a:extLst>
                  <a:ext uri="{FF2B5EF4-FFF2-40B4-BE49-F238E27FC236}">
                    <a16:creationId xmlns:a16="http://schemas.microsoft.com/office/drawing/2014/main" id="{CEE16653-2C44-4880-B502-D6392D9C085C}"/>
                  </a:ext>
                </a:extLst>
              </p:cNvPr>
              <p:cNvGraphicFramePr>
                <a:graphicFrameLocks noGrp="1"/>
              </p:cNvGraphicFramePr>
              <p:nvPr>
                <p:extLst>
                  <p:ext uri="{D42A27DB-BD31-4B8C-83A1-F6EECF244321}">
                    <p14:modId xmlns:p14="http://schemas.microsoft.com/office/powerpoint/2010/main" val="3475004151"/>
                  </p:ext>
                </p:extLst>
              </p:nvPr>
            </p:nvGraphicFramePr>
            <p:xfrm>
              <a:off x="190384" y="1085881"/>
              <a:ext cx="5668548" cy="4953723"/>
            </p:xfrm>
            <a:graphic>
              <a:graphicData uri="http://schemas.openxmlformats.org/drawingml/2006/table">
                <a:tbl>
                  <a:tblPr firstRow="1" bandRow="1">
                    <a:tableStyleId>{72833802-FEF1-4C79-8D5D-14CF1EAF98D9}</a:tableStyleId>
                  </a:tblPr>
                  <a:tblGrid>
                    <a:gridCol w="1324825">
                      <a:extLst>
                        <a:ext uri="{9D8B030D-6E8A-4147-A177-3AD203B41FA5}">
                          <a16:colId xmlns:a16="http://schemas.microsoft.com/office/drawing/2014/main" val="2253587031"/>
                        </a:ext>
                      </a:extLst>
                    </a:gridCol>
                    <a:gridCol w="705959">
                      <a:extLst>
                        <a:ext uri="{9D8B030D-6E8A-4147-A177-3AD203B41FA5}">
                          <a16:colId xmlns:a16="http://schemas.microsoft.com/office/drawing/2014/main" val="689468824"/>
                        </a:ext>
                      </a:extLst>
                    </a:gridCol>
                    <a:gridCol w="747486">
                      <a:extLst>
                        <a:ext uri="{9D8B030D-6E8A-4147-A177-3AD203B41FA5}">
                          <a16:colId xmlns:a16="http://schemas.microsoft.com/office/drawing/2014/main" val="3169136075"/>
                        </a:ext>
                      </a:extLst>
                    </a:gridCol>
                    <a:gridCol w="672737">
                      <a:extLst>
                        <a:ext uri="{9D8B030D-6E8A-4147-A177-3AD203B41FA5}">
                          <a16:colId xmlns:a16="http://schemas.microsoft.com/office/drawing/2014/main" val="52054341"/>
                        </a:ext>
                      </a:extLst>
                    </a:gridCol>
                    <a:gridCol w="739180">
                      <a:extLst>
                        <a:ext uri="{9D8B030D-6E8A-4147-A177-3AD203B41FA5}">
                          <a16:colId xmlns:a16="http://schemas.microsoft.com/office/drawing/2014/main" val="672286948"/>
                        </a:ext>
                      </a:extLst>
                    </a:gridCol>
                    <a:gridCol w="614600">
                      <a:extLst>
                        <a:ext uri="{9D8B030D-6E8A-4147-A177-3AD203B41FA5}">
                          <a16:colId xmlns:a16="http://schemas.microsoft.com/office/drawing/2014/main" val="2395783148"/>
                        </a:ext>
                      </a:extLst>
                    </a:gridCol>
                    <a:gridCol w="863761">
                      <a:extLst>
                        <a:ext uri="{9D8B030D-6E8A-4147-A177-3AD203B41FA5}">
                          <a16:colId xmlns:a16="http://schemas.microsoft.com/office/drawing/2014/main" val="2897927466"/>
                        </a:ext>
                      </a:extLst>
                    </a:gridCol>
                  </a:tblGrid>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Parameters</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1" dirty="0">
                              <a:solidFill>
                                <a:schemeClr val="tx1"/>
                              </a:solidFill>
                              <a:latin typeface="Arial" panose="020B0604020202020204" pitchFamily="34" charset="0"/>
                              <a:cs typeface="Arial" panose="020B0604020202020204" pitchFamily="34" charset="0"/>
                            </a:rPr>
                            <a:t>Value</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hMerge="1">
                      <a:txBody>
                        <a:bodyPr/>
                        <a:lstStyle/>
                        <a:p>
                          <a:endParaRPr lang="zh-CN"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pPr algn="ctr"/>
                          <a:endParaRPr lang="zh-CN" altLang="en-US" sz="1000" b="1"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hMerge="1">
                      <a:txBody>
                        <a:bodyPr/>
                        <a:lstStyle/>
                        <a:p>
                          <a:pPr algn="ctr"/>
                          <a:endParaRPr lang="zh-CN" altLang="en-US" sz="900" b="1"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hMerge="1">
                      <a:txBody>
                        <a:bodyPr/>
                        <a:lstStyle/>
                        <a:p>
                          <a:endParaRPr lang="zh-CN" altLang="en-US"/>
                        </a:p>
                      </a:txBody>
                      <a:tcPr/>
                    </a:tc>
                    <a:extLst>
                      <a:ext uri="{0D108BD9-81ED-4DB2-BD59-A6C34878D82A}">
                        <a16:rowId xmlns:a16="http://schemas.microsoft.com/office/drawing/2014/main" val="3156135201"/>
                      </a:ext>
                    </a:extLst>
                  </a:tr>
                  <a:tr h="308451">
                    <a:tc>
                      <a:txBody>
                        <a:bodyPr/>
                        <a:lstStyle/>
                        <a:p>
                          <a:pPr algn="ctr"/>
                          <a:r>
                            <a:rPr lang="en-US" altLang="zh-CN" sz="900" b="0" dirty="0">
                              <a:solidFill>
                                <a:schemeClr val="tx1"/>
                              </a:solidFill>
                              <a:latin typeface="Arial" panose="020B0604020202020204" pitchFamily="34" charset="0"/>
                              <a:cs typeface="Arial" panose="020B0604020202020204" pitchFamily="34" charset="0"/>
                            </a:rPr>
                            <a:t>Target elevation angle </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4">
                      <a:txBody>
                        <a:bodyPr/>
                        <a:lstStyle/>
                        <a:p>
                          <a:pPr algn="ctr"/>
                          <a:r>
                            <a:rPr lang="en-US" altLang="zh-CN" sz="900" b="1" dirty="0">
                              <a:solidFill>
                                <a:srgbClr val="FF0000"/>
                              </a:solidFill>
                              <a:latin typeface="Arial" panose="020B0604020202020204" pitchFamily="34" charset="0"/>
                              <a:cs typeface="Arial" panose="020B0604020202020204" pitchFamily="34" charset="0"/>
                            </a:rPr>
                            <a:t>2.3°[1]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20°[2]</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1"/>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Freq. band /GHz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05515630"/>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Channel BW /kHz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sz="9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1051112"/>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UE Tx Power /dBm</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dirty="0">
                            <a:solidFill>
                              <a:schemeClr val="tx1"/>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6220536"/>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NF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dirty="0">
                            <a:solidFill>
                              <a:schemeClr val="tx1"/>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6086691"/>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Antenna Gain /</a:t>
                          </a:r>
                          <a:r>
                            <a:rPr lang="en-US" altLang="zh-CN" sz="900" b="1" dirty="0" err="1">
                              <a:solidFill>
                                <a:schemeClr val="tx1"/>
                              </a:solidFill>
                              <a:latin typeface="Arial" panose="020B0604020202020204" pitchFamily="34" charset="0"/>
                              <a:cs typeface="Arial" panose="020B0604020202020204" pitchFamily="34" charset="0"/>
                            </a:rPr>
                            <a:t>dBi</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-5.5</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87722376"/>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UE Antenna config.</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913964" rtl="0" eaLnBrk="1" fontAlgn="auto" latinLnBrk="0" hangingPunct="1">
                            <a:lnSpc>
                              <a:spcPct val="100000"/>
                            </a:lnSpc>
                            <a:spcBef>
                              <a:spcPts val="0"/>
                            </a:spcBef>
                            <a:spcAft>
                              <a:spcPts val="0"/>
                            </a:spcAft>
                            <a:buClrTx/>
                            <a:buSzTx/>
                            <a:buFontTx/>
                            <a:buNone/>
                            <a:tabLst/>
                            <a:defRPr/>
                          </a:pPr>
                          <a:r>
                            <a:rPr lang="en-GB" altLang="zh-CN" sz="900" b="1" kern="1200" dirty="0">
                              <a:solidFill>
                                <a:srgbClr val="FF0000"/>
                              </a:solidFill>
                              <a:latin typeface="Arial" panose="020B0604020202020204" pitchFamily="34" charset="0"/>
                              <a:ea typeface="+mn-ea"/>
                              <a:cs typeface="Arial" panose="020B0604020202020204" pitchFamily="34" charset="0"/>
                            </a:rPr>
                            <a:t>1Tx, 1Rx</a:t>
                          </a:r>
                          <a:endParaRPr lang="zh-CN" altLang="en-US" sz="900" b="1" kern="1200" dirty="0">
                            <a:solidFill>
                              <a:srgbClr val="FF0000"/>
                            </a:solidFill>
                            <a:latin typeface="Arial" panose="020B0604020202020204" pitchFamily="34" charset="0"/>
                            <a:ea typeface="+mn-ea"/>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a:r>
                            <a:rPr lang="en-GB" altLang="zh-CN" sz="900" b="1" kern="1200" dirty="0">
                              <a:solidFill>
                                <a:srgbClr val="FF0000"/>
                              </a:solidFill>
                              <a:latin typeface="Arial" panose="020B0604020202020204" pitchFamily="34" charset="0"/>
                              <a:ea typeface="+mn-ea"/>
                              <a:cs typeface="Arial" panose="020B0604020202020204" pitchFamily="34" charset="0"/>
                            </a:rPr>
                            <a:t>1Tx, 1Rx</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gridSpan="2">
                      <a:txBody>
                        <a:bodyPr/>
                        <a:lstStyle/>
                        <a:p>
                          <a:pPr marL="0" marR="0" lvl="0" indent="0" algn="ctr" defTabSz="913964" rtl="0" eaLnBrk="1" fontAlgn="auto" latinLnBrk="0" hangingPunct="1">
                            <a:lnSpc>
                              <a:spcPct val="100000"/>
                            </a:lnSpc>
                            <a:spcBef>
                              <a:spcPts val="0"/>
                            </a:spcBef>
                            <a:spcAft>
                              <a:spcPts val="0"/>
                            </a:spcAft>
                            <a:buClrTx/>
                            <a:buSzTx/>
                            <a:buFontTx/>
                            <a:buNone/>
                            <a:tabLst/>
                            <a:defRPr/>
                          </a:pPr>
                          <a:r>
                            <a:rPr lang="en-GB" altLang="zh-CN" sz="900" b="1" kern="1200" dirty="0">
                              <a:solidFill>
                                <a:srgbClr val="FF0000"/>
                              </a:solidFill>
                              <a:latin typeface="Arial" panose="020B0604020202020204" pitchFamily="34" charset="0"/>
                              <a:ea typeface="+mn-ea"/>
                              <a:cs typeface="Arial" panose="020B0604020202020204" pitchFamily="34" charset="0"/>
                            </a:rPr>
                            <a:t>1Tx, 2Rx(3dB)</a:t>
                          </a:r>
                          <a:endParaRPr lang="zh-CN" altLang="en-US" sz="900" b="1" kern="1200" dirty="0">
                            <a:solidFill>
                              <a:srgbClr val="FF0000"/>
                            </a:solidFill>
                            <a:latin typeface="Arial" panose="020B0604020202020204" pitchFamily="34" charset="0"/>
                            <a:ea typeface="+mn-ea"/>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7"/>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EIRP /</a:t>
                          </a:r>
                          <a:r>
                            <a:rPr lang="en-US" altLang="zh-CN" sz="900" b="0" dirty="0" err="1">
                              <a:solidFill>
                                <a:schemeClr val="tx1"/>
                              </a:solidFill>
                              <a:latin typeface="Arial" panose="020B0604020202020204" pitchFamily="34" charset="0"/>
                              <a:cs typeface="Arial" panose="020B0604020202020204" pitchFamily="34" charset="0"/>
                            </a:rPr>
                            <a:t>dBW</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51.55(DL)/-4.5(UL)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51.55(DL)/1(UL)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no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51.55(DL)/1(UL)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30848230"/>
                      </a:ext>
                    </a:extLst>
                  </a:tr>
                  <a:tr h="308451">
                    <a:tc>
                      <a:txBody>
                        <a:bodyPr/>
                        <a:lstStyle/>
                        <a:p>
                          <a:pPr algn="ctr"/>
                          <a:r>
                            <a:rPr lang="en-US" altLang="zh-CN" sz="900" b="0" dirty="0">
                              <a:solidFill>
                                <a:schemeClr val="tx1"/>
                              </a:solidFill>
                              <a:latin typeface="Arial" panose="020B0604020202020204" pitchFamily="34" charset="0"/>
                              <a:cs typeface="Arial" panose="020B0604020202020204" pitchFamily="34" charset="0"/>
                            </a:rPr>
                            <a:t>G/T / dB/K</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-37.12(DL)/19(UL)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-31.62(DL)/19(UL)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-31.62(DL)/19(UL)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556492921"/>
                      </a:ext>
                    </a:extLst>
                  </a:tr>
                  <a:tr h="239339">
                    <a:tc>
                      <a:txBody>
                        <a:bodyPr/>
                        <a:lstStyle/>
                        <a:p>
                          <a:pPr algn="ctr"/>
                          <a14:m>
                            <m:oMath xmlns:m="http://schemas.openxmlformats.org/officeDocument/2006/math">
                              <m:sSub>
                                <m:sSubPr>
                                  <m:ctrlPr>
                                    <a:rPr lang="en-US" altLang="zh-CN" sz="900" b="0" i="1" smtClean="0">
                                      <a:solidFill>
                                        <a:schemeClr val="tx1"/>
                                      </a:solidFill>
                                      <a:latin typeface="Cambria Math" panose="02040503050406030204" pitchFamily="18" charset="0"/>
                                      <a:cs typeface="Arial" panose="020B0604020202020204" pitchFamily="34" charset="0"/>
                                    </a:rPr>
                                  </m:ctrlPr>
                                </m:sSubPr>
                                <m:e>
                                  <m:r>
                                    <a:rPr lang="en-US" altLang="zh-CN" sz="900" b="0" i="1" smtClean="0">
                                      <a:solidFill>
                                        <a:schemeClr val="tx1"/>
                                      </a:solidFill>
                                      <a:latin typeface="Cambria Math" panose="02040503050406030204" pitchFamily="18" charset="0"/>
                                      <a:cs typeface="Arial" panose="020B0604020202020204" pitchFamily="34" charset="0"/>
                                    </a:rPr>
                                    <m:t>𝑃𝐿</m:t>
                                  </m:r>
                                </m:e>
                                <m:sub>
                                  <m:r>
                                    <a:rPr lang="en-US" altLang="zh-CN" sz="900" b="0" i="1" smtClean="0">
                                      <a:solidFill>
                                        <a:schemeClr val="tx1"/>
                                      </a:solidFill>
                                      <a:latin typeface="Cambria Math" panose="02040503050406030204" pitchFamily="18" charset="0"/>
                                      <a:cs typeface="Arial" panose="020B0604020202020204" pitchFamily="34" charset="0"/>
                                    </a:rPr>
                                    <m:t>𝐹𝑆</m:t>
                                  </m:r>
                                </m:sub>
                              </m:sSub>
                            </m:oMath>
                          </a14:m>
                          <a:r>
                            <a:rPr lang="en-US" altLang="zh-CN" sz="900" b="0" dirty="0">
                              <a:solidFill>
                                <a:schemeClr val="tx1"/>
                              </a:solidFill>
                              <a:latin typeface="Arial" panose="020B0604020202020204" pitchFamily="34" charset="0"/>
                              <a:cs typeface="Arial" panose="020B0604020202020204" pitchFamily="34" charset="0"/>
                            </a:rPr>
                            <a:t>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190.81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190.81</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190.41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3438052"/>
                      </a:ext>
                    </a:extLst>
                  </a:tr>
                  <a:tr h="239339">
                    <a:tc>
                      <a:txBody>
                        <a:bodyPr/>
                        <a:lstStyle/>
                        <a:p>
                          <a:pPr algn="ctr"/>
                          <a14:m>
                            <m:oMath xmlns:m="http://schemas.openxmlformats.org/officeDocument/2006/math">
                              <m:sSub>
                                <m:sSubPr>
                                  <m:ctrlPr>
                                    <a:rPr lang="en-US" altLang="zh-CN" sz="900" b="0" i="1" smtClean="0">
                                      <a:solidFill>
                                        <a:schemeClr val="tx1"/>
                                      </a:solidFill>
                                      <a:latin typeface="Cambria Math" panose="02040503050406030204" pitchFamily="18" charset="0"/>
                                      <a:cs typeface="Arial" panose="020B0604020202020204" pitchFamily="34" charset="0"/>
                                    </a:rPr>
                                  </m:ctrlPr>
                                </m:sSubPr>
                                <m:e>
                                  <m:r>
                                    <a:rPr lang="en-US" altLang="zh-CN" sz="900" b="0" i="1" smtClean="0">
                                      <a:solidFill>
                                        <a:schemeClr val="tx1"/>
                                      </a:solidFill>
                                      <a:latin typeface="Cambria Math" panose="02040503050406030204" pitchFamily="18" charset="0"/>
                                      <a:cs typeface="Arial" panose="020B0604020202020204" pitchFamily="34" charset="0"/>
                                    </a:rPr>
                                    <m:t>𝑃𝐿</m:t>
                                  </m:r>
                                </m:e>
                                <m:sub>
                                  <m:r>
                                    <a:rPr lang="en-US" altLang="zh-CN" sz="900" b="0" i="1" smtClean="0">
                                      <a:solidFill>
                                        <a:schemeClr val="tx1"/>
                                      </a:solidFill>
                                      <a:latin typeface="Cambria Math" panose="02040503050406030204" pitchFamily="18" charset="0"/>
                                      <a:cs typeface="Arial" panose="020B0604020202020204" pitchFamily="34" charset="0"/>
                                    </a:rPr>
                                    <m:t>𝐴</m:t>
                                  </m:r>
                                </m:sub>
                              </m:sSub>
                            </m:oMath>
                          </a14:m>
                          <a:r>
                            <a:rPr lang="en-US" altLang="zh-CN" sz="900" b="0" dirty="0">
                              <a:solidFill>
                                <a:schemeClr val="tx1"/>
                              </a:solidFill>
                              <a:latin typeface="Arial" panose="020B0604020202020204" pitchFamily="34" charset="0"/>
                              <a:cs typeface="Arial" panose="020B0604020202020204" pitchFamily="34" charset="0"/>
                            </a:rPr>
                            <a:t>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13796677"/>
                      </a:ext>
                    </a:extLst>
                  </a:tr>
                  <a:tr h="239339">
                    <a:tc>
                      <a:txBody>
                        <a:bodyPr/>
                        <a:lstStyle/>
                        <a:p>
                          <a:pPr algn="ctr"/>
                          <a14:m>
                            <m:oMath xmlns:m="http://schemas.openxmlformats.org/officeDocument/2006/math">
                              <m:sSub>
                                <m:sSubPr>
                                  <m:ctrlPr>
                                    <a:rPr lang="en-US" altLang="zh-CN" sz="900" b="0" i="1" smtClean="0">
                                      <a:solidFill>
                                        <a:schemeClr val="tx1"/>
                                      </a:solidFill>
                                      <a:latin typeface="Cambria Math" panose="02040503050406030204" pitchFamily="18" charset="0"/>
                                      <a:cs typeface="Arial" panose="020B0604020202020204" pitchFamily="34" charset="0"/>
                                    </a:rPr>
                                  </m:ctrlPr>
                                </m:sSubPr>
                                <m:e>
                                  <m:r>
                                    <a:rPr lang="en-US" altLang="zh-CN" sz="900" b="0" i="1" smtClean="0">
                                      <a:solidFill>
                                        <a:schemeClr val="tx1"/>
                                      </a:solidFill>
                                      <a:latin typeface="Cambria Math" panose="02040503050406030204" pitchFamily="18" charset="0"/>
                                      <a:cs typeface="Arial" panose="020B0604020202020204" pitchFamily="34" charset="0"/>
                                    </a:rPr>
                                    <m:t>𝑃𝐿</m:t>
                                  </m:r>
                                </m:e>
                                <m:sub>
                                  <m:r>
                                    <a:rPr lang="en-US" altLang="zh-CN" sz="900" b="0" i="1" smtClean="0">
                                      <a:solidFill>
                                        <a:schemeClr val="tx1"/>
                                      </a:solidFill>
                                      <a:latin typeface="Cambria Math" panose="02040503050406030204" pitchFamily="18" charset="0"/>
                                      <a:cs typeface="Arial" panose="020B0604020202020204" pitchFamily="34" charset="0"/>
                                    </a:rPr>
                                    <m:t>𝑆𝑀</m:t>
                                  </m:r>
                                </m:sub>
                              </m:sSub>
                            </m:oMath>
                          </a14:m>
                          <a:r>
                            <a:rPr lang="en-US" altLang="zh-CN" sz="900" b="0" dirty="0">
                              <a:solidFill>
                                <a:schemeClr val="tx1"/>
                              </a:solidFill>
                              <a:latin typeface="Arial" panose="020B0604020202020204" pitchFamily="34" charset="0"/>
                              <a:cs typeface="Arial" panose="020B0604020202020204" pitchFamily="34" charset="0"/>
                            </a:rPr>
                            <a:t>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895662159"/>
                      </a:ext>
                    </a:extLst>
                  </a:tr>
                  <a:tr h="239339">
                    <a:tc>
                      <a:txBody>
                        <a:bodyPr/>
                        <a:lstStyle/>
                        <a:p>
                          <a:pPr algn="ctr"/>
                          <a14:m>
                            <m:oMath xmlns:m="http://schemas.openxmlformats.org/officeDocument/2006/math">
                              <m:sSub>
                                <m:sSubPr>
                                  <m:ctrlPr>
                                    <a:rPr lang="en-US" altLang="zh-CN" sz="900" b="1" i="1" smtClean="0">
                                      <a:solidFill>
                                        <a:schemeClr val="tx1"/>
                                      </a:solidFill>
                                      <a:latin typeface="Cambria Math" panose="02040503050406030204" pitchFamily="18" charset="0"/>
                                      <a:cs typeface="Arial" panose="020B0604020202020204" pitchFamily="34" charset="0"/>
                                    </a:rPr>
                                  </m:ctrlPr>
                                </m:sSubPr>
                                <m:e>
                                  <m:r>
                                    <a:rPr lang="en-US" altLang="zh-CN" sz="900" b="1" i="1" smtClean="0">
                                      <a:solidFill>
                                        <a:schemeClr val="tx1"/>
                                      </a:solidFill>
                                      <a:latin typeface="Cambria Math" panose="02040503050406030204" pitchFamily="18" charset="0"/>
                                      <a:cs typeface="Arial" panose="020B0604020202020204" pitchFamily="34" charset="0"/>
                                    </a:rPr>
                                    <m:t>𝑷𝑳</m:t>
                                  </m:r>
                                </m:e>
                                <m:sub>
                                  <m:r>
                                    <a:rPr lang="en-US" altLang="zh-CN" sz="900" b="1" i="1" smtClean="0">
                                      <a:solidFill>
                                        <a:schemeClr val="tx1"/>
                                      </a:solidFill>
                                      <a:latin typeface="Cambria Math" panose="02040503050406030204" pitchFamily="18" charset="0"/>
                                      <a:cs typeface="Arial" panose="020B0604020202020204" pitchFamily="34" charset="0"/>
                                    </a:rPr>
                                    <m:t>𝑺𝑳</m:t>
                                  </m:r>
                                </m:sub>
                              </m:sSub>
                            </m:oMath>
                          </a14:m>
                          <a:r>
                            <a:rPr lang="en-US" altLang="zh-CN" sz="900" b="1" dirty="0">
                              <a:solidFill>
                                <a:schemeClr val="tx1"/>
                              </a:solidFill>
                              <a:latin typeface="Arial" panose="020B0604020202020204" pitchFamily="34" charset="0"/>
                              <a:cs typeface="Arial" panose="020B0604020202020204" pitchFamily="34" charset="0"/>
                            </a:rPr>
                            <a:t> /dB</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2.2</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2.2</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63861855"/>
                      </a:ext>
                    </a:extLst>
                  </a:tr>
                  <a:tr h="239339">
                    <a:tc>
                      <a:txBody>
                        <a:bodyPr/>
                        <a:lstStyle/>
                        <a:p>
                          <a:pPr algn="ctr"/>
                          <a14:m>
                            <m:oMath xmlns:m="http://schemas.openxmlformats.org/officeDocument/2006/math">
                              <m:sSub>
                                <m:sSubPr>
                                  <m:ctrlPr>
                                    <a:rPr lang="en-US" altLang="zh-CN" sz="900" b="0" i="1" smtClean="0">
                                      <a:solidFill>
                                        <a:schemeClr val="tx1"/>
                                      </a:solidFill>
                                      <a:latin typeface="Cambria Math" panose="02040503050406030204" pitchFamily="18" charset="0"/>
                                      <a:cs typeface="Arial" panose="020B0604020202020204" pitchFamily="34" charset="0"/>
                                    </a:rPr>
                                  </m:ctrlPr>
                                </m:sSubPr>
                                <m:e>
                                  <m:r>
                                    <a:rPr lang="en-US" altLang="zh-CN" sz="900" b="0" i="1" smtClean="0">
                                      <a:solidFill>
                                        <a:schemeClr val="tx1"/>
                                      </a:solidFill>
                                      <a:latin typeface="Cambria Math" panose="02040503050406030204" pitchFamily="18" charset="0"/>
                                      <a:cs typeface="Arial" panose="020B0604020202020204" pitchFamily="34" charset="0"/>
                                    </a:rPr>
                                    <m:t>𝑃𝐿</m:t>
                                  </m:r>
                                </m:e>
                                <m:sub>
                                  <m:r>
                                    <a:rPr lang="en-US" altLang="zh-CN" sz="900" b="0" i="1" smtClean="0">
                                      <a:solidFill>
                                        <a:schemeClr val="tx1"/>
                                      </a:solidFill>
                                      <a:latin typeface="Cambria Math" panose="02040503050406030204" pitchFamily="18" charset="0"/>
                                      <a:cs typeface="Arial" panose="020B0604020202020204" pitchFamily="34" charset="0"/>
                                    </a:rPr>
                                    <m:t>𝐴𝐷</m:t>
                                  </m:r>
                                </m:sub>
                              </m:sSub>
                            </m:oMath>
                          </a14:m>
                          <a:r>
                            <a:rPr lang="en-US" altLang="zh-CN" sz="900" b="0" dirty="0">
                              <a:solidFill>
                                <a:schemeClr val="tx1"/>
                              </a:solidFill>
                              <a:latin typeface="Arial" panose="020B0604020202020204" pitchFamily="34" charset="0"/>
                              <a:cs typeface="Arial" panose="020B0604020202020204" pitchFamily="34" charset="0"/>
                            </a:rPr>
                            <a:t>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40716138"/>
                      </a:ext>
                    </a:extLst>
                  </a:tr>
                  <a:tr h="239339">
                    <a:tc>
                      <a:txBody>
                        <a:bodyPr/>
                        <a:lstStyle/>
                        <a:p>
                          <a:pPr algn="ctr"/>
                          <a14:m>
                            <m:oMath xmlns:m="http://schemas.openxmlformats.org/officeDocument/2006/math">
                              <m:sSub>
                                <m:sSubPr>
                                  <m:ctrlPr>
                                    <a:rPr lang="en-US" altLang="zh-CN" sz="900" b="0" i="1" smtClean="0">
                                      <a:solidFill>
                                        <a:schemeClr val="tx1"/>
                                      </a:solidFill>
                                      <a:latin typeface="Cambria Math" panose="02040503050406030204" pitchFamily="18" charset="0"/>
                                      <a:cs typeface="Arial" panose="020B0604020202020204" pitchFamily="34" charset="0"/>
                                    </a:rPr>
                                  </m:ctrlPr>
                                </m:sSubPr>
                                <m:e>
                                  <m:r>
                                    <a:rPr lang="en-US" altLang="zh-CN" sz="900" b="0" i="1" smtClean="0">
                                      <a:solidFill>
                                        <a:schemeClr val="tx1"/>
                                      </a:solidFill>
                                      <a:latin typeface="Cambria Math" panose="02040503050406030204" pitchFamily="18" charset="0"/>
                                      <a:cs typeface="Arial" panose="020B0604020202020204" pitchFamily="34" charset="0"/>
                                    </a:rPr>
                                    <m:t>𝑃𝐿</m:t>
                                  </m:r>
                                </m:e>
                                <m:sub>
                                  <m:r>
                                    <a:rPr lang="en-US" altLang="zh-CN" sz="900" b="0" i="1" smtClean="0">
                                      <a:solidFill>
                                        <a:schemeClr val="tx1"/>
                                      </a:solidFill>
                                      <a:latin typeface="Cambria Math" panose="02040503050406030204" pitchFamily="18" charset="0"/>
                                      <a:cs typeface="Arial" panose="020B0604020202020204" pitchFamily="34" charset="0"/>
                                    </a:rPr>
                                    <m:t>𝑃𝑂𝐿</m:t>
                                  </m:r>
                                </m:sub>
                              </m:sSub>
                            </m:oMath>
                          </a14:m>
                          <a:r>
                            <a:rPr lang="en-US" altLang="zh-CN" sz="900" b="0" dirty="0">
                              <a:solidFill>
                                <a:schemeClr val="tx1"/>
                              </a:solidFill>
                              <a:latin typeface="Arial" panose="020B0604020202020204" pitchFamily="34" charset="0"/>
                              <a:cs typeface="Arial" panose="020B0604020202020204" pitchFamily="34" charset="0"/>
                            </a:rPr>
                            <a:t>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900" b="0"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02138759"/>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B(</a:t>
                          </a:r>
                          <a:r>
                            <a:rPr lang="en-US" altLang="zh-CN" sz="900" b="0" dirty="0" err="1">
                              <a:solidFill>
                                <a:schemeClr val="tx1"/>
                              </a:solidFill>
                              <a:latin typeface="Arial" panose="020B0604020202020204" pitchFamily="34" charset="0"/>
                              <a:cs typeface="Arial" panose="020B0604020202020204" pitchFamily="34" charset="0"/>
                            </a:rPr>
                            <a:t>dBHZ</a:t>
                          </a:r>
                          <a:r>
                            <a:rPr lang="en-US" altLang="zh-CN" sz="900" b="0" dirty="0">
                              <a:solidFill>
                                <a:schemeClr val="tx1"/>
                              </a:solidFill>
                              <a:latin typeface="Arial" panose="020B0604020202020204" pitchFamily="34" charset="0"/>
                              <a:cs typeface="Arial" panose="020B0604020202020204" pitchFamily="34" charset="0"/>
                            </a:rPr>
                            <a:t>)</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0" dirty="0">
                              <a:solidFill>
                                <a:schemeClr val="tx1"/>
                              </a:solidFill>
                              <a:latin typeface="Arial" panose="020B0604020202020204" pitchFamily="34" charset="0"/>
                              <a:cs typeface="Arial" panose="020B0604020202020204" pitchFamily="34" charset="0"/>
                            </a:rPr>
                            <a:t>52.55(DL)/41.76(15k UL)35.74(3.75k 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16"/>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K(</a:t>
                          </a:r>
                          <a:r>
                            <a:rPr lang="en-US" altLang="zh-CN" sz="900" b="0" dirty="0" err="1">
                              <a:solidFill>
                                <a:schemeClr val="tx1"/>
                              </a:solidFill>
                              <a:latin typeface="Arial" panose="020B0604020202020204" pitchFamily="34" charset="0"/>
                              <a:cs typeface="Arial" panose="020B0604020202020204" pitchFamily="34" charset="0"/>
                            </a:rPr>
                            <a:t>dBw</a:t>
                          </a:r>
                          <a:r>
                            <a:rPr lang="en-US" altLang="zh-CN" sz="900" b="0" dirty="0">
                              <a:solidFill>
                                <a:schemeClr val="tx1"/>
                              </a:solidFill>
                              <a:latin typeface="Arial" panose="020B0604020202020204" pitchFamily="34" charset="0"/>
                              <a:cs typeface="Arial" panose="020B0604020202020204" pitchFamily="34" charset="0"/>
                            </a:rPr>
                            <a:t>/K/Hz)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0" dirty="0">
                              <a:solidFill>
                                <a:schemeClr val="tx1"/>
                              </a:solidFill>
                              <a:latin typeface="Arial" panose="020B0604020202020204" pitchFamily="34" charset="0"/>
                              <a:cs typeface="Arial" panose="020B0604020202020204" pitchFamily="34" charset="0"/>
                            </a:rPr>
                            <a:t>-228.6</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17"/>
                      </a:ext>
                    </a:extLst>
                  </a:tr>
                  <a:tr h="239339">
                    <a:tc rowSpan="2">
                      <a:txBody>
                        <a:bodyPr/>
                        <a:lstStyle/>
                        <a:p>
                          <a:pPr algn="ctr"/>
                          <a:r>
                            <a:rPr lang="en-US" altLang="zh-CN" sz="900" b="0" dirty="0">
                              <a:solidFill>
                                <a:schemeClr val="tx1"/>
                              </a:solidFill>
                              <a:latin typeface="Arial" panose="020B0604020202020204" pitchFamily="34" charset="0"/>
                              <a:cs typeface="Arial" panose="020B0604020202020204" pitchFamily="34" charset="0"/>
                            </a:rPr>
                            <a:t>CNR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3688978"/>
                      </a:ext>
                    </a:extLst>
                  </a:tr>
                  <a:tr h="268058">
                    <a:tc v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-8.8</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-0.9/5.1</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-3.3</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4.6/10.6</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2.3</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7.2/13.2</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922527"/>
                      </a:ext>
                    </a:extLst>
                  </a:tr>
                </a:tbl>
              </a:graphicData>
            </a:graphic>
          </p:graphicFrame>
        </mc:Choice>
        <mc:Fallback>
          <p:graphicFrame>
            <p:nvGraphicFramePr>
              <p:cNvPr id="6" name="表格 5">
                <a:extLst>
                  <a:ext uri="{FF2B5EF4-FFF2-40B4-BE49-F238E27FC236}">
                    <a16:creationId xmlns:a16="http://schemas.microsoft.com/office/drawing/2014/main" id="{CEE16653-2C44-4880-B502-D6392D9C085C}"/>
                  </a:ext>
                </a:extLst>
              </p:cNvPr>
              <p:cNvGraphicFramePr>
                <a:graphicFrameLocks noGrp="1"/>
              </p:cNvGraphicFramePr>
              <p:nvPr>
                <p:extLst>
                  <p:ext uri="{D42A27DB-BD31-4B8C-83A1-F6EECF244321}">
                    <p14:modId xmlns:p14="http://schemas.microsoft.com/office/powerpoint/2010/main" val="3475004151"/>
                  </p:ext>
                </p:extLst>
              </p:nvPr>
            </p:nvGraphicFramePr>
            <p:xfrm>
              <a:off x="190384" y="1085881"/>
              <a:ext cx="5668548" cy="4953723"/>
            </p:xfrm>
            <a:graphic>
              <a:graphicData uri="http://schemas.openxmlformats.org/drawingml/2006/table">
                <a:tbl>
                  <a:tblPr firstRow="1" bandRow="1">
                    <a:tableStyleId>{72833802-FEF1-4C79-8D5D-14CF1EAF98D9}</a:tableStyleId>
                  </a:tblPr>
                  <a:tblGrid>
                    <a:gridCol w="1324825">
                      <a:extLst>
                        <a:ext uri="{9D8B030D-6E8A-4147-A177-3AD203B41FA5}">
                          <a16:colId xmlns:a16="http://schemas.microsoft.com/office/drawing/2014/main" val="2253587031"/>
                        </a:ext>
                      </a:extLst>
                    </a:gridCol>
                    <a:gridCol w="705959">
                      <a:extLst>
                        <a:ext uri="{9D8B030D-6E8A-4147-A177-3AD203B41FA5}">
                          <a16:colId xmlns:a16="http://schemas.microsoft.com/office/drawing/2014/main" val="689468824"/>
                        </a:ext>
                      </a:extLst>
                    </a:gridCol>
                    <a:gridCol w="747486">
                      <a:extLst>
                        <a:ext uri="{9D8B030D-6E8A-4147-A177-3AD203B41FA5}">
                          <a16:colId xmlns:a16="http://schemas.microsoft.com/office/drawing/2014/main" val="3169136075"/>
                        </a:ext>
                      </a:extLst>
                    </a:gridCol>
                    <a:gridCol w="672737">
                      <a:extLst>
                        <a:ext uri="{9D8B030D-6E8A-4147-A177-3AD203B41FA5}">
                          <a16:colId xmlns:a16="http://schemas.microsoft.com/office/drawing/2014/main" val="52054341"/>
                        </a:ext>
                      </a:extLst>
                    </a:gridCol>
                    <a:gridCol w="739180">
                      <a:extLst>
                        <a:ext uri="{9D8B030D-6E8A-4147-A177-3AD203B41FA5}">
                          <a16:colId xmlns:a16="http://schemas.microsoft.com/office/drawing/2014/main" val="672286948"/>
                        </a:ext>
                      </a:extLst>
                    </a:gridCol>
                    <a:gridCol w="614600">
                      <a:extLst>
                        <a:ext uri="{9D8B030D-6E8A-4147-A177-3AD203B41FA5}">
                          <a16:colId xmlns:a16="http://schemas.microsoft.com/office/drawing/2014/main" val="2395783148"/>
                        </a:ext>
                      </a:extLst>
                    </a:gridCol>
                    <a:gridCol w="863761">
                      <a:extLst>
                        <a:ext uri="{9D8B030D-6E8A-4147-A177-3AD203B41FA5}">
                          <a16:colId xmlns:a16="http://schemas.microsoft.com/office/drawing/2014/main" val="2897927466"/>
                        </a:ext>
                      </a:extLst>
                    </a:gridCol>
                  </a:tblGrid>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Parameters</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1" dirty="0">
                              <a:solidFill>
                                <a:schemeClr val="tx1"/>
                              </a:solidFill>
                              <a:latin typeface="Arial" panose="020B0604020202020204" pitchFamily="34" charset="0"/>
                              <a:cs typeface="Arial" panose="020B0604020202020204" pitchFamily="34" charset="0"/>
                            </a:rPr>
                            <a:t>Value</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hMerge="1">
                      <a:txBody>
                        <a:bodyPr/>
                        <a:lstStyle/>
                        <a:p>
                          <a:endParaRPr lang="zh-CN" altLang="en-US" sz="12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pPr algn="ctr"/>
                          <a:endParaRPr lang="zh-CN" altLang="en-US" sz="1000" b="1"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hMerge="1">
                      <a:txBody>
                        <a:bodyPr/>
                        <a:lstStyle/>
                        <a:p>
                          <a:pPr algn="ctr"/>
                          <a:endParaRPr lang="zh-CN" altLang="en-US" sz="900" b="1"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hMerge="1">
                      <a:txBody>
                        <a:bodyPr/>
                        <a:lstStyle/>
                        <a:p>
                          <a:endParaRPr lang="zh-CN" altLang="en-US"/>
                        </a:p>
                      </a:txBody>
                      <a:tcPr/>
                    </a:tc>
                    <a:extLst>
                      <a:ext uri="{0D108BD9-81ED-4DB2-BD59-A6C34878D82A}">
                        <a16:rowId xmlns:a16="http://schemas.microsoft.com/office/drawing/2014/main" val="3156135201"/>
                      </a:ext>
                    </a:extLst>
                  </a:tr>
                  <a:tr h="308451">
                    <a:tc>
                      <a:txBody>
                        <a:bodyPr/>
                        <a:lstStyle/>
                        <a:p>
                          <a:pPr algn="ctr"/>
                          <a:r>
                            <a:rPr lang="en-US" altLang="zh-CN" sz="900" b="0" dirty="0">
                              <a:solidFill>
                                <a:schemeClr val="tx1"/>
                              </a:solidFill>
                              <a:latin typeface="Arial" panose="020B0604020202020204" pitchFamily="34" charset="0"/>
                              <a:cs typeface="Arial" panose="020B0604020202020204" pitchFamily="34" charset="0"/>
                            </a:rPr>
                            <a:t>Target elevation angle </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4">
                      <a:txBody>
                        <a:bodyPr/>
                        <a:lstStyle/>
                        <a:p>
                          <a:pPr algn="ctr"/>
                          <a:r>
                            <a:rPr lang="en-US" altLang="zh-CN" sz="900" b="1" dirty="0">
                              <a:solidFill>
                                <a:srgbClr val="FF0000"/>
                              </a:solidFill>
                              <a:latin typeface="Arial" panose="020B0604020202020204" pitchFamily="34" charset="0"/>
                              <a:cs typeface="Arial" panose="020B0604020202020204" pitchFamily="34" charset="0"/>
                            </a:rPr>
                            <a:t>2.3°[1]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20°[2]</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1"/>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Freq. band /GHz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05515630"/>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Channel BW /kHz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180, 15/3.75</a:t>
                          </a:r>
                          <a:endParaRPr lang="zh-CN" altLang="en-US" sz="9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1051112"/>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UE Tx Power /dBm</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dirty="0">
                            <a:solidFill>
                              <a:schemeClr val="tx1"/>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chemeClr val="tx1"/>
                              </a:solidFill>
                              <a:latin typeface="Arial" panose="020B0604020202020204" pitchFamily="34" charset="0"/>
                              <a:cs typeface="Arial" panose="020B0604020202020204" pitchFamily="34" charset="0"/>
                            </a:rPr>
                            <a:t>31</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6220536"/>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NF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dirty="0">
                            <a:solidFill>
                              <a:schemeClr val="tx1"/>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7</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56086691"/>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Antenna Gain /</a:t>
                          </a:r>
                          <a:r>
                            <a:rPr lang="en-US" altLang="zh-CN" sz="900" b="1" dirty="0" err="1">
                              <a:solidFill>
                                <a:schemeClr val="tx1"/>
                              </a:solidFill>
                              <a:latin typeface="Arial" panose="020B0604020202020204" pitchFamily="34" charset="0"/>
                              <a:cs typeface="Arial" panose="020B0604020202020204" pitchFamily="34" charset="0"/>
                            </a:rPr>
                            <a:t>dBi</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-5.5</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87722376"/>
                      </a:ext>
                    </a:extLst>
                  </a:tr>
                  <a:tr h="239339">
                    <a:tc>
                      <a:txBody>
                        <a:bodyPr/>
                        <a:lstStyle/>
                        <a:p>
                          <a:pPr algn="ctr"/>
                          <a:r>
                            <a:rPr lang="en-US" altLang="zh-CN" sz="900" b="1" dirty="0">
                              <a:solidFill>
                                <a:schemeClr val="tx1"/>
                              </a:solidFill>
                              <a:latin typeface="Arial" panose="020B0604020202020204" pitchFamily="34" charset="0"/>
                              <a:cs typeface="Arial" panose="020B0604020202020204" pitchFamily="34" charset="0"/>
                            </a:rPr>
                            <a:t>UE Antenna config.</a:t>
                          </a:r>
                          <a:endParaRPr lang="zh-CN" altLang="en-US" sz="900" b="1"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913964" rtl="0" eaLnBrk="1" fontAlgn="auto" latinLnBrk="0" hangingPunct="1">
                            <a:lnSpc>
                              <a:spcPct val="100000"/>
                            </a:lnSpc>
                            <a:spcBef>
                              <a:spcPts val="0"/>
                            </a:spcBef>
                            <a:spcAft>
                              <a:spcPts val="0"/>
                            </a:spcAft>
                            <a:buClrTx/>
                            <a:buSzTx/>
                            <a:buFontTx/>
                            <a:buNone/>
                            <a:tabLst/>
                            <a:defRPr/>
                          </a:pPr>
                          <a:r>
                            <a:rPr lang="en-GB" altLang="zh-CN" sz="900" b="1" kern="1200" dirty="0">
                              <a:solidFill>
                                <a:srgbClr val="FF0000"/>
                              </a:solidFill>
                              <a:latin typeface="Arial" panose="020B0604020202020204" pitchFamily="34" charset="0"/>
                              <a:ea typeface="+mn-ea"/>
                              <a:cs typeface="Arial" panose="020B0604020202020204" pitchFamily="34" charset="0"/>
                            </a:rPr>
                            <a:t>1Tx, 1Rx</a:t>
                          </a:r>
                          <a:endParaRPr lang="zh-CN" altLang="en-US" sz="900" b="1" kern="1200" dirty="0">
                            <a:solidFill>
                              <a:srgbClr val="FF0000"/>
                            </a:solidFill>
                            <a:latin typeface="Arial" panose="020B0604020202020204" pitchFamily="34" charset="0"/>
                            <a:ea typeface="+mn-ea"/>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gridSpan="2">
                      <a:txBody>
                        <a:bodyPr/>
                        <a:lstStyle/>
                        <a:p>
                          <a:pPr algn="ctr"/>
                          <a:r>
                            <a:rPr lang="en-GB" altLang="zh-CN" sz="900" b="1" kern="1200" dirty="0">
                              <a:solidFill>
                                <a:srgbClr val="FF0000"/>
                              </a:solidFill>
                              <a:latin typeface="Arial" panose="020B0604020202020204" pitchFamily="34" charset="0"/>
                              <a:ea typeface="+mn-ea"/>
                              <a:cs typeface="Arial" panose="020B0604020202020204" pitchFamily="34" charset="0"/>
                            </a:rPr>
                            <a:t>1Tx, 1Rx</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gridSpan="2">
                      <a:txBody>
                        <a:bodyPr/>
                        <a:lstStyle/>
                        <a:p>
                          <a:pPr marL="0" marR="0" lvl="0" indent="0" algn="ctr" defTabSz="913964" rtl="0" eaLnBrk="1" fontAlgn="auto" latinLnBrk="0" hangingPunct="1">
                            <a:lnSpc>
                              <a:spcPct val="100000"/>
                            </a:lnSpc>
                            <a:spcBef>
                              <a:spcPts val="0"/>
                            </a:spcBef>
                            <a:spcAft>
                              <a:spcPts val="0"/>
                            </a:spcAft>
                            <a:buClrTx/>
                            <a:buSzTx/>
                            <a:buFontTx/>
                            <a:buNone/>
                            <a:tabLst/>
                            <a:defRPr/>
                          </a:pPr>
                          <a:r>
                            <a:rPr lang="en-GB" altLang="zh-CN" sz="900" b="1" kern="1200" dirty="0">
                              <a:solidFill>
                                <a:srgbClr val="FF0000"/>
                              </a:solidFill>
                              <a:latin typeface="Arial" panose="020B0604020202020204" pitchFamily="34" charset="0"/>
                              <a:ea typeface="+mn-ea"/>
                              <a:cs typeface="Arial" panose="020B0604020202020204" pitchFamily="34" charset="0"/>
                            </a:rPr>
                            <a:t>1Tx, 2Rx(3dB)</a:t>
                          </a:r>
                          <a:endParaRPr lang="zh-CN" altLang="en-US" sz="900" b="1" kern="1200" dirty="0">
                            <a:solidFill>
                              <a:srgbClr val="FF0000"/>
                            </a:solidFill>
                            <a:latin typeface="Arial" panose="020B0604020202020204" pitchFamily="34" charset="0"/>
                            <a:ea typeface="+mn-ea"/>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07"/>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EIRP /</a:t>
                          </a:r>
                          <a:r>
                            <a:rPr lang="en-US" altLang="zh-CN" sz="900" b="0" dirty="0" err="1">
                              <a:solidFill>
                                <a:schemeClr val="tx1"/>
                              </a:solidFill>
                              <a:latin typeface="Arial" panose="020B0604020202020204" pitchFamily="34" charset="0"/>
                              <a:cs typeface="Arial" panose="020B0604020202020204" pitchFamily="34" charset="0"/>
                            </a:rPr>
                            <a:t>dBW</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51.55(DL)/-4.5(UL)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51.55(DL)/1(UL)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noFill/>
                      </a:tcPr>
                    </a:tc>
                    <a:tc gridSpan="2">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dirty="0">
                              <a:solidFill>
                                <a:schemeClr val="tx1"/>
                              </a:solidFill>
                              <a:latin typeface="Arial" panose="020B0604020202020204" pitchFamily="34" charset="0"/>
                              <a:cs typeface="Arial" panose="020B0604020202020204" pitchFamily="34" charset="0"/>
                            </a:rPr>
                            <a:t>51.55(DL)/1(UL)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30848230"/>
                      </a:ext>
                    </a:extLst>
                  </a:tr>
                  <a:tr h="308451">
                    <a:tc>
                      <a:txBody>
                        <a:bodyPr/>
                        <a:lstStyle/>
                        <a:p>
                          <a:pPr algn="ctr"/>
                          <a:r>
                            <a:rPr lang="en-US" altLang="zh-CN" sz="900" b="0" dirty="0">
                              <a:solidFill>
                                <a:schemeClr val="tx1"/>
                              </a:solidFill>
                              <a:latin typeface="Arial" panose="020B0604020202020204" pitchFamily="34" charset="0"/>
                              <a:cs typeface="Arial" panose="020B0604020202020204" pitchFamily="34" charset="0"/>
                            </a:rPr>
                            <a:t>G/T / dB/K</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-37.12(DL)/19(UL)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-31.62(DL)/19(UL)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-31.62(DL)/19(UL)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556492921"/>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040000" r="-327523" b="-897500"/>
                          </a:stretch>
                        </a:blip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190.81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190.81</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190.41</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13438052"/>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169231" r="-327523" b="-820513"/>
                          </a:stretch>
                        </a:blip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0.2</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13796677"/>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269231" r="-327523" b="-720513"/>
                          </a:stretch>
                        </a:blip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895662159"/>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335000" r="-327523" b="-602500"/>
                          </a:stretch>
                        </a:blip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2.2</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2.2</a:t>
                          </a:r>
                          <a:endParaRPr lang="zh-CN" altLang="en-US" b="1" dirty="0">
                            <a:solidFill>
                              <a:srgbClr val="FF0000"/>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1" dirty="0">
                              <a:solidFill>
                                <a:srgbClr val="FF0000"/>
                              </a:solidFill>
                              <a:latin typeface="Arial" panose="020B0604020202020204" pitchFamily="34" charset="0"/>
                              <a:cs typeface="Arial" panose="020B0604020202020204" pitchFamily="34" charset="0"/>
                            </a:rPr>
                            <a:t>0</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63861855"/>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471795" r="-327523" b="-517949"/>
                          </a:stretch>
                        </a:blip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0(DL)/3(UL)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640716138"/>
                      </a:ext>
                    </a:extLst>
                  </a:tr>
                  <a:tr h="239339">
                    <a:tc>
                      <a:txBody>
                        <a:bodyPr/>
                        <a:lstStyle/>
                        <a:p>
                          <a:endParaRPr lang="zh-CN"/>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blipFill>
                          <a:blip r:embed="rId3"/>
                          <a:stretch>
                            <a:fillRect l="-459" t="-1571795" r="-327523" b="-417949"/>
                          </a:stretch>
                        </a:blip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ctr"/>
                          <a:r>
                            <a:rPr lang="en-US" altLang="zh-CN" sz="900" b="0" dirty="0">
                              <a:solidFill>
                                <a:schemeClr val="tx1"/>
                              </a:solidFill>
                              <a:latin typeface="Arial" panose="020B0604020202020204" pitchFamily="34" charset="0"/>
                              <a:cs typeface="Arial" panose="020B0604020202020204" pitchFamily="34" charset="0"/>
                            </a:rPr>
                            <a:t>3</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algn="ctr"/>
                          <a:endParaRPr lang="zh-CN" altLang="en-US" sz="900" b="0"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02138759"/>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B(</a:t>
                          </a:r>
                          <a:r>
                            <a:rPr lang="en-US" altLang="zh-CN" sz="900" b="0" dirty="0" err="1">
                              <a:solidFill>
                                <a:schemeClr val="tx1"/>
                              </a:solidFill>
                              <a:latin typeface="Arial" panose="020B0604020202020204" pitchFamily="34" charset="0"/>
                              <a:cs typeface="Arial" panose="020B0604020202020204" pitchFamily="34" charset="0"/>
                            </a:rPr>
                            <a:t>dBHZ</a:t>
                          </a:r>
                          <a:r>
                            <a:rPr lang="en-US" altLang="zh-CN" sz="900" b="0" dirty="0">
                              <a:solidFill>
                                <a:schemeClr val="tx1"/>
                              </a:solidFill>
                              <a:latin typeface="Arial" panose="020B0604020202020204" pitchFamily="34" charset="0"/>
                              <a:cs typeface="Arial" panose="020B0604020202020204" pitchFamily="34" charset="0"/>
                            </a:rPr>
                            <a:t>)</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0" dirty="0">
                              <a:solidFill>
                                <a:schemeClr val="tx1"/>
                              </a:solidFill>
                              <a:latin typeface="Arial" panose="020B0604020202020204" pitchFamily="34" charset="0"/>
                              <a:cs typeface="Arial" panose="020B0604020202020204" pitchFamily="34" charset="0"/>
                            </a:rPr>
                            <a:t>52.55(DL)/41.76(15k UL)35.74(3.75k 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hMerge="1">
                      <a:txBody>
                        <a:bodyPr/>
                        <a:lstStyle/>
                        <a:p>
                          <a:endParaRPr lang="zh-CN"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16"/>
                      </a:ext>
                    </a:extLst>
                  </a:tr>
                  <a:tr h="239339">
                    <a:tc>
                      <a:txBody>
                        <a:bodyPr/>
                        <a:lstStyle/>
                        <a:p>
                          <a:pPr algn="ctr"/>
                          <a:r>
                            <a:rPr lang="en-US" altLang="zh-CN" sz="900" b="0" dirty="0">
                              <a:solidFill>
                                <a:schemeClr val="tx1"/>
                              </a:solidFill>
                              <a:latin typeface="Arial" panose="020B0604020202020204" pitchFamily="34" charset="0"/>
                              <a:cs typeface="Arial" panose="020B0604020202020204" pitchFamily="34" charset="0"/>
                            </a:rPr>
                            <a:t>K(</a:t>
                          </a:r>
                          <a:r>
                            <a:rPr lang="en-US" altLang="zh-CN" sz="900" b="0" dirty="0" err="1">
                              <a:solidFill>
                                <a:schemeClr val="tx1"/>
                              </a:solidFill>
                              <a:latin typeface="Arial" panose="020B0604020202020204" pitchFamily="34" charset="0"/>
                              <a:cs typeface="Arial" panose="020B0604020202020204" pitchFamily="34" charset="0"/>
                            </a:rPr>
                            <a:t>dBw</a:t>
                          </a:r>
                          <a:r>
                            <a:rPr lang="en-US" altLang="zh-CN" sz="900" b="0" dirty="0">
                              <a:solidFill>
                                <a:schemeClr val="tx1"/>
                              </a:solidFill>
                              <a:latin typeface="Arial" panose="020B0604020202020204" pitchFamily="34" charset="0"/>
                              <a:cs typeface="Arial" panose="020B0604020202020204" pitchFamily="34" charset="0"/>
                            </a:rPr>
                            <a:t>/K/Hz)</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gridSpan="6">
                      <a:txBody>
                        <a:bodyPr/>
                        <a:lstStyle/>
                        <a:p>
                          <a:pPr algn="ctr"/>
                          <a:r>
                            <a:rPr lang="en-US" altLang="zh-CN" sz="900" b="0" dirty="0">
                              <a:solidFill>
                                <a:schemeClr val="tx1"/>
                              </a:solidFill>
                              <a:latin typeface="Arial" panose="020B0604020202020204" pitchFamily="34" charset="0"/>
                              <a:cs typeface="Arial" panose="020B0604020202020204" pitchFamily="34" charset="0"/>
                            </a:rPr>
                            <a:t>-228.6</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endParaRPr lang="zh-CN" altLang="en-US"/>
                        </a:p>
                      </a:txBody>
                      <a:tcPr>
                        <a:lnL w="3175" cap="flat" cmpd="sng" algn="ctr">
                          <a:solidFill>
                            <a:schemeClr val="tx1"/>
                          </a:solidFill>
                          <a:prstDash val="solid"/>
                          <a:round/>
                          <a:headEnd type="none" w="med" len="med"/>
                          <a:tailEnd type="none" w="med" len="med"/>
                        </a:lnL>
                      </a:tcPr>
                    </a:tc>
                    <a:tc hMerge="1">
                      <a:txBody>
                        <a:bodyPr/>
                        <a:lstStyle/>
                        <a:p>
                          <a:pPr algn="ctr"/>
                          <a:endParaRPr lang="zh-CN" altLang="en-US" sz="9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0017"/>
                      </a:ext>
                    </a:extLst>
                  </a:tr>
                  <a:tr h="239339">
                    <a:tc rowSpan="2">
                      <a:txBody>
                        <a:bodyPr/>
                        <a:lstStyle/>
                        <a:p>
                          <a:pPr algn="ctr"/>
                          <a:r>
                            <a:rPr lang="en-US" altLang="zh-CN" sz="900" b="0" dirty="0">
                              <a:solidFill>
                                <a:schemeClr val="tx1"/>
                              </a:solidFill>
                              <a:latin typeface="Arial" panose="020B0604020202020204" pitchFamily="34" charset="0"/>
                              <a:cs typeface="Arial" panose="020B0604020202020204" pitchFamily="34" charset="0"/>
                            </a:rPr>
                            <a:t>CNR /dB</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solid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DL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altLang="zh-CN" sz="900" b="0" dirty="0">
                              <a:solidFill>
                                <a:schemeClr val="tx1"/>
                              </a:solidFill>
                              <a:latin typeface="Arial" panose="020B0604020202020204" pitchFamily="34" charset="0"/>
                              <a:cs typeface="Arial" panose="020B0604020202020204" pitchFamily="34" charset="0"/>
                            </a:rPr>
                            <a:t>UL</a:t>
                          </a:r>
                          <a:endParaRPr lang="zh-CN" altLang="en-US" sz="900" b="0" dirty="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3688978"/>
                      </a:ext>
                    </a:extLst>
                  </a:tr>
                  <a:tr h="268058">
                    <a:tc vMerge="1">
                      <a:txBody>
                        <a:bodyPr/>
                        <a:lstStyle/>
                        <a:p>
                          <a:pPr algn="ctr"/>
                          <a:endParaRPr lang="zh-CN" altLang="en-US" sz="1200" b="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-8.8</a:t>
                          </a:r>
                          <a:endParaRPr lang="zh-CN" altLang="en-US" sz="900" b="1" dirty="0">
                            <a:solidFill>
                              <a:srgbClr val="FF0000"/>
                            </a:solidFill>
                            <a:latin typeface="Arial" panose="020B0604020202020204" pitchFamily="34" charset="0"/>
                            <a:cs typeface="Arial" panose="020B0604020202020204" pitchFamily="34"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-0.9/5.1</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-3.3</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4.6/10.6</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2.3</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altLang="zh-CN" sz="900" b="1" dirty="0">
                              <a:solidFill>
                                <a:schemeClr val="tx1"/>
                              </a:solidFill>
                              <a:latin typeface="Arial" panose="020B0604020202020204" pitchFamily="34" charset="0"/>
                              <a:cs typeface="Arial" panose="020B0604020202020204" pitchFamily="34" charset="0"/>
                            </a:rPr>
                            <a:t>7.2/13.2</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922527"/>
                      </a:ext>
                    </a:extLst>
                  </a:tr>
                </a:tbl>
              </a:graphicData>
            </a:graphic>
          </p:graphicFrame>
        </mc:Fallback>
      </mc:AlternateContent>
      <p:sp>
        <p:nvSpPr>
          <p:cNvPr id="2" name="矩形 1">
            <a:extLst>
              <a:ext uri="{FF2B5EF4-FFF2-40B4-BE49-F238E27FC236}">
                <a16:creationId xmlns:a16="http://schemas.microsoft.com/office/drawing/2014/main" id="{DC5B410E-72C0-47C1-876A-ECCB3CF4F721}"/>
              </a:ext>
            </a:extLst>
          </p:cNvPr>
          <p:cNvSpPr/>
          <p:nvPr/>
        </p:nvSpPr>
        <p:spPr>
          <a:xfrm>
            <a:off x="131769" y="6261619"/>
            <a:ext cx="4263083" cy="3291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050" dirty="0">
                <a:solidFill>
                  <a:schemeClr val="tx1"/>
                </a:solidFill>
              </a:rPr>
              <a:t>[1] Central beam edge elevation of satellite parameter set-1</a:t>
            </a:r>
          </a:p>
          <a:p>
            <a:r>
              <a:rPr lang="en-US" altLang="zh-CN" sz="1050" dirty="0">
                <a:solidFill>
                  <a:schemeClr val="tx1"/>
                </a:solidFill>
              </a:rPr>
              <a:t>[2] Central beam center elevation of satellite parameter set-2</a:t>
            </a:r>
            <a:endParaRPr lang="zh-CN" altLang="en-US" sz="1050" dirty="0">
              <a:solidFill>
                <a:schemeClr val="tx1"/>
              </a:solidFill>
            </a:endParaRPr>
          </a:p>
        </p:txBody>
      </p:sp>
    </p:spTree>
    <p:extLst>
      <p:ext uri="{BB962C8B-B14F-4D97-AF65-F5344CB8AC3E}">
        <p14:creationId xmlns:p14="http://schemas.microsoft.com/office/powerpoint/2010/main" val="9006616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D046242-B558-4560-BAB7-C0B891DA6AE0}"/>
              </a:ext>
            </a:extLst>
          </p:cNvPr>
          <p:cNvSpPr txBox="1">
            <a:spLocks/>
          </p:cNvSpPr>
          <p:nvPr/>
        </p:nvSpPr>
        <p:spPr>
          <a:xfrm>
            <a:off x="190384" y="198663"/>
            <a:ext cx="11943305" cy="439519"/>
          </a:xfrm>
          <a:prstGeom prst="rect">
            <a:avLst/>
          </a:prstGeom>
        </p:spPr>
        <p:txBody>
          <a:bodyPr anchor="ctr"/>
          <a:lstStyle>
            <a:lvl1pPr algn="l" defTabSz="914400" rtl="0" eaLnBrk="1" latinLnBrk="0" hangingPunct="1">
              <a:lnSpc>
                <a:spcPts val="3440"/>
              </a:lnSpc>
              <a:spcBef>
                <a:spcPct val="0"/>
              </a:spcBef>
              <a:buNone/>
              <a:defRPr sz="2800" b="1" kern="1200">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l" defTabSz="914400" rtl="0" eaLnBrk="1" fontAlgn="auto" latinLnBrk="0" hangingPunct="1">
              <a:lnSpc>
                <a:spcPts val="3440"/>
              </a:lnSpc>
              <a:spcBef>
                <a:spcPct val="0"/>
              </a:spcBef>
              <a:spcAft>
                <a:spcPts val="0"/>
              </a:spcAft>
              <a:buClrTx/>
              <a:buSzTx/>
              <a:buFontTx/>
              <a:buNone/>
              <a:tabLst/>
              <a:defRPr/>
            </a:pPr>
            <a:r>
              <a:rPr kumimoji="0" lang="en-US" altLang="zh-CN"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IMS Voice call over GEO in Rel-20: potential RAN enhancements</a:t>
            </a:r>
            <a:endPar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88">
            <a:extLst>
              <a:ext uri="{FF2B5EF4-FFF2-40B4-BE49-F238E27FC236}">
                <a16:creationId xmlns:a16="http://schemas.microsoft.com/office/drawing/2014/main" id="{9E2D73B2-EB0F-4B8C-B01D-EEAFC71C607E}"/>
              </a:ext>
            </a:extLst>
          </p:cNvPr>
          <p:cNvSpPr txBox="1"/>
          <p:nvPr/>
        </p:nvSpPr>
        <p:spPr>
          <a:xfrm>
            <a:off x="575733" y="1391772"/>
            <a:ext cx="10636515" cy="3681842"/>
          </a:xfrm>
          <a:prstGeom prst="rect">
            <a:avLst/>
          </a:prstGeom>
          <a:noFill/>
        </p:spPr>
        <p:txBody>
          <a:bodyPr wrap="square" lIns="0" tIns="0" rIns="0" bIns="0" rtlCol="0">
            <a:spAutoFit/>
          </a:bodyPr>
          <a:lstStyle/>
          <a:p>
            <a:pPr algn="just">
              <a:lnSpc>
                <a:spcPct val="130000"/>
              </a:lnSpc>
            </a:pPr>
            <a:r>
              <a:rPr lang="en-US" altLang="zh-CN" sz="1400" dirty="0">
                <a:latin typeface="Arial" panose="020B0604020202020204" pitchFamily="34" charset="0"/>
                <a:cs typeface="Arial" panose="020B0604020202020204" pitchFamily="34" charset="0"/>
              </a:rPr>
              <a:t>Both UP solution and CP solution were standardized for NB-IoT in TN and CP solution is more widely commercialized. Voice data packets and signaling should be transmitted via separating radio bearers to satisfy different QoS requirements. RAN needs to coordinate with SA WGs to study and decide which solution to choose for voice over GEO.</a:t>
            </a:r>
          </a:p>
          <a:p>
            <a:pPr algn="just">
              <a:lnSpc>
                <a:spcPct val="130000"/>
              </a:lnSpc>
            </a:pPr>
            <a:r>
              <a:rPr lang="en-US" altLang="zh-CN" sz="1400" dirty="0">
                <a:latin typeface="Arial" panose="020B0604020202020204" pitchFamily="34" charset="0"/>
                <a:cs typeface="Arial" panose="020B0604020202020204" pitchFamily="34" charset="0"/>
              </a:rPr>
              <a:t>The protocol header reduction can be further studied based on the decision of CP solution or UP solution. </a:t>
            </a:r>
          </a:p>
          <a:p>
            <a:pPr algn="just">
              <a:lnSpc>
                <a:spcPct val="120000"/>
              </a:lnSpc>
            </a:pPr>
            <a:endParaRPr lang="en-US" altLang="zh-CN" sz="1400"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Proposal 3: Study and choose one solution from CP solution and UP solution to support GEO voice service in coordination with SA WGs. Necessary enhancements can be further considered based on the decision of CP solution or UP solution. </a:t>
            </a:r>
            <a:endParaRPr lang="en-US" altLang="zh-CN" sz="1400" dirty="0">
              <a:latin typeface="Arial" panose="020B0604020202020204" pitchFamily="34" charset="0"/>
              <a:cs typeface="Arial" panose="020B0604020202020204" pitchFamily="34" charset="0"/>
            </a:endParaRPr>
          </a:p>
          <a:p>
            <a:pPr algn="just">
              <a:lnSpc>
                <a:spcPct val="120000"/>
              </a:lnSpc>
            </a:pPr>
            <a:endParaRPr lang="en-US" altLang="zh-CN" sz="1400" dirty="0">
              <a:latin typeface="Arial" panose="020B0604020202020204" pitchFamily="34" charset="0"/>
              <a:cs typeface="Arial" panose="020B0604020202020204" pitchFamily="34" charset="0"/>
            </a:endParaRPr>
          </a:p>
          <a:p>
            <a:pPr algn="just">
              <a:lnSpc>
                <a:spcPct val="120000"/>
              </a:lnSpc>
            </a:pPr>
            <a:r>
              <a:rPr lang="en-US" altLang="zh-CN" sz="1400" dirty="0">
                <a:latin typeface="Arial" panose="020B0604020202020204" pitchFamily="34" charset="0"/>
                <a:cs typeface="Arial" panose="020B0604020202020204" pitchFamily="34" charset="0"/>
              </a:rPr>
              <a:t>SPS is an efficient way to reduce the NPDCCH overhead to schedule periodic UL and DL transmissions, and further increase the system capacity.</a:t>
            </a:r>
          </a:p>
          <a:p>
            <a:pPr algn="just">
              <a:lnSpc>
                <a:spcPct val="120000"/>
              </a:lnSpc>
            </a:pPr>
            <a:endParaRPr lang="en-US" altLang="zh-CN" sz="1400"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Proposal 4: Considering GEO voice characteristics, the following RAN enhancements can be considered:</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semi-persistent scheduling (SPS) enhancements in DL and UL to reduce NPDCCH overhead for scheduling periodic UL and DL transmissions</a:t>
            </a:r>
          </a:p>
        </p:txBody>
      </p:sp>
    </p:spTree>
    <p:extLst>
      <p:ext uri="{BB962C8B-B14F-4D97-AF65-F5344CB8AC3E}">
        <p14:creationId xmlns:p14="http://schemas.microsoft.com/office/powerpoint/2010/main" val="72759453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1CB9EE-71C4-4748-BFF7-661CDE153BD1}"/>
              </a:ext>
            </a:extLst>
          </p:cNvPr>
          <p:cNvSpPr txBox="1">
            <a:spLocks/>
          </p:cNvSpPr>
          <p:nvPr/>
        </p:nvSpPr>
        <p:spPr>
          <a:xfrm>
            <a:off x="190384" y="198663"/>
            <a:ext cx="11943305" cy="439519"/>
          </a:xfrm>
          <a:prstGeom prst="rect">
            <a:avLst/>
          </a:prstGeom>
        </p:spPr>
        <p:txBody>
          <a:bodyPr anchor="ctr"/>
          <a:lstStyle>
            <a:lvl1pPr algn="l" defTabSz="914400" rtl="0" eaLnBrk="1" latinLnBrk="0" hangingPunct="1">
              <a:lnSpc>
                <a:spcPts val="3440"/>
              </a:lnSpc>
              <a:spcBef>
                <a:spcPct val="0"/>
              </a:spcBef>
              <a:buNone/>
              <a:defRPr sz="2800" b="1" kern="1200">
                <a:solidFill>
                  <a:srgbClr val="C00000"/>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l" defTabSz="914400" rtl="0" eaLnBrk="1" fontAlgn="auto" latinLnBrk="0" hangingPunct="1">
              <a:lnSpc>
                <a:spcPts val="3440"/>
              </a:lnSpc>
              <a:spcBef>
                <a:spcPct val="0"/>
              </a:spcBef>
              <a:spcAft>
                <a:spcPts val="0"/>
              </a:spcAft>
              <a:buClrTx/>
              <a:buSzTx/>
              <a:buFontTx/>
              <a:buNone/>
              <a:tabLst/>
              <a:defRPr/>
            </a:pPr>
            <a:r>
              <a:rPr lang="en-US" altLang="zh-CN" noProof="0" dirty="0"/>
              <a:t>Summary </a:t>
            </a:r>
            <a:endPar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 name="文本框 2">
            <a:extLst>
              <a:ext uri="{FF2B5EF4-FFF2-40B4-BE49-F238E27FC236}">
                <a16:creationId xmlns:a16="http://schemas.microsoft.com/office/drawing/2014/main" id="{8C129BA0-1C50-4710-BF7C-EA336D64B885}"/>
              </a:ext>
            </a:extLst>
          </p:cNvPr>
          <p:cNvSpPr txBox="1"/>
          <p:nvPr/>
        </p:nvSpPr>
        <p:spPr>
          <a:xfrm>
            <a:off x="428177" y="1047498"/>
            <a:ext cx="11021625" cy="811056"/>
          </a:xfrm>
          <a:prstGeom prst="rect">
            <a:avLst/>
          </a:prstGeom>
          <a:noFill/>
        </p:spPr>
        <p:txBody>
          <a:bodyPr wrap="square" lIns="0" tIns="0" rIns="0" bIns="0" rtlCol="0">
            <a:spAutoFit/>
          </a:bodyPr>
          <a:lstStyle/>
          <a:p>
            <a:pPr>
              <a:lnSpc>
                <a:spcPct val="130000"/>
              </a:lnSpc>
            </a:pPr>
            <a:r>
              <a:rPr lang="en-US" altLang="zh-CN" sz="1400" dirty="0">
                <a:latin typeface="Arial" panose="020B0604020202020204" pitchFamily="34" charset="0"/>
                <a:cs typeface="Arial" panose="020B0604020202020204" pitchFamily="34" charset="0"/>
              </a:rPr>
              <a:t>In this contribution, we have the following proposals:</a:t>
            </a:r>
            <a:endParaRPr lang="en-US" altLang="zh-CN" sz="1400" b="1" i="1" dirty="0">
              <a:latin typeface="Arial" panose="020B0604020202020204" pitchFamily="34" charset="0"/>
              <a:cs typeface="Arial" panose="020B0604020202020204" pitchFamily="34" charset="0"/>
            </a:endParaRPr>
          </a:p>
          <a:p>
            <a:pPr marL="285750" indent="-285750">
              <a:lnSpc>
                <a:spcPct val="130000"/>
              </a:lnSpc>
              <a:buFont typeface="Arial" panose="020B0604020202020204" pitchFamily="34" charset="0"/>
              <a:buChar char="•"/>
            </a:pPr>
            <a:endParaRPr lang="en-US" altLang="zh-CN" sz="1400" dirty="0">
              <a:latin typeface="Arial" panose="020B0604020202020204" pitchFamily="34" charset="0"/>
              <a:cs typeface="Arial" panose="020B0604020202020204" pitchFamily="34" charset="0"/>
            </a:endParaRPr>
          </a:p>
          <a:p>
            <a:pPr marL="285750" lvl="1" indent="-285750">
              <a:lnSpc>
                <a:spcPct val="130000"/>
              </a:lnSpc>
              <a:buFont typeface="Arial" panose="020B0604020202020204" pitchFamily="34" charset="0"/>
              <a:buChar char="•"/>
            </a:pPr>
            <a:endParaRPr lang="en-US" altLang="zh-CN" sz="1400" dirty="0">
              <a:solidFill>
                <a:srgbClr val="1D1D1A"/>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F2DB9BB2-1C46-4F5D-8E02-6E749AFDFAB5}"/>
              </a:ext>
            </a:extLst>
          </p:cNvPr>
          <p:cNvSpPr txBox="1"/>
          <p:nvPr/>
        </p:nvSpPr>
        <p:spPr>
          <a:xfrm>
            <a:off x="428177" y="1622359"/>
            <a:ext cx="11269018" cy="3854197"/>
          </a:xfrm>
          <a:prstGeom prst="rect">
            <a:avLst/>
          </a:prstGeom>
          <a:noFill/>
        </p:spPr>
        <p:txBody>
          <a:bodyPr wrap="square" lIns="0" tIns="0" rIns="0" bIns="0" rtlCol="0">
            <a:spAutoFit/>
          </a:bodyPr>
          <a:lstStyle/>
          <a:p>
            <a:pPr algn="just">
              <a:lnSpc>
                <a:spcPct val="120000"/>
              </a:lnSpc>
            </a:pPr>
            <a:r>
              <a:rPr lang="en-US" altLang="zh-CN" sz="1400" b="1" i="1" dirty="0">
                <a:latin typeface="Arial" panose="020B0604020202020204" pitchFamily="34" charset="0"/>
                <a:cs typeface="Arial" panose="020B0604020202020204" pitchFamily="34" charset="0"/>
              </a:rPr>
              <a:t>Proposal 1: Design target for TN VoIP services can not apply directly to NB-IoT voice call over GEO, and new design target for RAN need to be defined for NB-IoT NTN voice call over GEO in coordination with SA WGs. </a:t>
            </a:r>
          </a:p>
          <a:p>
            <a:pPr algn="just">
              <a:lnSpc>
                <a:spcPct val="120000"/>
              </a:lnSpc>
            </a:pPr>
            <a:endParaRPr lang="en-US" altLang="zh-CN" sz="1400" b="1" i="1"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Proposal 2: According to the link budget analysis, the service performance is largely impacted by UE RF parameters and reference scenarios. For a meaningful RAN design to support IoT NTN voice over GEO, </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Baseline UE RF parameters e.g. UE Tx Power, UE Antenna Gain, UE antenna configuration, need to be decided, and enhanced if needed.</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Reference scenarios, e.g. Elevation Angle, need to be decided.</a:t>
            </a:r>
            <a:endParaRPr lang="en-US" altLang="zh-CN" sz="1400" dirty="0">
              <a:latin typeface="Arial" panose="020B0604020202020204" pitchFamily="34" charset="0"/>
              <a:cs typeface="Arial" panose="020B0604020202020204" pitchFamily="34" charset="0"/>
            </a:endParaRPr>
          </a:p>
          <a:p>
            <a:pPr algn="just">
              <a:lnSpc>
                <a:spcPct val="120000"/>
              </a:lnSpc>
            </a:pPr>
            <a:endParaRPr lang="en-US" altLang="zh-CN" sz="1400"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Proposal 3: Study and choose one solution from CP solution and UP solution to support GEO voice service in coordination with SA WGs. Necessary enhancements can be further considered based on the decision of CP solution or UP solution. </a:t>
            </a:r>
            <a:endParaRPr lang="en-US" altLang="zh-CN" sz="1400" dirty="0">
              <a:latin typeface="Arial" panose="020B0604020202020204" pitchFamily="34" charset="0"/>
              <a:cs typeface="Arial" panose="020B0604020202020204" pitchFamily="34" charset="0"/>
            </a:endParaRPr>
          </a:p>
          <a:p>
            <a:pPr algn="just">
              <a:lnSpc>
                <a:spcPct val="120000"/>
              </a:lnSpc>
            </a:pPr>
            <a:endParaRPr lang="en-US" altLang="zh-CN" sz="1400" dirty="0">
              <a:latin typeface="Arial" panose="020B0604020202020204" pitchFamily="34" charset="0"/>
              <a:cs typeface="Arial" panose="020B0604020202020204" pitchFamily="34" charset="0"/>
            </a:endParaRPr>
          </a:p>
          <a:p>
            <a:pPr algn="just">
              <a:lnSpc>
                <a:spcPct val="120000"/>
              </a:lnSpc>
            </a:pPr>
            <a:r>
              <a:rPr lang="en-US" altLang="zh-CN" sz="1400" b="1" i="1" dirty="0">
                <a:latin typeface="Arial" panose="020B0604020202020204" pitchFamily="34" charset="0"/>
                <a:cs typeface="Arial" panose="020B0604020202020204" pitchFamily="34" charset="0"/>
              </a:rPr>
              <a:t>Proposal 4: Considering GEO voice characteristics, the following RAN enhancements can be considered:</a:t>
            </a:r>
          </a:p>
          <a:p>
            <a:pPr marL="742990" lvl="1" indent="-285750" algn="just">
              <a:lnSpc>
                <a:spcPct val="120000"/>
              </a:lnSpc>
              <a:buFont typeface="Arial" panose="020B0604020202020204" pitchFamily="34" charset="0"/>
              <a:buChar char="‒"/>
            </a:pPr>
            <a:r>
              <a:rPr lang="en-US" altLang="zh-CN" sz="1400" b="1" i="1" dirty="0">
                <a:latin typeface="Arial" panose="020B0604020202020204" pitchFamily="34" charset="0"/>
                <a:cs typeface="Arial" panose="020B0604020202020204" pitchFamily="34" charset="0"/>
              </a:rPr>
              <a:t>semi-persistent scheduling (SPS) enhancements in DL and UL to reduce NPDCCH overhead for scheduling periodic UL and DL transmissions</a:t>
            </a:r>
          </a:p>
        </p:txBody>
      </p:sp>
    </p:spTree>
    <p:extLst>
      <p:ext uri="{BB962C8B-B14F-4D97-AF65-F5344CB8AC3E}">
        <p14:creationId xmlns:p14="http://schemas.microsoft.com/office/powerpoint/2010/main" val="1192413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8675" y="4214618"/>
            <a:ext cx="10994228" cy="886397"/>
          </a:xfrm>
          <a:prstGeom prst="rect">
            <a:avLst/>
          </a:prstGeom>
          <a:noFill/>
        </p:spPr>
        <p:txBody>
          <a:bodyPr wrap="square" lIns="0" tIns="0" rIns="0" bIns="0" rtlCol="0">
            <a:spAutoFit/>
          </a:bodyPr>
          <a:lstStyle/>
          <a:p>
            <a:pPr marL="0" marR="0" lvl="0" indent="0" algn="l" defTabSz="914478" rtl="0" eaLnBrk="1" fontAlgn="auto" latinLnBrk="0" hangingPunct="1">
              <a:lnSpc>
                <a:spcPct val="120000"/>
              </a:lnSpc>
              <a:spcBef>
                <a:spcPts val="0"/>
              </a:spcBef>
              <a:spcAft>
                <a:spcPts val="500"/>
              </a:spcAft>
              <a:buClrTx/>
              <a:buSzTx/>
              <a:buFontTx/>
              <a:buNone/>
              <a:tabLst/>
              <a:defRPr/>
            </a:pPr>
            <a:r>
              <a:rPr kumimoji="1" lang="en-US" altLang="zh-CN" sz="1600" b="1" i="1"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mn-cs"/>
              </a:rPr>
              <a:t>Observation:</a:t>
            </a:r>
            <a:r>
              <a:rPr kumimoji="1" lang="en-US" altLang="zh-CN" sz="1600" b="0" i="1"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mn-cs"/>
              </a:rPr>
              <a:t> The link-level coverage enhancement for UL and DL has been carried out in R18 and R19 to close the coverage gaps, further enhancement at system-level is left un-finished can could be beneficial for improving system throughput and initial access capacity.</a:t>
            </a:r>
          </a:p>
        </p:txBody>
      </p:sp>
    </p:spTree>
    <p:extLst>
      <p:ext uri="{BB962C8B-B14F-4D97-AF65-F5344CB8AC3E}">
        <p14:creationId xmlns:p14="http://schemas.microsoft.com/office/powerpoint/2010/main" val="2570046426"/>
      </p:ext>
    </p:extLst>
  </p:cSld>
  <p:clrMapOvr>
    <a:masterClrMapping/>
  </p:clrMapOvr>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5.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18011</TotalTime>
  <Words>1357</Words>
  <Application>Microsoft Office PowerPoint</Application>
  <PresentationFormat>自定义</PresentationFormat>
  <Paragraphs>171</Paragraphs>
  <Slides>7</Slides>
  <Notes>6</Notes>
  <HiddenSlides>0</HiddenSlides>
  <MMClips>0</MMClips>
  <ScaleCrop>false</ScaleCrop>
  <HeadingPairs>
    <vt:vector size="6" baseType="variant">
      <vt:variant>
        <vt:lpstr>已用的字体</vt:lpstr>
      </vt:variant>
      <vt:variant>
        <vt:i4>4</vt:i4>
      </vt:variant>
      <vt:variant>
        <vt:lpstr>主题</vt:lpstr>
      </vt:variant>
      <vt:variant>
        <vt:i4>5</vt:i4>
      </vt:variant>
      <vt:variant>
        <vt:lpstr>幻灯片标题</vt:lpstr>
      </vt:variant>
      <vt:variant>
        <vt:i4>7</vt:i4>
      </vt:variant>
    </vt:vector>
  </HeadingPairs>
  <TitlesOfParts>
    <vt:vector size="16" baseType="lpstr">
      <vt:lpstr>Microsoft YaHei</vt:lpstr>
      <vt:lpstr>Arial</vt:lpstr>
      <vt:lpstr>Calibri</vt:lpstr>
      <vt:lpstr>Cambria Math</vt:lpstr>
      <vt:lpstr>封面页_图片版 </vt:lpstr>
      <vt:lpstr>目录页</vt:lpstr>
      <vt:lpstr>章节页</vt:lpstr>
      <vt:lpstr>结束页</vt:lpstr>
      <vt:lpstr>1_封面页_图片版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shaochengjun</dc:creator>
  <cp:lastModifiedBy>Ganjiansong (Jiansong)</cp:lastModifiedBy>
  <cp:revision>257</cp:revision>
  <dcterms:created xsi:type="dcterms:W3CDTF">2020-08-28T08:44:19Z</dcterms:created>
  <dcterms:modified xsi:type="dcterms:W3CDTF">2025-06-01T14:09:19Z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(3)jYYNeYqg9URZpIMFTCIdCeNVquPuEel+nDIRQAPIrqxIM5/g5oBljBFaM7g0G3UnNz5I+Lxl
3XzinOb8XrntK+5cii2s/5KHPjVzf2+eT3mkXei0qIqPydT3E9AVL+q4EyN8GFi16B7wafrk
4kKM5b+QlkGvEvrZjPSJu+gnMw7e5TCMMA4EFmF63Ml0dr3+nOPNvAa9KZcwTzlYVuij6jfG
g8y1IjQWMDwHw00j5e</vt:lpwstr>
  </property>
  <property fmtid="{D5CDD505-2E9C-101B-9397-08002B2CF9AE}" pid="3" name="_2015_ms_pID_7253431">
    <vt:lpwstr>H7ij+MfWkrtIywe4S+a0D9BcavELomSG2Ib18xpyvB9q0hdvxoTFcA
gBSOtSnelc6axUseSTlTOvrYN0dRtpTwq9jai4mvc90zFnFZ95NvYO9xJufYr9daOcrVzTqA
GLaIfnqxEKsMJa+WZsbxcLXVnwjEyMOlQVTIeSsuPg293uwzAsm52yuhwds5TG3iH8g9FsCF
fj4i37YlF4KE29z1CbP/AqQpgHM7wlZTKoEN</vt:lpwstr>
  </property>
  <property fmtid="{D5CDD505-2E9C-101B-9397-08002B2CF9AE}" pid="4" name="_2015_ms_pID_7253432">
    <vt:lpwstr>9g==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1748597081</vt:lpwstr>
  </property>
</Properties>
</file>