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0"/>
  </p:notesMasterIdLst>
  <p:handoutMasterIdLst>
    <p:handoutMasterId r:id="rId11"/>
  </p:handoutMasterIdLst>
  <p:sldIdLst>
    <p:sldId id="307" r:id="rId5"/>
    <p:sldId id="310" r:id="rId6"/>
    <p:sldId id="308" r:id="rId7"/>
    <p:sldId id="309" r:id="rId8"/>
    <p:sldId id="280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307"/>
          </p14:sldIdLst>
        </p14:section>
        <p14:section name="目录页" id="{9D221634-295C-7843-AF5C-A0CB4F229241}">
          <p14:sldIdLst/>
        </p14:section>
        <p14:section name="章节页" id="{FD05EE94-C931-8C4B-83A2-004B32AA1207}">
          <p14:sldIdLst>
            <p14:sldId id="310"/>
            <p14:sldId id="308"/>
            <p14:sldId id="309"/>
          </p14:sldIdLst>
        </p14:section>
        <p14:section name="结束页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5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E9002F"/>
    <a:srgbClr val="595757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6291"/>
  </p:normalViewPr>
  <p:slideViewPr>
    <p:cSldViewPr snapToGrid="0" snapToObjects="1">
      <p:cViewPr varScale="1">
        <p:scale>
          <a:sx n="78" d="100"/>
          <a:sy n="78" d="100"/>
        </p:scale>
        <p:origin x="60" y="176"/>
      </p:cViewPr>
      <p:guideLst>
        <p:guide pos="3705"/>
        <p:guide orient="horz" pos="2160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80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5556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  <p:sldLayoutId id="2147483893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89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48697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512376" y="1666262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  <a:t>Views on Rel-20 </a:t>
            </a:r>
            <a:r>
              <a:rPr lang="en-US" altLang="zh-CN" sz="3600" b="1" dirty="0">
                <a:solidFill>
                  <a:srgbClr val="C00000"/>
                </a:solidFill>
              </a:rPr>
              <a:t>NR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  <a:t> NTN scope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RAN#108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US" altLang="zh-CN" dirty="0"/>
              <a:t> </a:t>
            </a:r>
            <a:r>
              <a:rPr lang="en-US" altLang="zh-CN" b="1" dirty="0">
                <a:solidFill>
                  <a:srgbClr val="1D1D1A"/>
                </a:solidFill>
                <a:latin typeface="Arial" panose="020B0604020202020204" pitchFamily="34" charset="0"/>
              </a:rPr>
              <a:t>RP-251618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noProof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Prague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, Czech, June 09-13 2025</a:t>
            </a: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Agenda Item: </a:t>
            </a:r>
            <a:r>
              <a:rPr lang="en-US" altLang="zh-CN" b="1" noProof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15.1.5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964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A27925BB-7A5C-47F5-9F3F-DF091B0DD6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446" y="371745"/>
            <a:ext cx="10740640" cy="565842"/>
          </a:xfrm>
        </p:spPr>
        <p:txBody>
          <a:bodyPr/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Background: RAN#107 Conclusion (in RP-250812)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A31D76-77A1-4ABD-A01F-91F9B7C2AE92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GB" altLang="zh-CN" sz="2000" b="1" u="sng" dirty="0">
                <a:solidFill>
                  <a:srgbClr val="00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Conclusion for GNSS resilient operation</a:t>
            </a:r>
            <a:endParaRPr lang="en-US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-457200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GB" altLang="zh-CN" sz="2000" dirty="0">
                <a:solidFill>
                  <a:srgbClr val="00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Study Item with checkpoint to determine whether we have normative work and the scope based on results of study item phase.</a:t>
            </a:r>
            <a:endParaRPr lang="en-US" altLang="zh-CN" sz="2000" dirty="0">
              <a:solidFill>
                <a:srgbClr val="000000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lvl="1" indent="-457200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GB" altLang="zh-CN" sz="2000" dirty="0">
                <a:solidFill>
                  <a:srgbClr val="00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Study should consider Rel-16 as baseline for discussion.  Study should focus on NR NTN and be backward compatible with legacy UEs.  Aim to minimize physical layer procedures impact to 5GA and avoid physical layer channel/signal changes.  </a:t>
            </a:r>
            <a:endParaRPr lang="en-US" altLang="zh-CN" sz="2000" dirty="0">
              <a:solidFill>
                <a:srgbClr val="000000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lvl="1" indent="-457176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GB" altLang="zh-CN" sz="2000" dirty="0">
                <a:solidFill>
                  <a:srgbClr val="00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Objective to be narrowed down for RAN#108</a:t>
            </a:r>
          </a:p>
          <a:p>
            <a:pPr marL="0" lvl="1" indent="-457176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GB" altLang="zh-CN" sz="2000" dirty="0">
                <a:solidFill>
                  <a:srgbClr val="00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 additional NR NTN enhancements with RAN1 impact can be considered at this point given limited 5GA TUs </a:t>
            </a:r>
            <a:endParaRPr lang="en-US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24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19" y="101162"/>
            <a:ext cx="11544970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r>
              <a: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GNSS </a:t>
            </a:r>
            <a:r>
              <a:rPr lang="en-GB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resilient</a:t>
            </a:r>
            <a:r>
              <a: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operation: benefit and applicable Scenario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7409" y="813989"/>
            <a:ext cx="10688557" cy="22082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Bef>
                <a:spcPts val="3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Existing mechanism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Rel-17/18/19 NR NTN assumes uplink timing and frequency compensation at UE using ephemeris and UE GNSS location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Uplink transmissions, including PRACH, assume UE acquires GNSS location with an accuracy of 50 meters 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Motivation for GNSS resilient operation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Frequent GNSS acquisition needed for location accuracy of 50meters ➔ high UE power consumption,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GNSS signal may be temporarily unavailable,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If requirement on timing and frequency error of uplink transmissions, including PRACH, is relaxed, UE power consumption can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greatly reduced and dependent on GNSS availability can be relaxed</a:t>
            </a:r>
            <a:endParaRPr kumimoji="1" lang="zh-CN" altLang="en-US" sz="1400" b="1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3A838BAF-83E0-462D-8DEC-59670242F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656125"/>
              </p:ext>
            </p:extLst>
          </p:nvPr>
        </p:nvGraphicFramePr>
        <p:xfrm>
          <a:off x="6902825" y="3330535"/>
          <a:ext cx="5091250" cy="105346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326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565">
                  <a:extLst>
                    <a:ext uri="{9D8B030D-6E8A-4147-A177-3AD203B41FA5}">
                      <a16:colId xmlns:a16="http://schemas.microsoft.com/office/drawing/2014/main" val="3826083779"/>
                    </a:ext>
                  </a:extLst>
                </a:gridCol>
                <a:gridCol w="1783976">
                  <a:extLst>
                    <a:ext uri="{9D8B030D-6E8A-4147-A177-3AD203B41FA5}">
                      <a16:colId xmlns:a16="http://schemas.microsoft.com/office/drawing/2014/main" val="3692557477"/>
                    </a:ext>
                  </a:extLst>
                </a:gridCol>
                <a:gridCol w="1361934">
                  <a:extLst>
                    <a:ext uri="{9D8B030D-6E8A-4147-A177-3AD203B41FA5}">
                      <a16:colId xmlns:a16="http://schemas.microsoft.com/office/drawing/2014/main" val="723692736"/>
                    </a:ext>
                  </a:extLst>
                </a:gridCol>
              </a:tblGrid>
              <a:tr h="23852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Positioning accuracy requirement 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Velocity (km/h)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Needed </a:t>
                      </a:r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GNSS</a:t>
                      </a:r>
                      <a:r>
                        <a:rPr lang="zh-CN" altLang="en-US" sz="1100" u="none" strike="noStrike" baseline="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u="none" strike="noStrike" baseline="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measurement periodicity </a:t>
                      </a:r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Energy</a:t>
                      </a:r>
                      <a:r>
                        <a:rPr lang="en-US" altLang="zh-CN" sz="1100" u="none" strike="noStrike" baseline="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consumption per day </a:t>
                      </a:r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100" u="none" strike="noStrike" dirty="0" err="1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mAh</a:t>
                      </a:r>
                      <a:r>
                        <a:rPr lang="en-US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)*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685873"/>
                  </a:ext>
                </a:extLst>
              </a:tr>
              <a:tr h="1225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56350343"/>
                  </a:ext>
                </a:extLst>
              </a:tr>
              <a:tr h="122556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微软雅黑" panose="020B0503020204020204" pitchFamily="34" charset="-122"/>
                        <a:cs typeface="Times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6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79703673"/>
                  </a:ext>
                </a:extLst>
              </a:tr>
              <a:tr h="1225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2500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9.6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556"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微软雅黑" panose="020B0503020204020204" pitchFamily="34" charset="-122"/>
                        <a:cs typeface="Times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1.6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902825" y="4409121"/>
            <a:ext cx="4889085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latin typeface="Arial" panose="020B0604020202020204" pitchFamily="34" charset="0"/>
                <a:cs typeface="Arial" panose="020B0604020202020204" pitchFamily="34" charset="0"/>
              </a:rPr>
              <a:t>*Assume one GNSS measurement per second leads to 20 </a:t>
            </a:r>
            <a:r>
              <a:rPr lang="en-US" altLang="zh-CN" sz="900" dirty="0" err="1">
                <a:latin typeface="Arial" panose="020B0604020202020204" pitchFamily="34" charset="0"/>
                <a:cs typeface="Arial" panose="020B0604020202020204" pitchFamily="34" charset="0"/>
              </a:rPr>
              <a:t>mAh</a:t>
            </a:r>
            <a:r>
              <a:rPr lang="en-US" altLang="zh-CN" sz="900" dirty="0">
                <a:latin typeface="Arial" panose="020B0604020202020204" pitchFamily="34" charset="0"/>
                <a:cs typeface="Arial" panose="020B0604020202020204" pitchFamily="34" charset="0"/>
              </a:rPr>
              <a:t> energy consumption per hour 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7410" y="3444610"/>
            <a:ext cx="6150262" cy="938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idle mode: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Preamble C2 can afford at least 2.5km location error (covered by ¼ CP). 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 location error relaxed from 50m to 2.5km can save 98% power without enhancement for preamble.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188085"/>
              </p:ext>
            </p:extLst>
          </p:nvPr>
        </p:nvGraphicFramePr>
        <p:xfrm>
          <a:off x="6902823" y="4849741"/>
          <a:ext cx="5091251" cy="1242345"/>
        </p:xfrm>
        <a:graphic>
          <a:graphicData uri="http://schemas.openxmlformats.org/drawingml/2006/table">
            <a:tbl>
              <a:tblPr>
                <a:tableStyleId>{72833802-FEF1-4C79-8D5D-14CF1EAF98D9}</a:tableStyleId>
              </a:tblPr>
              <a:tblGrid>
                <a:gridCol w="1232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8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0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36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888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GNSS</a:t>
                      </a:r>
                      <a:r>
                        <a:rPr lang="en-US" altLang="zh-CN" sz="11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measurement</a:t>
                      </a:r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periodicity</a:t>
                      </a:r>
                      <a:r>
                        <a:rPr lang="en-US" altLang="zh-CN" sz="11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(s)</a:t>
                      </a:r>
                      <a:endParaRPr lang="en-US" altLang="zh-CN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CN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CN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CN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08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UE velocity (km/h)</a:t>
                      </a:r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 GNSS</a:t>
                      </a:r>
                      <a:endParaRPr lang="en-US" altLang="zh-CN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99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Required # of TA adjustments</a:t>
                      </a:r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6728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998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1050" b="0" i="0" u="none" strike="noStrike" dirty="0">
                        <a:solidFill>
                          <a:srgbClr val="1D1D1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6764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998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Required # of CFO adjustments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998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1050" b="0" i="0" u="none" strike="noStrike" dirty="0">
                        <a:solidFill>
                          <a:srgbClr val="1D1D1A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37410" y="5020790"/>
            <a:ext cx="6150262" cy="900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3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RRC connected mode:</a:t>
            </a:r>
          </a:p>
          <a:p>
            <a:pPr marL="285750" indent="-285750" algn="just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When closed-loop time and frequency correction is used to guarantee certain timing and frequency accuracy, requirements on GNSS measurement can be relaxed.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02823" y="6157970"/>
            <a:ext cx="5217457" cy="276999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900" dirty="0">
                <a:latin typeface="Arial" panose="020B0604020202020204" pitchFamily="34" charset="0"/>
                <a:cs typeface="Arial" panose="020B0604020202020204" pitchFamily="34" charset="0"/>
              </a:rPr>
              <a:t>The signaling overhead is accumulated from 30° to 150° elevation for LEO600, the duration is around 247s. Assume tolerable timing error of 29*64Tc and tolerable frequency error of 200 Hz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04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19" y="152931"/>
            <a:ext cx="11544970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r>
              <a:rPr lang="en-GB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GNSS-resilient operation</a:t>
            </a:r>
            <a:r>
              <a: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for NR NTN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097" y="1166462"/>
            <a:ext cx="10742614" cy="2868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RAN#108 to approve a study item for </a:t>
            </a:r>
            <a:r>
              <a:rPr lang="en-GB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NR NTN GNSS resilient operation, and RAN#112 to check and determine whether we have normative work and the scope based on results of study item phase. </a:t>
            </a:r>
          </a:p>
          <a:p>
            <a:pPr algn="just">
              <a:lnSpc>
                <a:spcPct val="150000"/>
              </a:lnSpc>
            </a:pP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2: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RAN1 objectives include: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the performance of PUSCH and PRACH preamble with relaxed GNSS measurement.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closed-loop frequency adjustment during initial access and RRC connected mode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enhancement in timing adjustment, e.g. negative TAC indication in Msg2.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closed-loop signaling overhead saving, if needed.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Note: the study should consider coexistence of new UEs and legacy UEs in a same cell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7072" y="4291301"/>
            <a:ext cx="10742615" cy="929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3: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RAN2 objectives include: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signaling design of closed-loop frequency correction as well as its timer if indicated by MAC CE.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impact of GNSS relaxation on mobility.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073" y="5477148"/>
            <a:ext cx="10742615" cy="60638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4: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altLang="zh-CN" sz="1400">
                <a:latin typeface="Arial" panose="020B0604020202020204" pitchFamily="34" charset="0"/>
                <a:cs typeface="Arial" panose="020B0604020202020204" pitchFamily="34" charset="0"/>
              </a:rPr>
              <a:t>objectives include: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Study relaxation on the requirements for uplink transmissions, GNSS measurement, and SMTC. 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4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E44F2044-EF39-4D14-962C-F22C0F6E607D}" vid="{7F1CE79D-63B5-4309-AF86-BE8403712FCE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E44F2044-EF39-4D14-962C-F22C0F6E607D}" vid="{61695FEB-92C2-42CC-B049-3AFFF467605A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E44F2044-EF39-4D14-962C-F22C0F6E607D}" vid="{A16FAD9E-AADD-4059-825F-51D71FC85394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E44F2044-EF39-4D14-962C-F22C0F6E607D}" vid="{C2AF7616-8534-4B9D-9D9F-D73609E1A66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1597</TotalTime>
  <Words>624</Words>
  <Application>Microsoft Office PowerPoint</Application>
  <PresentationFormat>自定义</PresentationFormat>
  <Paragraphs>89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.AppleSystemUIFont</vt:lpstr>
      <vt:lpstr>Microsoft YaHei</vt:lpstr>
      <vt:lpstr>Microsoft YaHei</vt:lpstr>
      <vt:lpstr>Arial</vt:lpstr>
      <vt:lpstr>Calibri</vt:lpstr>
      <vt:lpstr>Times</vt:lpstr>
      <vt:lpstr>封面页_图片版 </vt:lpstr>
      <vt:lpstr>目录页</vt:lpstr>
      <vt:lpstr>章节页</vt:lpstr>
      <vt:lpstr>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zjw0512</dc:creator>
  <cp:lastModifiedBy>Ganjiansong (Jiansong)</cp:lastModifiedBy>
  <cp:revision>56</cp:revision>
  <dcterms:created xsi:type="dcterms:W3CDTF">2025-05-27T04:24:11Z</dcterms:created>
  <dcterms:modified xsi:type="dcterms:W3CDTF">2025-06-01T14:16:44Z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(3)sEDFRW2ZivzeVHRsqTeYqvlbdlVYkfvYXKPhqK+mMXSAwPDnaIDMmKTuoCTvXbFS/9UswVb7
kC2LgPyTZ1d3sTHb//aISk/z2vG+haH6IxuAldoFcuWxZYCqYUKeuFhTVkJJlyjEUky1CZ3X
Jzpy4cnh56zwntrh3Q+4haHHqyEUmm6hUAcaA8lpmtxQxr9jMmpAWU5pE1xQg0WNBlrnlumM
aqc4eqTkxM3A8AcjT3</vt:lpwstr>
  </property>
  <property fmtid="{D5CDD505-2E9C-101B-9397-08002B2CF9AE}" pid="3" name="_2015_ms_pID_7253431">
    <vt:lpwstr>1otQpIBmWT95XKDvZvTNCWhcEwlXy007PVxXcwUHcVkxso0suSTpbU
rGKdkQWLfpalofLVLWf52lGaDhPUHVa/2dh5GL6mavh8lmEJr8wGw0b5rjecfZRoBxm7SHII
CJBCyiQ9rOGfT14pZ1lacutTqUwULDQ6S8ylHjWuJ05lnLbnN7+h/lVsb+XdB88f8ILgTJne
GSHlngIPXJrKZZhR6aC8iUGcHDuCxK2SZB8A</vt:lpwstr>
  </property>
  <property fmtid="{D5CDD505-2E9C-101B-9397-08002B2CF9AE}" pid="4" name="_2015_ms_pID_7253432">
    <vt:lpwstr>LA==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1748241658</vt:lpwstr>
  </property>
</Properties>
</file>