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732" r:id="rId2"/>
    <p:sldId id="731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/>
  <p:cmAuthor id="2" name="YY_rev2" initials="Y" lastIdx="7" clrIdx="1">
    <p:extLst>
      <p:ext uri="{19B8F6BF-5375-455C-9EA6-DF929625EA0E}">
        <p15:presenceInfo xmlns:p15="http://schemas.microsoft.com/office/powerpoint/2012/main" userId="YY_rev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E88134"/>
    <a:srgbClr val="DBCFCB"/>
    <a:srgbClr val="B39A91"/>
    <a:srgbClr val="538022"/>
    <a:srgbClr val="4795CF"/>
    <a:srgbClr val="FFC000"/>
    <a:srgbClr val="FF6700"/>
    <a:srgbClr val="0000FF"/>
    <a:srgbClr val="70A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5220" autoAdjust="0"/>
  </p:normalViewPr>
  <p:slideViewPr>
    <p:cSldViewPr snapToGrid="0">
      <p:cViewPr varScale="1">
        <p:scale>
          <a:sx n="87" d="100"/>
          <a:sy n="87" d="100"/>
        </p:scale>
        <p:origin x="58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63" d="100"/>
          <a:sy n="63" d="100"/>
        </p:scale>
        <p:origin x="2676" y="5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6/2/2025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85972" y="80319"/>
            <a:ext cx="743833" cy="75455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118800"/>
            <a:ext cx="10800000" cy="720000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080000"/>
            <a:ext cx="10800000" cy="1674305"/>
          </a:xfrm>
        </p:spPr>
        <p:txBody>
          <a:bodyPr lIns="36000">
            <a:spAutoFit/>
          </a:bodyPr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 marL="1080000" indent="-360000"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004763" y="6451666"/>
            <a:ext cx="6096000" cy="4231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05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2019,  all rights reserved</a:t>
            </a:r>
            <a:endParaRPr kumimoji="0" lang="zh-CN" altLang="en-US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1130" y="1080000"/>
            <a:ext cx="5704870" cy="1674305"/>
          </a:xfrm>
        </p:spPr>
        <p:txBody>
          <a:bodyPr wrap="square">
            <a:spAutoFit/>
          </a:bodyPr>
          <a:lstStyle>
            <a:lvl1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1pPr>
            <a:lvl2pPr marL="540000"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2pPr>
            <a:lvl3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3pPr>
            <a:lvl4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4pPr>
            <a:lvl5pPr marL="1080000" indent="-360000"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000" y="1080000"/>
            <a:ext cx="5704870" cy="1674305"/>
          </a:xfrm>
        </p:spPr>
        <p:txBody>
          <a:bodyPr wrap="square">
            <a:spAutoFit/>
          </a:bodyPr>
          <a:lstStyle>
            <a:lvl1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1pPr>
            <a:lvl2pPr marL="540000"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2pPr>
            <a:lvl3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3pPr>
            <a:lvl4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4pPr>
            <a:lvl5pPr marL="1080000" indent="-360000"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1130" y="118800"/>
            <a:ext cx="10888870" cy="718786"/>
          </a:xfrm>
          <a:prstGeom prst="rect">
            <a:avLst/>
          </a:prstGeom>
        </p:spPr>
        <p:txBody>
          <a:bodyPr vert="horz" lIns="0" tIns="45720" rIns="91440" bIns="45720" rtlCol="0" anchor="b">
            <a:normAutofit/>
          </a:bodyPr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233" y="118800"/>
            <a:ext cx="10920767" cy="720000"/>
          </a:xfrm>
          <a:prstGeom prst="rect">
            <a:avLst/>
          </a:prstGeom>
        </p:spPr>
        <p:txBody>
          <a:bodyPr vert="horz" wrap="square" lIns="0" tIns="45720" rIns="91440" bIns="45720" rtlCol="0" anchor="ctr" anchorCtr="0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9233" y="1080000"/>
            <a:ext cx="11669232" cy="1403461"/>
          </a:xfrm>
          <a:prstGeom prst="rect">
            <a:avLst/>
          </a:prstGeom>
        </p:spPr>
        <p:txBody>
          <a:bodyPr vert="horz" wrap="square" lIns="36000" tIns="45720" rIns="0" bIns="45720" rtlCol="0">
            <a:sp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" y="905305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385972" y="80319"/>
            <a:ext cx="743833" cy="754551"/>
          </a:xfrm>
          <a:prstGeom prst="rect">
            <a:avLst/>
          </a:prstGeom>
        </p:spPr>
      </p:pic>
      <p:sp>
        <p:nvSpPr>
          <p:cNvPr id="7" name="页脚占位符 6">
            <a:extLst>
              <a:ext uri="{FF2B5EF4-FFF2-40B4-BE49-F238E27FC236}">
                <a16:creationId xmlns:a16="http://schemas.microsoft.com/office/drawing/2014/main" id="{B2BB2F66-6A99-4CCC-A162-4D5E6660A2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97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sz="1100" cap="all" dirty="0">
                <a:solidFill>
                  <a:prstClr val="black"/>
                </a:solidFill>
              </a:rPr>
              <a:t>标准与新技术部</a:t>
            </a:r>
            <a:endParaRPr lang="en-US" altLang="zh-CN" sz="1100" cap="all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altLang="zh-CN" cap="all" dirty="0">
                <a:solidFill>
                  <a:prstClr val="black"/>
                </a:solidFill>
              </a:rPr>
              <a:t>Copy right 2023,  all rights reserved</a:t>
            </a:r>
            <a:endParaRPr kumimoji="0" lang="zh-CN" altLang="en-US" sz="12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1pPr>
    </p:titleStyle>
    <p:bodyStyle>
      <a:lvl1pPr marL="360000" indent="-358775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1pPr>
      <a:lvl2pPr marL="536575" indent="-360000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2pPr>
      <a:lvl3pPr marL="720000" indent="-360000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宋体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3pPr>
      <a:lvl4pPr marL="900000" indent="-360000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Calibri" panose="020F0502020204030204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3E4179-DA66-47A2-A423-50AD8B0AEC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6367" y="2796387"/>
            <a:ext cx="10058400" cy="1832924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ews on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RAN1 </a:t>
            </a:r>
            <a:r>
              <a: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scope of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5GA </a:t>
            </a:r>
            <a:r>
              <a:rPr lang="en-US" sz="5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ISAC 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in Rel-20</a:t>
            </a:r>
            <a:endParaRPr 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1BE53E-6C63-4854-A77D-17342ABABAB4}"/>
              </a:ext>
            </a:extLst>
          </p:cNvPr>
          <p:cNvSpPr txBox="1"/>
          <p:nvPr/>
        </p:nvSpPr>
        <p:spPr>
          <a:xfrm>
            <a:off x="1411165" y="5013529"/>
            <a:ext cx="89241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Xiaomi, CMCC, vivo, OPPO, MediaTek Inc., ZTE,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China Unicom, CAICT,</a:t>
            </a: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SK Telecom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FCC24A4-5124-40A7-89BC-678C4C4A6A01}"/>
              </a:ext>
            </a:extLst>
          </p:cNvPr>
          <p:cNvSpPr/>
          <p:nvPr/>
        </p:nvSpPr>
        <p:spPr>
          <a:xfrm>
            <a:off x="685485" y="525713"/>
            <a:ext cx="7702377" cy="21005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#108</a:t>
            </a:r>
          </a:p>
          <a:p>
            <a:pPr hangingPunct="0">
              <a:spcAft>
                <a:spcPts val="900"/>
              </a:spcAft>
            </a:pPr>
            <a:r>
              <a:rPr lang="pl-PL" b="1" dirty="0">
                <a:latin typeface="Arial" panose="020B0604020202020204" pitchFamily="34" charset="0"/>
                <a:ea typeface="Times New Roman" panose="02020603050405020304" pitchFamily="18" charset="0"/>
              </a:rPr>
              <a:t>Prague, Czech Republic, June 9-13, 2025</a:t>
            </a:r>
            <a:endParaRPr lang="en-US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endParaRPr lang="fi-FI" altLang="zh-CN" dirty="0">
              <a:latin typeface="Arial" panose="020B0604020202020204" pitchFamily="34" charset="0"/>
            </a:endParaRPr>
          </a:p>
          <a:p>
            <a:r>
              <a:rPr lang="en-US" altLang="zh-CN" b="1" dirty="0">
                <a:latin typeface="Arial" panose="020B0604020202020204" pitchFamily="34" charset="0"/>
              </a:rPr>
              <a:t>Agenda Item: 		15.3.2</a:t>
            </a:r>
          </a:p>
          <a:p>
            <a:r>
              <a:rPr lang="en-US" altLang="zh-CN" b="1" dirty="0">
                <a:latin typeface="Arial" panose="020B0604020202020204" pitchFamily="34" charset="0"/>
              </a:rPr>
              <a:t>Document for:		Discussion</a:t>
            </a:r>
          </a:p>
          <a:p>
            <a:endParaRPr lang="zh-CN" altLang="en-US" dirty="0"/>
          </a:p>
        </p:txBody>
      </p:sp>
      <p:sp>
        <p:nvSpPr>
          <p:cNvPr id="5" name="文本框 6">
            <a:extLst>
              <a:ext uri="{FF2B5EF4-FFF2-40B4-BE49-F238E27FC236}">
                <a16:creationId xmlns:a16="http://schemas.microsoft.com/office/drawing/2014/main" id="{3C336FB9-A566-43C1-9797-8BB6631A34A3}"/>
              </a:ext>
            </a:extLst>
          </p:cNvPr>
          <p:cNvSpPr txBox="1"/>
          <p:nvPr/>
        </p:nvSpPr>
        <p:spPr>
          <a:xfrm>
            <a:off x="9478827" y="525713"/>
            <a:ext cx="1755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900"/>
              </a:spcAft>
            </a:pPr>
            <a:r>
              <a:rPr lang="en-US" b="1" i="0" dirty="0">
                <a:effectLst/>
                <a:latin typeface="Arial" panose="020B0604020202020204" pitchFamily="34" charset="0"/>
              </a:rPr>
              <a:t>RP-251555</a:t>
            </a:r>
            <a:endParaRPr lang="en-US" sz="18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673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D8401-1A7B-3B41-4E63-192564BFE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33F79C-400D-E71A-0244-DDF653442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197185"/>
            <a:ext cx="10800000" cy="563231"/>
          </a:xfrm>
        </p:spPr>
        <p:txBody>
          <a:bodyPr/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Proposal on the scope of RAN1 study on 5GA ISAC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111C782-4AB9-2556-676E-AEEC830E0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430" y="1203093"/>
            <a:ext cx="10800000" cy="4213461"/>
          </a:xfrm>
        </p:spPr>
        <p:txBody>
          <a:bodyPr/>
          <a:lstStyle/>
          <a:p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and evaluate the performance of sensing for UAV use case</a:t>
            </a:r>
          </a:p>
          <a:p>
            <a:pPr lvl="1"/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Sensing modes: only TRP monostatic (i.e. single TRP with same or different antenna for Rx/Tx)</a:t>
            </a:r>
            <a:r>
              <a:rPr lang="en-US" altLang="zh-CN" sz="1800" strike="sngStrik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/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RAN performance metrics for UAV use cases</a:t>
            </a:r>
            <a:endParaRPr lang="en-US" altLang="zh-CN" sz="1800" strike="sngStrike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Evaluate the performance based on the RAN performance metrics identified during study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Consider the deployment scenario for calibration for UAV target in R19 ISAC channel model SI as the starting point</a:t>
            </a:r>
          </a:p>
          <a:p>
            <a:pPr lvl="2"/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baseline: Reuse </a:t>
            </a:r>
            <a:r>
              <a: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NR waveform and NR</a:t>
            </a:r>
            <a:r>
              <a:rPr lang="en-US" altLang="zh-CN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signal as the sensing signal for performance evaluation</a:t>
            </a:r>
          </a:p>
          <a:p>
            <a:pPr lvl="2"/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FR1 frequency range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altLang="zh-CN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the need of possible L1 TRP measurements for sensing</a:t>
            </a:r>
          </a:p>
          <a:p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up to companies to report sensing methods &amp; sensing algorithm to derive location/velocity of </a:t>
            </a:r>
            <a:r>
              <a:rPr lang="en-US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 </a:t>
            </a:r>
          </a:p>
          <a:p>
            <a:r>
              <a:rPr lang="en-US" altLang="zh-CN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</a:t>
            </a: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No TRP-TRP coordination signals design assumed</a:t>
            </a:r>
          </a:p>
          <a:p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No new waveform/RS to be specified in RAN1 and no UE impact is expected.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537291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9940</TotalTime>
  <Words>218</Words>
  <Application>Microsoft Office PowerPoint</Application>
  <PresentationFormat>宽屏</PresentationFormat>
  <Paragraphs>20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Arial Narrow</vt:lpstr>
      <vt:lpstr>Calibri</vt:lpstr>
      <vt:lpstr>Times New Roman</vt:lpstr>
      <vt:lpstr>Wingdings</vt:lpstr>
      <vt:lpstr>回顾</vt:lpstr>
      <vt:lpstr>Views on RAN1 scope of 5GA ISAC in Rel-20</vt:lpstr>
      <vt:lpstr>Proposal on the scope of RAN1 study on 5GA ISAC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RP-242091</dc:title>
  <dc:creator>Xiaomi</dc:creator>
  <cp:lastModifiedBy>Xiaomi</cp:lastModifiedBy>
  <cp:revision>642</cp:revision>
  <dcterms:created xsi:type="dcterms:W3CDTF">2023-05-11T05:42:45Z</dcterms:created>
  <dcterms:modified xsi:type="dcterms:W3CDTF">2025-06-02T09:45:17Z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9fdd6db1e5824280b08621e43afed736">
    <vt:lpwstr>CWMLcWuEU0XVt/pf3FJMif+OWEUABksiTLccV4zf6MexlOAbUrrcF7rkWb9C7oGvpJewtMCXm0IX52J3PiU6FYPXQ==</vt:lpwstr>
  </property>
  <property fmtid="{D5CDD505-2E9C-101B-9397-08002B2CF9AE}" pid="3" name="CWM488d546836a34933b38edd75deb57a0e">
    <vt:lpwstr>CWMc/pL5KoMVwq1HtilI5H+C+Cyw1kHTQqETxuHNcib2Zkvw7KCfOPHmSEj49ODeMP7Fvf9Lmo8vHUJPKSQYfsiQg==</vt:lpwstr>
  </property>
  <property fmtid="{D5CDD505-2E9C-101B-9397-08002B2CF9AE}" pid="4" name="CWM3a1b86367b9d4515a4eff32b53f053b3">
    <vt:lpwstr>CWMTncCfcW4KRb1dwNE95N6J/UTWB1htLbHAJDUk2ebaY1jHA3C+a+BxWrOJvPcRjiaBLpft07oUy7lnWOuHJ1q8Q==</vt:lpwstr>
  </property>
  <property fmtid="{D5CDD505-2E9C-101B-9397-08002B2CF9AE}" pid="5" name="CWM573f3c497a9847b2a252d43a326929ab">
    <vt:lpwstr>CWM119B7PRGlhxLQ/TdovwdWIxK3W+zHVzuOJh1w6xq/DiWdbaBBiNWlPzaKSgcz7CmDs9WJNrQ3KPlb4DtOpJmtA==</vt:lpwstr>
  </property>
  <property fmtid="{D5CDD505-2E9C-101B-9397-08002B2CF9AE}" pid="6" name="ICV">
    <vt:lpwstr>9BCA742BD7E748A4931EF81C66216821</vt:lpwstr>
  </property>
  <property fmtid="{D5CDD505-2E9C-101B-9397-08002B2CF9AE}" pid="7" name="KSOProductBuildVer">
    <vt:lpwstr>2052-0.0.0.0</vt:lpwstr>
  </property>
  <property fmtid="{D5CDD505-2E9C-101B-9397-08002B2CF9AE}" pid="8" name="fileWhereFroms">
    <vt:lpwstr>PpjeLB1gRN0lwrPqMaCTkugV3A+bOblzqqoUWVUhhfbwaAUJtE1yhs15vXkm8AsuCwwOOPlmfpOKukaKpyPL3gN0Pn8HxHFIp4bMKjmFoyONAoZGtmF40jEfW0m/ZEZ8BPjJd4Bltuvj46kIB7CgrcDGdItQtd1v6/3MzD7rO/iRvFVsst4vxFGY5ypCZpEac+tlKsxxbZRYhSd1/xoihUfZmfxtWzb9f7CDO10SvC9ueNfxCCGVlOuiNqluo/8</vt:lpwstr>
  </property>
  <property fmtid="{D5CDD505-2E9C-101B-9397-08002B2CF9AE}" pid="9" name="CWM1fd920605c2611ee80001fad00001fad">
    <vt:lpwstr>CWMqJ5sJw0HqMxPTXUxKC98SdEPyIy9sEZd2bzqikEwrgvf0mJ/7Kt66dYV/XXFjIqLQKcpi9EPL0YSd4fq5bB6qQ==</vt:lpwstr>
  </property>
  <property fmtid="{D5CDD505-2E9C-101B-9397-08002B2CF9AE}" pid="10" name="CWM841e7b706cd811ee80002d5000002c50">
    <vt:lpwstr>CWM0DnvtjYlB+qMNCU5j0xr+E8ajYpHIEV/Hxw87dc4UwTsCd+j9/cXKF7UfNJbTv9wNVaUSs1zWomNCJYxXIMuyw==</vt:lpwstr>
  </property>
  <property fmtid="{D5CDD505-2E9C-101B-9397-08002B2CF9AE}" pid="11" name="CWM865e7b9091d311ee8000339000003390">
    <vt:lpwstr>CWMDXEh0o5bk/0clCOgdOYrGnjBxjXtyYZvT+zbCLL1Sww5v2WtTnNofElGceJi/8fxoTThZ7O/SRarrXPnXOlvDg==</vt:lpwstr>
  </property>
  <property fmtid="{D5CDD505-2E9C-101B-9397-08002B2CF9AE}" pid="12" name="CWMe5e342c0f7cc11ef80003d2600003d26">
    <vt:lpwstr>CWM+86UDBhH1OMDvi3T1IIVocilk6ickvXoD4VXdXIu7k3thx7jTg+W2+Et13UjaSZVGJUUwxwu7PzDtZKwGDAPeA==</vt:lpwstr>
  </property>
  <property fmtid="{D5CDD505-2E9C-101B-9397-08002B2CF9AE}" pid="13" name="CWMde665a80f7f611ef800027c2000027c2">
    <vt:lpwstr>CWM+H0i20DymG3ECXGnrAxSj51l3wm5qeeYu10I6SnTir12Dami6UavAtw2LTPjpokgkZrTmDMAiZzS3AxL9a//9g==</vt:lpwstr>
  </property>
  <property fmtid="{D5CDD505-2E9C-101B-9397-08002B2CF9AE}" pid="14" name="CWMf38e96e005f511f0800055d2000054d2">
    <vt:lpwstr>CWMN/sQW/nk7aUtG0CmHA8PdGpPKEjnn5Lf1Ik1bmtJ3x8d4FNOLabjj6uxK95S6mgBxcjg/WZ0pT2quQhsd4CaXg==</vt:lpwstr>
  </property>
  <property fmtid="{D5CDD505-2E9C-101B-9397-08002B2CF9AE}" pid="15" name="CWM5d9ac050061811f08000193700001937">
    <vt:lpwstr>CWMZsjfiy6LKFo87OadQ7wlOLe8c7ZNabEX3F26WI2aP+SG4dM1B1gYinIloxbYTD8RJjM77gck/4r8S/1LBSlczA==</vt:lpwstr>
  </property>
  <property fmtid="{D5CDD505-2E9C-101B-9397-08002B2CF9AE}" pid="16" name="CWM654ab3c0062011f080004bb800004bb8">
    <vt:lpwstr>CWMknngjxKfHJfWVEtrfwGvSdAjF9cWhz/jCnmbt6VG1POcHNMZC/LfI7ms5Sb8dDERxjkb78pphW3qc+PIvE+ILw==</vt:lpwstr>
  </property>
  <property fmtid="{D5CDD505-2E9C-101B-9397-08002B2CF9AE}" pid="17" name="CWM5e2ba0600ad311f08000395d0000385d">
    <vt:lpwstr>CWMRzUG8rGOwjws6ROK1HJwYbqcyfJVij96+iW+DDnVybhSZfkyyjKjaqkP1+V/MBB429sifaldewYWyZ3m1v63Qg==</vt:lpwstr>
  </property>
  <property fmtid="{D5CDD505-2E9C-101B-9397-08002B2CF9AE}" pid="18" name="CWM16ca8d90152211f080007fd500007ed5">
    <vt:lpwstr>CWMahGlKLexutRnZL8uyLjXYo1aiJWjlgZ261AiKKxmtyZaBL94Rj7+USFEhd6Mjwjn8Vx7OlsN6Flidw3YoJ3qcQ==</vt:lpwstr>
  </property>
  <property fmtid="{D5CDD505-2E9C-101B-9397-08002B2CF9AE}" pid="19" name="CWM64e6a790168311f080000f5200000e52">
    <vt:lpwstr>CWMjW4pWzUFwSXmv73RymKQ1fNAz822tIZGo5Clqh55whlTudAcXAfCER+vCZyoUMZjarh3EktvzwLY5Yu3pBFjXA==</vt:lpwstr>
  </property>
</Properties>
</file>