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handoutMasterIdLst>
    <p:handoutMasterId r:id="rId15"/>
  </p:handoutMasterIdLst>
  <p:sldIdLst>
    <p:sldId id="349" r:id="rId5"/>
    <p:sldId id="456" r:id="rId6"/>
    <p:sldId id="462" r:id="rId7"/>
    <p:sldId id="464" r:id="rId8"/>
    <p:sldId id="465" r:id="rId9"/>
    <p:sldId id="460" r:id="rId10"/>
    <p:sldId id="459" r:id="rId11"/>
    <p:sldId id="461" r:id="rId12"/>
    <p:sldId id="463" r:id="rId13"/>
  </p:sldIdLst>
  <p:sldSz cx="12195175"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3" orient="horz" pos="391" userDrawn="1">
          <p15:clr>
            <a:srgbClr val="A4A3A4"/>
          </p15:clr>
        </p15:guide>
        <p15:guide id="5"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6CCFF"/>
    <a:srgbClr val="FF66FF"/>
    <a:srgbClr val="FFFFFF"/>
    <a:srgbClr val="8CDFFF"/>
    <a:srgbClr val="66FF33"/>
    <a:srgbClr val="0000CC"/>
    <a:srgbClr val="99FF66"/>
    <a:srgbClr val="FFCC66"/>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470" y="254"/>
      </p:cViewPr>
      <p:guideLst>
        <p:guide orient="horz" pos="2160"/>
        <p:guide orient="horz" pos="391"/>
        <p:guide pos="387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67C0AF9C-0A1E-FC44-A9E4-B2D2C27B174D}" type="datetimeFigureOut">
              <a:rPr lang="en-US" smtClean="0"/>
              <a:pPr/>
              <a:t>6/2/2025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A29539A-7074-1540-A465-2A6DCBB7F976}" type="slidenum">
              <a:rPr lang="en-US" smtClean="0"/>
              <a:pPr/>
              <a:t>‹#›</a:t>
            </a:fld>
            <a:endParaRPr lang="en-US" dirty="0"/>
          </a:p>
        </p:txBody>
      </p:sp>
    </p:spTree>
    <p:extLst>
      <p:ext uri="{BB962C8B-B14F-4D97-AF65-F5344CB8AC3E}">
        <p14:creationId xmlns:p14="http://schemas.microsoft.com/office/powerpoint/2010/main" val="419938507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B13E4A5B-860F-48A8-8317-191E0EF4C33B}" type="datetimeFigureOut">
              <a:rPr lang="en-GB" smtClean="0"/>
              <a:pPr/>
              <a:t>02/06/2025</a:t>
            </a:fld>
            <a:endParaRPr lang="en-GB" dirty="0"/>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dirty="0"/>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0ABA6D-F0DA-4F85-A720-04754C301D6D}" type="slidenum">
              <a:rPr lang="en-GB" smtClean="0"/>
              <a:pPr/>
              <a:t>2</a:t>
            </a:fld>
            <a:endParaRPr lang="en-GB" dirty="0"/>
          </a:p>
        </p:txBody>
      </p:sp>
    </p:spTree>
    <p:extLst>
      <p:ext uri="{BB962C8B-B14F-4D97-AF65-F5344CB8AC3E}">
        <p14:creationId xmlns:p14="http://schemas.microsoft.com/office/powerpoint/2010/main" val="2694532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0ABA6D-F0DA-4F85-A720-04754C301D6D}" type="slidenum">
              <a:rPr lang="en-GB" smtClean="0"/>
              <a:pPr/>
              <a:t>8</a:t>
            </a:fld>
            <a:endParaRPr lang="en-GB" dirty="0"/>
          </a:p>
        </p:txBody>
      </p:sp>
    </p:spTree>
    <p:extLst>
      <p:ext uri="{BB962C8B-B14F-4D97-AF65-F5344CB8AC3E}">
        <p14:creationId xmlns:p14="http://schemas.microsoft.com/office/powerpoint/2010/main" val="2690979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D3A59-ECDE-1231-72B9-F1A3F51D22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8A992A-E4E0-D251-86FA-5607BCB40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8A26E2-0FC9-26AD-C2C4-53FD42F59A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E4381DF-6674-F143-B94E-A194192AAF75}"/>
              </a:ext>
            </a:extLst>
          </p:cNvPr>
          <p:cNvSpPr>
            <a:spLocks noGrp="1"/>
          </p:cNvSpPr>
          <p:nvPr>
            <p:ph type="sldNum" sz="quarter" idx="5"/>
          </p:nvPr>
        </p:nvSpPr>
        <p:spPr/>
        <p:txBody>
          <a:bodyPr/>
          <a:lstStyle/>
          <a:p>
            <a:fld id="{9D0ABA6D-F0DA-4F85-A720-04754C301D6D}" type="slidenum">
              <a:rPr lang="en-GB" smtClean="0"/>
              <a:pPr/>
              <a:t>9</a:t>
            </a:fld>
            <a:endParaRPr lang="en-GB" dirty="0"/>
          </a:p>
        </p:txBody>
      </p:sp>
    </p:spTree>
    <p:extLst>
      <p:ext uri="{BB962C8B-B14F-4D97-AF65-F5344CB8AC3E}">
        <p14:creationId xmlns:p14="http://schemas.microsoft.com/office/powerpoint/2010/main" val="3815623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3237" y="1693449"/>
            <a:ext cx="11210925" cy="1021177"/>
          </a:xfrm>
        </p:spPr>
        <p:txBody>
          <a:bodyPr anchor="t" anchorCtr="0">
            <a:noAutofit/>
          </a:bodyPr>
          <a:lstStyle>
            <a:lvl1pPr algn="l">
              <a:lnSpc>
                <a:spcPct val="85000"/>
              </a:lnSpc>
              <a:defRPr sz="3800">
                <a:solidFill>
                  <a:schemeClr val="accent6"/>
                </a:solidFill>
              </a:defRPr>
            </a:lvl1pPr>
          </a:lstStyle>
          <a:p>
            <a:r>
              <a:rPr lang="en-US"/>
              <a:t>Click to edit </a:t>
            </a:r>
            <a:br>
              <a:rPr lang="en-US"/>
            </a:br>
            <a:r>
              <a:rPr lang="en-US"/>
              <a:t>Master title style</a:t>
            </a:r>
          </a:p>
        </p:txBody>
      </p:sp>
      <p:sp>
        <p:nvSpPr>
          <p:cNvPr id="3" name="Subtitle 2"/>
          <p:cNvSpPr>
            <a:spLocks noGrp="1"/>
          </p:cNvSpPr>
          <p:nvPr>
            <p:ph type="subTitle" idx="1"/>
          </p:nvPr>
        </p:nvSpPr>
        <p:spPr>
          <a:xfrm>
            <a:off x="503237" y="2836864"/>
            <a:ext cx="11210925" cy="1655762"/>
          </a:xfrm>
        </p:spPr>
        <p:txBody>
          <a:bodyPr>
            <a:noAutofit/>
          </a:bodyPr>
          <a:lstStyle>
            <a:lvl1pPr marL="0" indent="0" algn="l">
              <a:buNone/>
              <a:defRPr sz="1400" b="1">
                <a:solidFill>
                  <a:schemeClr val="accent6"/>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dirty="0"/>
          </a:p>
        </p:txBody>
      </p:sp>
      <p:sp>
        <p:nvSpPr>
          <p:cNvPr id="9" name="Text Placeholder 8"/>
          <p:cNvSpPr>
            <a:spLocks noGrp="1"/>
          </p:cNvSpPr>
          <p:nvPr>
            <p:ph type="body" sz="quarter" idx="13"/>
          </p:nvPr>
        </p:nvSpPr>
        <p:spPr>
          <a:xfrm>
            <a:off x="503889" y="5763237"/>
            <a:ext cx="10854974" cy="589939"/>
          </a:xfrm>
        </p:spPr>
        <p:txBody>
          <a:bodyPr>
            <a:noAutofit/>
          </a:bodyPr>
          <a:lstStyle>
            <a:lvl1pPr marL="0" indent="0">
              <a:spcBef>
                <a:spcPts val="0"/>
              </a:spcBef>
              <a:buNone/>
              <a:defRPr sz="1400" b="1">
                <a:solidFill>
                  <a:schemeClr val="accent6"/>
                </a:solidFill>
                <a:latin typeface="+mj-lt"/>
              </a:defRPr>
            </a:lvl1pPr>
            <a:lvl2pPr marL="0" indent="0">
              <a:spcBef>
                <a:spcPts val="0"/>
              </a:spcBef>
              <a:buNone/>
              <a:defRPr sz="1400">
                <a:solidFill>
                  <a:schemeClr val="accent6"/>
                </a:solidFill>
              </a:defRPr>
            </a:lvl2pPr>
            <a:lvl3pPr marL="0" indent="0">
              <a:spcBef>
                <a:spcPts val="0"/>
              </a:spcBef>
              <a:buNone/>
              <a:defRPr sz="1400"/>
            </a:lvl3pPr>
            <a:lvl4pPr marL="0" indent="0">
              <a:spcBef>
                <a:spcPts val="0"/>
              </a:spcBef>
              <a:buNone/>
              <a:defRPr sz="1400"/>
            </a:lvl4pPr>
            <a:lvl5pPr marL="0" indent="0">
              <a:spcBef>
                <a:spcPts val="0"/>
              </a:spcBef>
              <a:buNone/>
              <a:defRPr sz="14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16019375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4" orient="horz" pos="130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844356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sz="half" idx="1"/>
          </p:nvPr>
        </p:nvSpPr>
        <p:spPr>
          <a:xfrm>
            <a:off x="481014" y="1700214"/>
            <a:ext cx="5423508"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0651" y="1700212"/>
            <a:ext cx="5423512" cy="4384675"/>
          </a:xfrm>
        </p:spPr>
        <p:txBody>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35221395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1013" y="587066"/>
            <a:ext cx="11233150" cy="1048851"/>
          </a:xfrm>
          <a:prstGeom prst="rect">
            <a:avLst/>
          </a:prstGeom>
        </p:spPr>
        <p:txBody>
          <a:bodyPr vert="horz" lIns="0" tIns="0" rIns="0" bIns="0" rtlCol="0" anchor="t" anchorCtr="0">
            <a:normAutofit/>
          </a:bodyPr>
          <a:lstStyle/>
          <a:p>
            <a:r>
              <a:rPr lang="en-US"/>
              <a:t>Click to edit Master title style</a:t>
            </a:r>
          </a:p>
        </p:txBody>
      </p:sp>
      <p:sp>
        <p:nvSpPr>
          <p:cNvPr id="3" name="Text Placeholder 2"/>
          <p:cNvSpPr>
            <a:spLocks noGrp="1"/>
          </p:cNvSpPr>
          <p:nvPr>
            <p:ph type="body" idx="1"/>
          </p:nvPr>
        </p:nvSpPr>
        <p:spPr>
          <a:xfrm>
            <a:off x="481013" y="1701008"/>
            <a:ext cx="11233149" cy="438388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11343652" y="6403512"/>
            <a:ext cx="370511" cy="144000"/>
          </a:xfrm>
          <a:prstGeom prst="rect">
            <a:avLst/>
          </a:prstGeom>
        </p:spPr>
        <p:txBody>
          <a:bodyPr vert="horz" lIns="0" tIns="0" rIns="0" bIns="0" rtlCol="0" anchor="ctr"/>
          <a:lstStyle>
            <a:lvl1pPr algn="r">
              <a:defRPr sz="8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2545054836"/>
      </p:ext>
    </p:extLst>
  </p:cSld>
  <p:clrMap bg1="lt1" tx1="dk1" bg2="lt2" tx2="dk2" accent1="accent1" accent2="accent2" accent3="accent3" accent4="accent4" accent5="accent5" accent6="accent6" hlink="hlink" folHlink="folHlink"/>
  <p:sldLayoutIdLst>
    <p:sldLayoutId id="2147483695" r:id="rId1"/>
    <p:sldLayoutId id="2147483662" r:id="rId2"/>
    <p:sldLayoutId id="2147483664" r:id="rId3"/>
  </p:sldLayoutIdLst>
  <p:hf hdr="0"/>
  <p:txStyles>
    <p:titleStyle>
      <a:lvl1pPr algn="l" defTabSz="914400" rtl="0" eaLnBrk="1" latinLnBrk="0" hangingPunct="1">
        <a:lnSpc>
          <a:spcPct val="82000"/>
        </a:lnSpc>
        <a:spcBef>
          <a:spcPct val="0"/>
        </a:spcBef>
        <a:buNone/>
        <a:defRPr sz="3600" b="1" kern="1200">
          <a:solidFill>
            <a:schemeClr val="tx1"/>
          </a:solidFill>
          <a:latin typeface="+mj-lt"/>
          <a:ea typeface="+mj-ea"/>
          <a:cs typeface="+mj-cs"/>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804863" indent="-358775" algn="l" defTabSz="914400" rtl="0" eaLnBrk="1" latinLnBrk="0" hangingPunct="1">
        <a:lnSpc>
          <a:spcPct val="90000"/>
        </a:lnSpc>
        <a:spcBef>
          <a:spcPts val="900"/>
        </a:spcBef>
        <a:buFont typeface="Calibri Light" panose="020F0302020204030204" pitchFamily="34" charset="0"/>
        <a:buChar char="–"/>
        <a:defRPr sz="2000" kern="1200">
          <a:solidFill>
            <a:schemeClr val="tx1"/>
          </a:solidFill>
          <a:latin typeface="+mn-lt"/>
          <a:ea typeface="+mn-ea"/>
          <a:cs typeface="+mn-cs"/>
        </a:defRPr>
      </a:lvl2pPr>
      <a:lvl3pPr marL="1077913" indent="-174625" algn="l" defTabSz="914400" rtl="0" eaLnBrk="1" latinLnBrk="0" hangingPunct="1">
        <a:lnSpc>
          <a:spcPct val="90000"/>
        </a:lnSpc>
        <a:spcBef>
          <a:spcPts val="600"/>
        </a:spcBef>
        <a:buFont typeface="Arial" panose="020B0604020202020204" pitchFamily="34" charset="0"/>
        <a:buChar char="-"/>
        <a:defRPr sz="1400" kern="1200">
          <a:solidFill>
            <a:schemeClr val="tx1"/>
          </a:solidFill>
          <a:latin typeface="+mn-lt"/>
          <a:ea typeface="+mn-ea"/>
          <a:cs typeface="+mn-cs"/>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userDrawn="1">
          <p15:clr>
            <a:srgbClr val="F26B43"/>
          </p15:clr>
        </p15:guide>
        <p15:guide id="2" pos="5443" userDrawn="1">
          <p15:clr>
            <a:srgbClr val="F26B43"/>
          </p15:clr>
        </p15:guide>
        <p15:guide id="3" orient="horz" pos="582" userDrawn="1">
          <p15:clr>
            <a:srgbClr val="F26B43"/>
          </p15:clr>
        </p15:guide>
        <p15:guide id="4" orient="horz" pos="1071" userDrawn="1">
          <p15:clr>
            <a:srgbClr val="F26B43"/>
          </p15:clr>
        </p15:guide>
        <p15:guide id="5" orient="horz" pos="3833" userDrawn="1">
          <p15:clr>
            <a:srgbClr val="F26B43"/>
          </p15:clr>
        </p15:guide>
        <p15:guide id="6" orient="horz" pos="1164" userDrawn="1">
          <p15:clr>
            <a:srgbClr val="F26B43"/>
          </p15:clr>
        </p15:guide>
        <p15:guide id="7" pos="737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TSG_RAN/TSGR_91e/Docs/RP-21078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eutelsat.com/en/news/press.html#/pressreleases/eutelsat-mediatek-and-airbus-announce-worlds-first-5g-non-terrestrial-network-connection-leveraging-oneweb-leo-satellites-3371519"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80434" y="2674685"/>
            <a:ext cx="8656532" cy="1515447"/>
          </a:xfrm>
        </p:spPr>
        <p:txBody>
          <a:bodyPr/>
          <a:lstStyle/>
          <a:p>
            <a:r>
              <a:rPr lang="en-GB" sz="4000" i="1" dirty="0">
                <a:solidFill>
                  <a:schemeClr val="tx1"/>
                </a:solidFill>
              </a:rPr>
              <a:t>Motivation for new study on VSAT testability</a:t>
            </a:r>
            <a:endParaRPr lang="en-US" sz="4000" i="1" dirty="0">
              <a:solidFill>
                <a:schemeClr val="tx1"/>
              </a:solidFill>
            </a:endParaRP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dirty="0"/>
          </a:p>
        </p:txBody>
      </p:sp>
      <p:sp>
        <p:nvSpPr>
          <p:cNvPr id="7" name="Text Placeholder 6"/>
          <p:cNvSpPr>
            <a:spLocks noGrp="1"/>
          </p:cNvSpPr>
          <p:nvPr>
            <p:ph type="body" sz="quarter" idx="13"/>
          </p:nvPr>
        </p:nvSpPr>
        <p:spPr/>
        <p:txBody>
          <a:bodyPr/>
          <a:lstStyle/>
          <a:p>
            <a:r>
              <a:rPr lang="en-US" sz="1800" dirty="0"/>
              <a:t>Eutelsat Group, Intelsat, Thales, JSAT, Airbus, Gilat, Rohde &amp; Schwarz, Viavi Solutions, Sharp, Hispasat, ESA, LG electronics, MediaTek Inc., Lockheed Martin Corporation, SES, Gatehouse Satcom, Toyota</a:t>
            </a:r>
            <a:endParaRPr lang="en-US" sz="1800" dirty="0">
              <a:highlight>
                <a:srgbClr val="FFFF00"/>
              </a:highlight>
            </a:endParaRPr>
          </a:p>
        </p:txBody>
      </p:sp>
      <p:sp>
        <p:nvSpPr>
          <p:cNvPr id="3" name="TextBox 2"/>
          <p:cNvSpPr txBox="1"/>
          <p:nvPr/>
        </p:nvSpPr>
        <p:spPr>
          <a:xfrm>
            <a:off x="503889" y="402672"/>
            <a:ext cx="11210274" cy="654341"/>
          </a:xfrm>
          <a:prstGeom prst="rect">
            <a:avLst/>
          </a:prstGeom>
        </p:spPr>
        <p:txBody>
          <a:bodyPr wrap="square" lIns="0" tIns="0" rIns="0" bIns="0" rtlCol="0">
            <a:noAutofit/>
          </a:bodyPr>
          <a:lstStyle/>
          <a:p>
            <a:pPr>
              <a:tabLst>
                <a:tab pos="11199813" algn="r"/>
              </a:tabLst>
            </a:pPr>
            <a:r>
              <a:rPr lang="en-US" altLang="zh-TW" sz="2000" b="1" dirty="0">
                <a:latin typeface="Arial" panose="020B0604020202020204" pitchFamily="34" charset="0"/>
                <a:cs typeface="Arial" panose="020B0604020202020204" pitchFamily="34" charset="0"/>
              </a:rPr>
              <a:t>3GPP TSG-RAN Meeting # 108	 RP-251526</a:t>
            </a:r>
            <a:endParaRPr lang="en-US" altLang="zh-TW" sz="2000" b="1" dirty="0">
              <a:highlight>
                <a:srgbClr val="FFFF00"/>
              </a:highlight>
              <a:latin typeface="Arial" panose="020B0604020202020204" pitchFamily="34" charset="0"/>
              <a:cs typeface="Arial" panose="020B0604020202020204" pitchFamily="34" charset="0"/>
            </a:endParaRPr>
          </a:p>
          <a:p>
            <a:pPr>
              <a:tabLst>
                <a:tab pos="11199813" algn="r"/>
              </a:tabLst>
            </a:pPr>
            <a:r>
              <a:rPr lang="en-US" altLang="zh-TW" sz="2000" b="1" dirty="0">
                <a:latin typeface="Arial" panose="020B0604020202020204" pitchFamily="34" charset="0"/>
                <a:cs typeface="Arial" panose="020B0604020202020204" pitchFamily="34" charset="0"/>
              </a:rPr>
              <a:t>Prague, Czech Republic, June 9-13, 2025 </a:t>
            </a:r>
            <a:r>
              <a:rPr lang="en-US" altLang="zh-TW" sz="2000" dirty="0">
                <a:latin typeface="Arial" panose="020B0604020202020204" pitchFamily="34" charset="0"/>
                <a:cs typeface="Arial" panose="020B0604020202020204" pitchFamily="34" charset="0"/>
              </a:rPr>
              <a:t>	</a:t>
            </a:r>
            <a:r>
              <a:rPr lang="en-US" altLang="zh-TW" sz="2000" b="1" dirty="0">
                <a:latin typeface="Arial" panose="020B0604020202020204" pitchFamily="34" charset="0"/>
                <a:cs typeface="Arial" panose="020B0604020202020204" pitchFamily="34" charset="0"/>
              </a:rPr>
              <a:t>Agenda Item 15.4.2 </a:t>
            </a:r>
          </a:p>
        </p:txBody>
      </p:sp>
    </p:spTree>
    <p:extLst>
      <p:ext uri="{BB962C8B-B14F-4D97-AF65-F5344CB8AC3E}">
        <p14:creationId xmlns:p14="http://schemas.microsoft.com/office/powerpoint/2010/main" val="3937625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6147D-DB7E-C26B-8F7D-1D6F1A08D06E}"/>
              </a:ext>
            </a:extLst>
          </p:cNvPr>
          <p:cNvSpPr>
            <a:spLocks noGrp="1"/>
          </p:cNvSpPr>
          <p:nvPr>
            <p:ph type="title"/>
          </p:nvPr>
        </p:nvSpPr>
        <p:spPr/>
        <p:txBody>
          <a:bodyPr/>
          <a:lstStyle/>
          <a:p>
            <a:r>
              <a:rPr lang="en-US" altLang="zh-TW" dirty="0"/>
              <a:t>Background</a:t>
            </a:r>
            <a:endParaRPr lang="zh-TW" altLang="en-US"/>
          </a:p>
        </p:txBody>
      </p:sp>
      <p:sp>
        <p:nvSpPr>
          <p:cNvPr id="3" name="Content Placeholder 2">
            <a:extLst>
              <a:ext uri="{FF2B5EF4-FFF2-40B4-BE49-F238E27FC236}">
                <a16:creationId xmlns:a16="http://schemas.microsoft.com/office/drawing/2014/main" id="{E7C84292-F362-9D46-0407-5628464FDC25}"/>
              </a:ext>
            </a:extLst>
          </p:cNvPr>
          <p:cNvSpPr>
            <a:spLocks noGrp="1"/>
          </p:cNvSpPr>
          <p:nvPr>
            <p:ph idx="1"/>
          </p:nvPr>
        </p:nvSpPr>
        <p:spPr/>
        <p:txBody>
          <a:bodyPr/>
          <a:lstStyle/>
          <a:p>
            <a:pPr marL="0" indent="0">
              <a:buNone/>
            </a:pPr>
            <a:r>
              <a:rPr lang="en-US" altLang="zh-TW" sz="2800" b="1" dirty="0">
                <a:latin typeface="Arial" panose="020B0604020202020204" pitchFamily="34" charset="0"/>
                <a:cs typeface="Arial" panose="020B0604020202020204" pitchFamily="34" charset="0"/>
              </a:rPr>
              <a:t>Summary</a:t>
            </a:r>
          </a:p>
          <a:p>
            <a:pPr marL="0" indent="0">
              <a:buNone/>
            </a:pPr>
            <a:r>
              <a:rPr lang="en-GB" dirty="0">
                <a:latin typeface="Arial" panose="020B0604020202020204" pitchFamily="34" charset="0"/>
                <a:cs typeface="Arial" panose="020B0604020202020204" pitchFamily="34" charset="0"/>
              </a:rPr>
              <a:t>This paper describes the urgent need to start work on VSAT testability, and proposes the approval of a revised or new SID to address the VSAT testability issues that have arisen from the introduction of VSAT core requirements in Rel-18 for Ka band and the ongoing working Rel-19 to specify VSAT for Ku bands.</a:t>
            </a:r>
          </a:p>
          <a:p>
            <a:pPr marL="0" indent="0">
              <a:buNone/>
            </a:pPr>
            <a:r>
              <a:rPr lang="en-GB"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pPr marL="0" indent="0">
              <a:buNone/>
            </a:pPr>
            <a:r>
              <a:rPr lang="en-US" altLang="zh-TW" sz="2800" dirty="0">
                <a:latin typeface="Arial" panose="020B0604020202020204" pitchFamily="34" charset="0"/>
                <a:cs typeface="Arial" panose="020B0604020202020204" pitchFamily="34" charset="0"/>
              </a:rPr>
              <a:t> </a:t>
            </a:r>
          </a:p>
        </p:txBody>
      </p:sp>
      <p:sp>
        <p:nvSpPr>
          <p:cNvPr id="4" name="Slide Number Placeholder 3">
            <a:extLst>
              <a:ext uri="{FF2B5EF4-FFF2-40B4-BE49-F238E27FC236}">
                <a16:creationId xmlns:a16="http://schemas.microsoft.com/office/drawing/2014/main" id="{9C296095-CD92-02FB-0C99-AC713F1BD930}"/>
              </a:ext>
            </a:extLst>
          </p:cNvPr>
          <p:cNvSpPr>
            <a:spLocks noGrp="1"/>
          </p:cNvSpPr>
          <p:nvPr>
            <p:ph type="sldNum" sz="quarter" idx="12"/>
          </p:nvPr>
        </p:nvSpPr>
        <p:spPr/>
        <p:txBody>
          <a:bodyPr/>
          <a:lstStyle/>
          <a:p>
            <a:fld id="{0AEF9A4B-07C9-404C-9053-A3A2AC3AD5D6}" type="slidenum">
              <a:rPr lang="en-GB" smtClean="0"/>
              <a:pPr/>
              <a:t>2</a:t>
            </a:fld>
            <a:endParaRPr lang="en-GB" dirty="0"/>
          </a:p>
        </p:txBody>
      </p:sp>
    </p:spTree>
    <p:extLst>
      <p:ext uri="{BB962C8B-B14F-4D97-AF65-F5344CB8AC3E}">
        <p14:creationId xmlns:p14="http://schemas.microsoft.com/office/powerpoint/2010/main" val="433612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D4635-44D9-B9DA-CB13-0504A90724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5E0E5C-DF8A-0633-2BC8-CA61F1D5ED1F}"/>
              </a:ext>
            </a:extLst>
          </p:cNvPr>
          <p:cNvSpPr>
            <a:spLocks noGrp="1"/>
          </p:cNvSpPr>
          <p:nvPr>
            <p:ph type="title"/>
          </p:nvPr>
        </p:nvSpPr>
        <p:spPr/>
        <p:txBody>
          <a:bodyPr/>
          <a:lstStyle/>
          <a:p>
            <a:r>
              <a:rPr lang="en-US" altLang="zh-TW" dirty="0"/>
              <a:t>Background</a:t>
            </a:r>
            <a:endParaRPr lang="zh-TW" altLang="en-US"/>
          </a:p>
        </p:txBody>
      </p:sp>
      <p:sp>
        <p:nvSpPr>
          <p:cNvPr id="3" name="Content Placeholder 2">
            <a:extLst>
              <a:ext uri="{FF2B5EF4-FFF2-40B4-BE49-F238E27FC236}">
                <a16:creationId xmlns:a16="http://schemas.microsoft.com/office/drawing/2014/main" id="{FE149635-F1D0-3FB3-E65B-BB2C68D28B52}"/>
              </a:ext>
            </a:extLst>
          </p:cNvPr>
          <p:cNvSpPr>
            <a:spLocks noGrp="1"/>
          </p:cNvSpPr>
          <p:nvPr>
            <p:ph idx="1"/>
          </p:nvPr>
        </p:nvSpPr>
        <p:spPr/>
        <p:txBody>
          <a:bodyPr/>
          <a:lstStyle/>
          <a:p>
            <a:pPr marL="0" indent="0">
              <a:buNone/>
            </a:pPr>
            <a:r>
              <a:rPr lang="en-GB" sz="2400" dirty="0">
                <a:latin typeface="Arial" panose="020B0604020202020204" pitchFamily="34" charset="0"/>
                <a:cs typeface="Arial" panose="020B0604020202020204" pitchFamily="34" charset="0"/>
              </a:rPr>
              <a:t>It is the default procedure once RAN approves a WI with UE core requirements, that after RAN4 completes the core requirements, RAN5 automatically follows up with a WI on conformance testing without further discussion about priorities. This normal flow of approving conformance test WIs has only been interrupted when the core requirements have involved the development of new test methods - which have typically been related to radiated testing. In these cases, RAN4 has started feasibility studies to develop the test methods before RAN5 takes over and follows up with the detailed test system design and resulting conformance test cases. This precedent has been documented in changes to the terms of reference of RAN4 [1]. In the NR era, RAN4 started the testability FS process in 2016 to handle FR2 handsets, and this work is now on its third cycle of radiated test method development with the ongoing study FS_NR_FR2_OTA_Ph3.</a:t>
            </a:r>
            <a:endParaRPr lang="en-US" sz="2400" dirty="0">
              <a:latin typeface="Arial" panose="020B0604020202020204" pitchFamily="34" charset="0"/>
              <a:cs typeface="Arial" panose="020B0604020202020204" pitchFamily="34" charset="0"/>
            </a:endParaRPr>
          </a:p>
          <a:p>
            <a:pPr marL="0" indent="0">
              <a:buNone/>
            </a:pPr>
            <a:endParaRPr lang="en-US" altLang="zh-TW" sz="2400" b="1"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2AAB09E-1D77-E5C5-A745-7F28C10FC937}"/>
              </a:ext>
            </a:extLst>
          </p:cNvPr>
          <p:cNvSpPr>
            <a:spLocks noGrp="1"/>
          </p:cNvSpPr>
          <p:nvPr>
            <p:ph type="sldNum" sz="quarter" idx="12"/>
          </p:nvPr>
        </p:nvSpPr>
        <p:spPr/>
        <p:txBody>
          <a:bodyPr/>
          <a:lstStyle/>
          <a:p>
            <a:fld id="{0AEF9A4B-07C9-404C-9053-A3A2AC3AD5D6}" type="slidenum">
              <a:rPr lang="en-GB" smtClean="0"/>
              <a:pPr/>
              <a:t>3</a:t>
            </a:fld>
            <a:endParaRPr lang="en-GB" dirty="0"/>
          </a:p>
        </p:txBody>
      </p:sp>
    </p:spTree>
    <p:extLst>
      <p:ext uri="{BB962C8B-B14F-4D97-AF65-F5344CB8AC3E}">
        <p14:creationId xmlns:p14="http://schemas.microsoft.com/office/powerpoint/2010/main" val="125065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EEC92-137D-49DA-FAEF-6D38446B6A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0A9572-0160-639C-1E3A-B0BB4974FBA8}"/>
              </a:ext>
            </a:extLst>
          </p:cNvPr>
          <p:cNvSpPr>
            <a:spLocks noGrp="1"/>
          </p:cNvSpPr>
          <p:nvPr>
            <p:ph type="title"/>
          </p:nvPr>
        </p:nvSpPr>
        <p:spPr/>
        <p:txBody>
          <a:bodyPr/>
          <a:lstStyle/>
          <a:p>
            <a:r>
              <a:rPr lang="en-US" altLang="zh-TW" dirty="0"/>
              <a:t>Background</a:t>
            </a:r>
            <a:endParaRPr lang="zh-TW" altLang="en-US"/>
          </a:p>
        </p:txBody>
      </p:sp>
      <p:sp>
        <p:nvSpPr>
          <p:cNvPr id="3" name="Content Placeholder 2">
            <a:extLst>
              <a:ext uri="{FF2B5EF4-FFF2-40B4-BE49-F238E27FC236}">
                <a16:creationId xmlns:a16="http://schemas.microsoft.com/office/drawing/2014/main" id="{10751DBB-C96A-BC14-6821-0C4AF5C39B66}"/>
              </a:ext>
            </a:extLst>
          </p:cNvPr>
          <p:cNvSpPr>
            <a:spLocks noGrp="1"/>
          </p:cNvSpPr>
          <p:nvPr>
            <p:ph idx="1"/>
          </p:nvPr>
        </p:nvSpPr>
        <p:spPr/>
        <p:txBody>
          <a:bodyPr/>
          <a:lstStyle/>
          <a:p>
            <a:pPr marL="0" indent="0">
              <a:buNone/>
            </a:pPr>
            <a:r>
              <a:rPr lang="en-GB" altLang="zh-TW" sz="2400" dirty="0">
                <a:latin typeface="Arial" panose="020B0604020202020204" pitchFamily="34" charset="0"/>
                <a:cs typeface="Arial" panose="020B0604020202020204" pitchFamily="34" charset="0"/>
              </a:rPr>
              <a:t>When RAN approved the Rel-18 WI NR_NTN_enh for VSATs operating above 10 GHz there was an implicit and obvious consequence on test methods since the size of VSATs is much larger than the size of the FR2 handsets used to develop the current FR2 NR radiated test systems whose quiet zone was only 15 cm (now 40 cm). Also, the FR2-NTN frequency range has a lower limit of 17.3 GHz, well below the 24.25 GHz of existing approved FR2 radiated test methods. When RAN approved the WI Introduction of Ku bands for NR NTN in June 2024, the lower frequency dropped further to 10.7 GHz.</a:t>
            </a:r>
          </a:p>
          <a:p>
            <a:pPr marL="0" indent="0">
              <a:buNone/>
            </a:pPr>
            <a:r>
              <a:rPr lang="en-GB" dirty="0">
                <a:latin typeface="Arial" panose="020B0604020202020204" pitchFamily="34" charset="0"/>
                <a:cs typeface="Arial" panose="020B0604020202020204" pitchFamily="34" charset="0"/>
              </a:rPr>
              <a:t>In addition to the frequency range and VSAT device size issues, the introduction of Ka band added the issue of polarization. Current radiated test systems are all based on cross polarized antennas, but Ka band (and Ku band) operates with circular polarization.</a:t>
            </a:r>
            <a:endParaRPr lang="en-US" altLang="zh-TW" sz="24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0BDA650-C209-67DE-D54D-88FB004BC299}"/>
              </a:ext>
            </a:extLst>
          </p:cNvPr>
          <p:cNvSpPr>
            <a:spLocks noGrp="1"/>
          </p:cNvSpPr>
          <p:nvPr>
            <p:ph type="sldNum" sz="quarter" idx="12"/>
          </p:nvPr>
        </p:nvSpPr>
        <p:spPr/>
        <p:txBody>
          <a:bodyPr/>
          <a:lstStyle/>
          <a:p>
            <a:fld id="{0AEF9A4B-07C9-404C-9053-A3A2AC3AD5D6}" type="slidenum">
              <a:rPr lang="en-GB" smtClean="0"/>
              <a:pPr/>
              <a:t>4</a:t>
            </a:fld>
            <a:endParaRPr lang="en-GB" dirty="0"/>
          </a:p>
        </p:txBody>
      </p:sp>
    </p:spTree>
    <p:extLst>
      <p:ext uri="{BB962C8B-B14F-4D97-AF65-F5344CB8AC3E}">
        <p14:creationId xmlns:p14="http://schemas.microsoft.com/office/powerpoint/2010/main" val="35844703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F330C-0DCF-B44F-35F0-2DCBF329F3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616034-F10C-834A-60D3-91124083C2E8}"/>
              </a:ext>
            </a:extLst>
          </p:cNvPr>
          <p:cNvSpPr>
            <a:spLocks noGrp="1"/>
          </p:cNvSpPr>
          <p:nvPr>
            <p:ph type="title"/>
          </p:nvPr>
        </p:nvSpPr>
        <p:spPr/>
        <p:txBody>
          <a:bodyPr/>
          <a:lstStyle/>
          <a:p>
            <a:r>
              <a:rPr lang="en-US" altLang="zh-TW" dirty="0"/>
              <a:t>Background</a:t>
            </a:r>
            <a:endParaRPr lang="zh-TW" altLang="en-US" dirty="0"/>
          </a:p>
        </p:txBody>
      </p:sp>
      <p:sp>
        <p:nvSpPr>
          <p:cNvPr id="3" name="Content Placeholder 2">
            <a:extLst>
              <a:ext uri="{FF2B5EF4-FFF2-40B4-BE49-F238E27FC236}">
                <a16:creationId xmlns:a16="http://schemas.microsoft.com/office/drawing/2014/main" id="{6B9D8E75-8657-AA35-01C3-9AACAFCBAEA8}"/>
              </a:ext>
            </a:extLst>
          </p:cNvPr>
          <p:cNvSpPr>
            <a:spLocks noGrp="1"/>
          </p:cNvSpPr>
          <p:nvPr>
            <p:ph idx="1"/>
          </p:nvPr>
        </p:nvSpPr>
        <p:spPr/>
        <p:txBody>
          <a:bodyPr/>
          <a:lstStyle/>
          <a:p>
            <a:pPr marL="0" indent="0">
              <a:buNone/>
            </a:pPr>
            <a:r>
              <a:rPr lang="en-GB" sz="2400" dirty="0">
                <a:latin typeface="Arial" panose="020B0604020202020204" pitchFamily="34" charset="0"/>
                <a:cs typeface="Arial" panose="020B0604020202020204" pitchFamily="34" charset="0"/>
              </a:rPr>
              <a:t>Unfortunately, there is no obvious way to convert existing test systems to use circular polarization without reverting to using a vector network analyzer approach which would mean the loss of the L3 signalling connectivity normally provided by a base station emulator, which lacks the phase control to generate stable circular polarization.</a:t>
            </a:r>
            <a:endParaRPr lang="en-US" sz="2400" dirty="0">
              <a:latin typeface="Arial" panose="020B0604020202020204" pitchFamily="34" charset="0"/>
              <a:cs typeface="Arial" panose="020B0604020202020204" pitchFamily="34" charset="0"/>
            </a:endParaRPr>
          </a:p>
          <a:p>
            <a:pPr marL="0" indent="0">
              <a:buNone/>
            </a:pPr>
            <a:r>
              <a:rPr lang="en-GB" altLang="zh-TW" sz="2400" dirty="0">
                <a:latin typeface="Arial" panose="020B0604020202020204" pitchFamily="34" charset="0"/>
                <a:cs typeface="Arial" panose="020B0604020202020204" pitchFamily="34" charset="0"/>
              </a:rPr>
              <a:t>The urgent need to address the large and growing need for VSAT testability is further evidenced by a Feb 2025 industry press release [2] which announced the first successful connection between a Ku band VSAT using an NR air interface and a LEO constellation. This indicates the demand for 3GPP-based NTN standards since current commercial developments are actually ahead of 3GPP rather than being a couple of years behind the standards.</a:t>
            </a:r>
            <a:endParaRPr lang="en-US" altLang="zh-TW" sz="24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19C7649-5E21-C5B2-FAF7-F49B0B14E7EF}"/>
              </a:ext>
            </a:extLst>
          </p:cNvPr>
          <p:cNvSpPr>
            <a:spLocks noGrp="1"/>
          </p:cNvSpPr>
          <p:nvPr>
            <p:ph type="sldNum" sz="quarter" idx="12"/>
          </p:nvPr>
        </p:nvSpPr>
        <p:spPr/>
        <p:txBody>
          <a:bodyPr/>
          <a:lstStyle/>
          <a:p>
            <a:fld id="{0AEF9A4B-07C9-404C-9053-A3A2AC3AD5D6}" type="slidenum">
              <a:rPr lang="en-GB" smtClean="0"/>
              <a:pPr/>
              <a:t>5</a:t>
            </a:fld>
            <a:endParaRPr lang="en-GB" dirty="0"/>
          </a:p>
        </p:txBody>
      </p:sp>
    </p:spTree>
    <p:extLst>
      <p:ext uri="{BB962C8B-B14F-4D97-AF65-F5344CB8AC3E}">
        <p14:creationId xmlns:p14="http://schemas.microsoft.com/office/powerpoint/2010/main" val="12918238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dirty="0"/>
              <a:t>Motivation</a:t>
            </a:r>
            <a:endParaRPr lang="zh-TW" altLang="en-US" dirty="0"/>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362808"/>
            <a:ext cx="11233149" cy="4722081"/>
          </a:xfrm>
        </p:spPr>
        <p:txBody>
          <a:bodyPr vert="horz" lIns="0" tIns="0" rIns="0" bIns="0" rtlCol="0" anchor="t">
            <a:noAutofit/>
          </a:bodyPr>
          <a:lstStyle/>
          <a:p>
            <a:pPr marL="0" indent="0">
              <a:buNone/>
            </a:pPr>
            <a:r>
              <a:rPr lang="en-GB" altLang="zh-TW" sz="2400" dirty="0">
                <a:latin typeface="Arial" panose="020B0604020202020204" pitchFamily="34" charset="0"/>
                <a:cs typeface="Arial" panose="020B0604020202020204" pitchFamily="34" charset="0"/>
              </a:rPr>
              <a:t>There has now been a one-year delay since RAN was first requested to address the VSAT testability issues from Rel-18 [3]. This has prevented RAN5 from starting the usual process of developing conformance test cases required to complete the 3GPP specifications. The need has grown during Rel-19 with the new Ku bands.</a:t>
            </a:r>
          </a:p>
          <a:p>
            <a:pPr marL="0" indent="0">
              <a:buNone/>
            </a:pPr>
            <a:r>
              <a:rPr lang="en-GB" sz="2400" dirty="0">
                <a:latin typeface="Arial" panose="020B0604020202020204" pitchFamily="34" charset="0"/>
                <a:cs typeface="Arial" panose="020B0604020202020204" pitchFamily="34" charset="0"/>
              </a:rPr>
              <a:t>The key current and future VSAT testability issues are:</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VSAT device sizes exceed by far what is currently testable in existing 3GPP FR2 test systems</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The introduction of Ka band with its 17.3 GHz lower limit falls well below the range of existing FR2 test systems of 24.25 GHz.</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The introduction of Ku band (10.7 and 14.5 GHz) further challenges the operating range of existing test methods.</a:t>
            </a:r>
            <a:endParaRPr lang="en-US" sz="2400" dirty="0">
              <a:latin typeface="Arial" panose="020B0604020202020204" pitchFamily="34" charset="0"/>
              <a:cs typeface="Arial" panose="020B0604020202020204" pitchFamily="34" charset="0"/>
            </a:endParaRPr>
          </a:p>
          <a:p>
            <a:pPr lvl="0"/>
            <a:r>
              <a:rPr lang="en-GB" sz="2400" dirty="0">
                <a:latin typeface="Arial" panose="020B0604020202020204" pitchFamily="34" charset="0"/>
                <a:cs typeface="Arial" panose="020B0604020202020204" pitchFamily="34" charset="0"/>
              </a:rPr>
              <a:t>The need to support circular polarization adds a significant challenge to existing test systems which may require regressing to using non-signalling methods.</a:t>
            </a:r>
            <a:endParaRPr lang="en-US" sz="2400" dirty="0">
              <a:latin typeface="Arial" panose="020B0604020202020204" pitchFamily="34" charset="0"/>
              <a:cs typeface="Arial" panose="020B0604020202020204" pitchFamily="34" charset="0"/>
            </a:endParaRPr>
          </a:p>
          <a:p>
            <a:endParaRPr lang="en-US" altLang="zh-TW" sz="2400" dirty="0">
              <a:latin typeface="Arial" panose="020B0604020202020204" pitchFamily="34" charset="0"/>
              <a:ea typeface="Calibri Light"/>
              <a:cs typeface="Arial" panose="020B0604020202020204" pitchFamily="34" charset="0"/>
            </a:endParaRP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6</a:t>
            </a:fld>
            <a:endParaRPr lang="en-GB" dirty="0"/>
          </a:p>
        </p:txBody>
      </p:sp>
    </p:spTree>
    <p:extLst>
      <p:ext uri="{BB962C8B-B14F-4D97-AF65-F5344CB8AC3E}">
        <p14:creationId xmlns:p14="http://schemas.microsoft.com/office/powerpoint/2010/main" val="3345741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83226-CE38-FAB3-DED9-D61A3B32AAD0}"/>
              </a:ext>
            </a:extLst>
          </p:cNvPr>
          <p:cNvSpPr>
            <a:spLocks noGrp="1"/>
          </p:cNvSpPr>
          <p:nvPr>
            <p:ph type="title"/>
          </p:nvPr>
        </p:nvSpPr>
        <p:spPr/>
        <p:txBody>
          <a:bodyPr/>
          <a:lstStyle/>
          <a:p>
            <a:r>
              <a:rPr lang="en-US" altLang="zh-TW" dirty="0"/>
              <a:t>Proposals</a:t>
            </a:r>
            <a:endParaRPr lang="zh-TW" altLang="en-US"/>
          </a:p>
        </p:txBody>
      </p:sp>
      <p:sp>
        <p:nvSpPr>
          <p:cNvPr id="3" name="Content Placeholder 2">
            <a:extLst>
              <a:ext uri="{FF2B5EF4-FFF2-40B4-BE49-F238E27FC236}">
                <a16:creationId xmlns:a16="http://schemas.microsoft.com/office/drawing/2014/main" id="{110347BA-3697-9C64-69FB-A36943BA02AB}"/>
              </a:ext>
            </a:extLst>
          </p:cNvPr>
          <p:cNvSpPr>
            <a:spLocks noGrp="1"/>
          </p:cNvSpPr>
          <p:nvPr>
            <p:ph idx="1"/>
          </p:nvPr>
        </p:nvSpPr>
        <p:spPr>
          <a:xfrm>
            <a:off x="481013" y="1459524"/>
            <a:ext cx="11233149" cy="4625366"/>
          </a:xfrm>
        </p:spPr>
        <p:txBody>
          <a:bodyPr vert="horz" lIns="0" tIns="0" rIns="0" bIns="0" rtlCol="0" anchor="t">
            <a:noAutofit/>
          </a:bodyPr>
          <a:lstStyle/>
          <a:p>
            <a:pPr marL="0" indent="0">
              <a:buNone/>
            </a:pPr>
            <a:r>
              <a:rPr lang="en-GB" altLang="zh-TW" dirty="0">
                <a:latin typeface="Arial" panose="020B0604020202020204" pitchFamily="34" charset="0"/>
                <a:cs typeface="Arial" panose="020B0604020202020204" pitchFamily="34" charset="0"/>
              </a:rPr>
              <a:t>Proposal: Start a new OTA Phase 4 SI in Rel-20 including VSAT testability</a:t>
            </a:r>
          </a:p>
          <a:p>
            <a:pPr marL="0" indent="0">
              <a:buNone/>
            </a:pPr>
            <a:endParaRPr lang="en-GB" altLang="zh-TW" dirty="0">
              <a:latin typeface="Arial" panose="020B0604020202020204" pitchFamily="34" charset="0"/>
              <a:cs typeface="Arial" panose="020B0604020202020204" pitchFamily="34" charset="0"/>
            </a:endParaRPr>
          </a:p>
          <a:p>
            <a:pPr marL="0" indent="0">
              <a:buNone/>
            </a:pPr>
            <a:r>
              <a:rPr lang="en-GB" altLang="zh-TW" dirty="0">
                <a:latin typeface="Arial" panose="020B0604020202020204" pitchFamily="34" charset="0"/>
                <a:cs typeface="Arial" panose="020B0604020202020204" pitchFamily="34" charset="0"/>
              </a:rPr>
              <a:t>The objectives for the study are in the following slide taken from the revised SID in RP-250640 [4]</a:t>
            </a:r>
            <a:endParaRPr lang="zh-TW" alt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644D2FF-B8AC-8DC1-3413-100CC221EFDD}"/>
              </a:ext>
            </a:extLst>
          </p:cNvPr>
          <p:cNvSpPr>
            <a:spLocks noGrp="1"/>
          </p:cNvSpPr>
          <p:nvPr>
            <p:ph type="sldNum" sz="quarter" idx="12"/>
          </p:nvPr>
        </p:nvSpPr>
        <p:spPr/>
        <p:txBody>
          <a:bodyPr/>
          <a:lstStyle/>
          <a:p>
            <a:fld id="{0AEF9A4B-07C9-404C-9053-A3A2AC3AD5D6}" type="slidenum">
              <a:rPr lang="en-GB" smtClean="0"/>
              <a:pPr/>
              <a:t>7</a:t>
            </a:fld>
            <a:endParaRPr lang="en-GB" dirty="0"/>
          </a:p>
        </p:txBody>
      </p:sp>
    </p:spTree>
    <p:extLst>
      <p:ext uri="{BB962C8B-B14F-4D97-AF65-F5344CB8AC3E}">
        <p14:creationId xmlns:p14="http://schemas.microsoft.com/office/powerpoint/2010/main" val="1465679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FE3A1-EE38-D156-594C-BA989FA998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C2D6D9-9B4C-4304-51DD-3893404C1A27}"/>
              </a:ext>
            </a:extLst>
          </p:cNvPr>
          <p:cNvSpPr>
            <a:spLocks noGrp="1"/>
          </p:cNvSpPr>
          <p:nvPr>
            <p:ph type="title"/>
          </p:nvPr>
        </p:nvSpPr>
        <p:spPr/>
        <p:txBody>
          <a:bodyPr/>
          <a:lstStyle/>
          <a:p>
            <a:r>
              <a:rPr lang="en-GB" altLang="zh-TW" dirty="0"/>
              <a:t>S</a:t>
            </a:r>
            <a:r>
              <a:rPr lang="en-US" altLang="zh-TW" dirty="0"/>
              <a:t>ID Objectives (from RP-250640)</a:t>
            </a:r>
            <a:endParaRPr lang="zh-TW" altLang="en-US" dirty="0"/>
          </a:p>
        </p:txBody>
      </p:sp>
      <p:sp>
        <p:nvSpPr>
          <p:cNvPr id="3" name="Content Placeholder 2">
            <a:extLst>
              <a:ext uri="{FF2B5EF4-FFF2-40B4-BE49-F238E27FC236}">
                <a16:creationId xmlns:a16="http://schemas.microsoft.com/office/drawing/2014/main" id="{47845F3A-6CCE-F62A-6A02-AA06BBD03D75}"/>
              </a:ext>
            </a:extLst>
          </p:cNvPr>
          <p:cNvSpPr>
            <a:spLocks noGrp="1"/>
          </p:cNvSpPr>
          <p:nvPr>
            <p:ph idx="1"/>
          </p:nvPr>
        </p:nvSpPr>
        <p:spPr>
          <a:xfrm>
            <a:off x="481013" y="1459524"/>
            <a:ext cx="11233149" cy="4625366"/>
          </a:xfrm>
        </p:spPr>
        <p:txBody>
          <a:bodyPr vert="horz" lIns="0" tIns="0" rIns="0" bIns="0" rtlCol="0" anchor="t">
            <a:noAutofit/>
          </a:bodyPr>
          <a:lstStyle/>
          <a:p>
            <a:r>
              <a:rPr lang="en-GB" altLang="zh-TW" sz="2000" dirty="0">
                <a:latin typeface="Arial" panose="020B0604020202020204" pitchFamily="34" charset="0"/>
                <a:cs typeface="Arial" panose="020B0604020202020204" pitchFamily="34" charset="0"/>
              </a:rPr>
              <a:t>Investigate the applicability of current 3GPP test methods established in TR 38.810 and TR 38.871 for UE testing for the following example VSAT device types (from 38.101-5 v18.5.0 Table 9.2.1.0-1:</a:t>
            </a:r>
          </a:p>
          <a:p>
            <a:r>
              <a:rPr lang="en-GB" altLang="zh-TW" sz="2000" dirty="0">
                <a:latin typeface="Arial" panose="020B0604020202020204" pitchFamily="34" charset="0"/>
                <a:cs typeface="Arial" panose="020B0604020202020204" pitchFamily="34" charset="0"/>
              </a:rPr>
              <a:t>Mobile VSAT UE type 4 and 5 (mechanical and electronic steering antenna) </a:t>
            </a:r>
          </a:p>
          <a:p>
            <a:r>
              <a:rPr lang="en-GB" altLang="zh-TW" sz="2000" dirty="0">
                <a:latin typeface="Arial" panose="020B0604020202020204" pitchFamily="34" charset="0"/>
                <a:cs typeface="Arial" panose="020B0604020202020204" pitchFamily="34" charset="0"/>
              </a:rPr>
              <a:t>Investigate how to support both linear and circular polarization measurements in uplink and downlink</a:t>
            </a:r>
          </a:p>
          <a:p>
            <a:r>
              <a:rPr lang="en-GB" altLang="zh-TW" sz="2000" dirty="0">
                <a:latin typeface="Arial" panose="020B0604020202020204" pitchFamily="34" charset="0"/>
                <a:cs typeface="Arial" panose="020B0604020202020204" pitchFamily="34" charset="0"/>
              </a:rPr>
              <a:t>Confirm that an L3 signalling approach to VSAT testing is to be used</a:t>
            </a:r>
          </a:p>
          <a:p>
            <a:r>
              <a:rPr lang="en-GB" altLang="zh-TW" sz="2000" dirty="0">
                <a:latin typeface="Arial" panose="020B0604020202020204" pitchFamily="34" charset="0"/>
                <a:cs typeface="Arial" panose="020B0604020202020204" pitchFamily="34" charset="0"/>
              </a:rPr>
              <a:t>Investigate the required size of the quiet zone based on industry needs. A preliminary assumption for quiet zone is 60 cm, larger volumes will be needed for some antenna types</a:t>
            </a:r>
          </a:p>
          <a:p>
            <a:r>
              <a:rPr lang="en-GB" altLang="zh-TW" sz="2000" dirty="0">
                <a:latin typeface="Arial" panose="020B0604020202020204" pitchFamily="34" charset="0"/>
                <a:cs typeface="Arial" panose="020B0604020202020204" pitchFamily="34" charset="0"/>
              </a:rPr>
              <a:t>Test methodologies are studied for the following frequency ranges:</a:t>
            </a:r>
          </a:p>
          <a:p>
            <a:pPr marL="819150" lvl="1" indent="-285750"/>
            <a:r>
              <a:rPr lang="en-GB" altLang="zh-TW" sz="1600" dirty="0">
                <a:latin typeface="Arial" panose="020B0604020202020204" pitchFamily="34" charset="0"/>
                <a:cs typeface="Arial" panose="020B0604020202020204" pitchFamily="34" charset="0"/>
              </a:rPr>
              <a:t>Ka bands (i.e., existing bands n510, n511, n512)</a:t>
            </a:r>
          </a:p>
          <a:p>
            <a:pPr marL="819150" lvl="1" indent="-285750"/>
            <a:r>
              <a:rPr lang="en-GB" altLang="zh-TW" sz="1600" dirty="0">
                <a:latin typeface="Arial" panose="020B0604020202020204" pitchFamily="34" charset="0"/>
                <a:cs typeface="Arial" panose="020B0604020202020204" pitchFamily="34" charset="0"/>
              </a:rPr>
              <a:t>Ku bands with DL from 10.7 to 12.75 GHz and UL from 13.75 – 14.5 GHz)</a:t>
            </a:r>
          </a:p>
          <a:p>
            <a:r>
              <a:rPr lang="en-GB" altLang="zh-TW" sz="2000" dirty="0">
                <a:latin typeface="Arial" panose="020B0604020202020204" pitchFamily="34" charset="0"/>
                <a:cs typeface="Arial" panose="020B0604020202020204" pitchFamily="34" charset="0"/>
              </a:rPr>
              <a:t>Study ETSI Harmonised Standards for access to radio spectrum and any other applicable specifications in other regions</a:t>
            </a:r>
          </a:p>
          <a:p>
            <a:pPr marL="0" indent="0">
              <a:buNone/>
            </a:pPr>
            <a:endParaRPr lang="zh-TW" altLang="en-US" sz="2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B04278E-65DC-F990-FE7A-9B7D04560155}"/>
              </a:ext>
            </a:extLst>
          </p:cNvPr>
          <p:cNvSpPr>
            <a:spLocks noGrp="1"/>
          </p:cNvSpPr>
          <p:nvPr>
            <p:ph type="sldNum" sz="quarter" idx="12"/>
          </p:nvPr>
        </p:nvSpPr>
        <p:spPr/>
        <p:txBody>
          <a:bodyPr/>
          <a:lstStyle/>
          <a:p>
            <a:fld id="{0AEF9A4B-07C9-404C-9053-A3A2AC3AD5D6}" type="slidenum">
              <a:rPr lang="en-GB" smtClean="0"/>
              <a:pPr/>
              <a:t>8</a:t>
            </a:fld>
            <a:endParaRPr lang="en-GB" dirty="0"/>
          </a:p>
        </p:txBody>
      </p:sp>
    </p:spTree>
    <p:extLst>
      <p:ext uri="{BB962C8B-B14F-4D97-AF65-F5344CB8AC3E}">
        <p14:creationId xmlns:p14="http://schemas.microsoft.com/office/powerpoint/2010/main" val="1670060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08610-B2F1-711F-5F4F-16CB21D784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7ACEFF-2240-D0A7-37F7-84D45A86F2DB}"/>
              </a:ext>
            </a:extLst>
          </p:cNvPr>
          <p:cNvSpPr>
            <a:spLocks noGrp="1"/>
          </p:cNvSpPr>
          <p:nvPr>
            <p:ph type="title"/>
          </p:nvPr>
        </p:nvSpPr>
        <p:spPr/>
        <p:txBody>
          <a:bodyPr/>
          <a:lstStyle/>
          <a:p>
            <a:r>
              <a:rPr lang="en-GB" altLang="zh-TW" dirty="0"/>
              <a:t>References</a:t>
            </a:r>
            <a:endParaRPr lang="zh-TW" altLang="en-US" dirty="0"/>
          </a:p>
        </p:txBody>
      </p:sp>
      <p:sp>
        <p:nvSpPr>
          <p:cNvPr id="3" name="Content Placeholder 2">
            <a:extLst>
              <a:ext uri="{FF2B5EF4-FFF2-40B4-BE49-F238E27FC236}">
                <a16:creationId xmlns:a16="http://schemas.microsoft.com/office/drawing/2014/main" id="{137EDAC6-0EB6-D4AF-FABF-E2205F78F73E}"/>
              </a:ext>
            </a:extLst>
          </p:cNvPr>
          <p:cNvSpPr>
            <a:spLocks noGrp="1"/>
          </p:cNvSpPr>
          <p:nvPr>
            <p:ph idx="1"/>
          </p:nvPr>
        </p:nvSpPr>
        <p:spPr>
          <a:xfrm>
            <a:off x="481013" y="1459524"/>
            <a:ext cx="11233149" cy="4625366"/>
          </a:xfrm>
        </p:spPr>
        <p:txBody>
          <a:bodyPr vert="horz" lIns="0" tIns="0" rIns="0" bIns="0" rtlCol="0" anchor="t">
            <a:noAutofit/>
          </a:bodyPr>
          <a:lstStyle/>
          <a:p>
            <a:pPr marL="0" indent="0">
              <a:buNone/>
            </a:pPr>
            <a:r>
              <a:rPr lang="en-GB" dirty="0">
                <a:latin typeface="Arial" panose="020B0604020202020204" pitchFamily="34" charset="0"/>
                <a:cs typeface="Arial" panose="020B0604020202020204" pitchFamily="34" charset="0"/>
              </a:rPr>
              <a:t>[1] </a:t>
            </a:r>
            <a:r>
              <a:rPr lang="en-GB" u="sng" dirty="0">
                <a:latin typeface="Arial" panose="020B0604020202020204" pitchFamily="34" charset="0"/>
                <a:cs typeface="Arial" panose="020B0604020202020204" pitchFamily="34" charset="0"/>
                <a:hlinkClick r:id="rId3"/>
              </a:rPr>
              <a:t>RP-210786</a:t>
            </a:r>
            <a:r>
              <a:rPr lang="en-GB" dirty="0">
                <a:latin typeface="Arial" panose="020B0604020202020204" pitchFamily="34" charset="0"/>
                <a:cs typeface="Arial" panose="020B0604020202020204" pitchFamily="34" charset="0"/>
              </a:rPr>
              <a:t> Terms of Reference (ToR) for 3GPP TSG RAN WG4 (RAN4), RAN#91-e, Mar 2021</a:t>
            </a:r>
          </a:p>
          <a:p>
            <a:pPr marL="0" indent="0">
              <a:buNone/>
            </a:pPr>
            <a:r>
              <a:rPr lang="en-GB" dirty="0">
                <a:latin typeface="Arial" panose="020B0604020202020204" pitchFamily="34" charset="0"/>
                <a:cs typeface="Arial" panose="020B0604020202020204" pitchFamily="34" charset="0"/>
              </a:rPr>
              <a:t>[2] </a:t>
            </a:r>
            <a:r>
              <a:rPr lang="en-GB" u="sng" dirty="0">
                <a:latin typeface="Arial" panose="020B0604020202020204" pitchFamily="34" charset="0"/>
                <a:cs typeface="Arial" panose="020B0604020202020204" pitchFamily="34" charset="0"/>
                <a:hlinkClick r:id="rId4"/>
              </a:rPr>
              <a:t>https://www.eutelsat.com/en/news/press.html#/pressreleases/eutelsat-mediatek-and-airbus-announce-worlds-first-5g-non-terrestrial-network-connection-leveraging-oneweb-leo-satellites-3371519</a:t>
            </a:r>
            <a:r>
              <a:rPr lang="en-GB" dirty="0">
                <a:latin typeface="Arial" panose="020B0604020202020204" pitchFamily="34" charset="0"/>
                <a:cs typeface="Arial" panose="020B0604020202020204" pitchFamily="34" charset="0"/>
              </a:rPr>
              <a:t> </a:t>
            </a:r>
          </a:p>
          <a:p>
            <a:pPr marL="0" indent="0">
              <a:buNone/>
            </a:pPr>
            <a:r>
              <a:rPr lang="en-GB" dirty="0">
                <a:latin typeface="Arial" panose="020B0604020202020204" pitchFamily="34" charset="0"/>
                <a:cs typeface="Arial" panose="020B0604020202020204" pitchFamily="34" charset="0"/>
              </a:rPr>
              <a:t>[3] RP-241171 New SID on VSAT test methods (Eutelsat Group, RAN #104 Shanghai June 2024)</a:t>
            </a:r>
          </a:p>
          <a:p>
            <a:pPr marL="0" indent="0">
              <a:buNone/>
            </a:pPr>
            <a:r>
              <a:rPr lang="en-GB" dirty="0">
                <a:latin typeface="Arial" panose="020B0604020202020204" pitchFamily="34" charset="0"/>
                <a:cs typeface="Arial" panose="020B0604020202020204" pitchFamily="34" charset="0"/>
              </a:rPr>
              <a:t>[4] RP-250640 Revised SID to add VSAT testability to NR FR2 OTA (Over the Air) testing Phase 3 (Eutelsat Group, RAN #107 Incheon March 2025)</a:t>
            </a:r>
            <a:endParaRPr lang="en-US" dirty="0">
              <a:latin typeface="Arial" panose="020B0604020202020204" pitchFamily="34" charset="0"/>
              <a:cs typeface="Arial" panose="020B0604020202020204" pitchFamily="34" charset="0"/>
            </a:endParaRPr>
          </a:p>
          <a:p>
            <a:pPr marL="0" indent="0">
              <a:buNone/>
            </a:pPr>
            <a:endParaRPr lang="zh-TW" altLang="en-US" sz="20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3A16C1BA-785E-D61F-9A84-EA0864814C7B}"/>
              </a:ext>
            </a:extLst>
          </p:cNvPr>
          <p:cNvSpPr>
            <a:spLocks noGrp="1"/>
          </p:cNvSpPr>
          <p:nvPr>
            <p:ph type="sldNum" sz="quarter" idx="12"/>
          </p:nvPr>
        </p:nvSpPr>
        <p:spPr/>
        <p:txBody>
          <a:bodyPr/>
          <a:lstStyle/>
          <a:p>
            <a:fld id="{0AEF9A4B-07C9-404C-9053-A3A2AC3AD5D6}" type="slidenum">
              <a:rPr lang="en-GB" smtClean="0"/>
              <a:pPr/>
              <a:t>9</a:t>
            </a:fld>
            <a:endParaRPr lang="en-GB" dirty="0"/>
          </a:p>
        </p:txBody>
      </p:sp>
    </p:spTree>
    <p:extLst>
      <p:ext uri="{BB962C8B-B14F-4D97-AF65-F5344CB8AC3E}">
        <p14:creationId xmlns:p14="http://schemas.microsoft.com/office/powerpoint/2010/main" val="1852938187"/>
      </p:ext>
    </p:extLst>
  </p:cSld>
  <p:clrMapOvr>
    <a:masterClrMapping/>
  </p:clrMapOvr>
</p:sld>
</file>

<file path=ppt/theme/theme1.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73864C3BC768F4C83F728553A532E20" ma:contentTypeVersion="" ma:contentTypeDescription="Create a new document." ma:contentTypeScope="" ma:versionID="6397e17d392d56ada45e5242a5a5938d">
  <xsd:schema xmlns:xsd="http://www.w3.org/2001/XMLSchema" xmlns:xs="http://www.w3.org/2001/XMLSchema" xmlns:p="http://schemas.microsoft.com/office/2006/metadata/properties" xmlns:ns2="554bdb6f-217d-4cda-85cc-0ca32126c36c" xmlns:ns3="9238aee7-caa6-41e3-83d0-457e088803cc" targetNamespace="http://schemas.microsoft.com/office/2006/metadata/properties" ma:root="true" ma:fieldsID="35443afd3cef50bc872c7ec5e285e232" ns2:_="" ns3:_="">
    <xsd:import namespace="554bdb6f-217d-4cda-85cc-0ca32126c36c"/>
    <xsd:import namespace="9238aee7-caa6-41e3-83d0-457e088803cc"/>
    <xsd:element name="properties">
      <xsd:complexType>
        <xsd:sequence>
          <xsd:element name="documentManagement">
            <xsd:complexType>
              <xsd:all>
                <xsd:element ref="ns2:o6c2a48b16e24d09b795349389dda484" minOccurs="0"/>
                <xsd:element ref="ns3:TaxCatchAll" minOccurs="0"/>
                <xsd:element ref="ns2:ma7d45d2182b49a8852f1a46c168973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4bdb6f-217d-4cda-85cc-0ca32126c36c" elementFormDefault="qualified">
    <xsd:import namespace="http://schemas.microsoft.com/office/2006/documentManagement/types"/>
    <xsd:import namespace="http://schemas.microsoft.com/office/infopath/2007/PartnerControls"/>
    <xsd:element name="o6c2a48b16e24d09b795349389dda484" ma:index="9" nillable="true" ma:taxonomy="true" ma:internalName="o6c2a48b16e24d09b795349389dda484" ma:taxonomyFieldName="Document_x0020_Type" ma:displayName="Document Type" ma:default="" ma:fieldId="{86c2a48b-16e2-4d09-b795-349389dda484}" ma:sspId="6d5f5814-4f01-4a3f-8a26-8a5755563af8" ma:termSetId="1e16500f-a9d9-40a6-a408-a011f1a94a77" ma:anchorId="ea4c1ac2-2df1-4db1-94ca-c989081e93ce" ma:open="false" ma:isKeyword="false">
      <xsd:complexType>
        <xsd:sequence>
          <xsd:element ref="pc:Terms" minOccurs="0" maxOccurs="1"/>
        </xsd:sequence>
      </xsd:complexType>
    </xsd:element>
    <xsd:element name="ma7d45d2182b49a8852f1a46c168973a" ma:index="12" nillable="true" ma:taxonomy="true" ma:internalName="ma7d45d2182b49a8852f1a46c168973a" ma:taxonomyFieldName="Technical_x0020_Type" ma:displayName="Technical Type" ma:default="" ma:fieldId="{6a7d45d2-182b-49a8-852f-1a46c168973a}" ma:sspId="6d5f5814-4f01-4a3f-8a26-8a5755563af8" ma:termSetId="1e16500f-a9d9-40a6-a408-a011f1a94a77" ma:anchorId="ac3c26f2-93c5-4db3-a2b8-348e3fc26581"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238aee7-caa6-41e3-83d0-457e088803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722027d-9888-40e8-ab94-ac73661d71a4}" ma:internalName="TaxCatchAll" ma:showField="CatchAllData" ma:web="9238aee7-caa6-41e3-83d0-457e088803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a7d45d2182b49a8852f1a46c168973a xmlns="554bdb6f-217d-4cda-85cc-0ca32126c36c">
      <Terms xmlns="http://schemas.microsoft.com/office/infopath/2007/PartnerControls"/>
    </ma7d45d2182b49a8852f1a46c168973a>
    <TaxCatchAll xmlns="9238aee7-caa6-41e3-83d0-457e088803cc"/>
    <o6c2a48b16e24d09b795349389dda484 xmlns="554bdb6f-217d-4cda-85cc-0ca32126c36c">
      <Terms xmlns="http://schemas.microsoft.com/office/infopath/2007/PartnerControls"/>
    </o6c2a48b16e24d09b795349389dda484>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459A3E-929F-44DD-AB8E-023FEB0283EF}">
  <ds:schemaRefs>
    <ds:schemaRef ds:uri="554bdb6f-217d-4cda-85cc-0ca32126c36c"/>
    <ds:schemaRef ds:uri="9238aee7-caa6-41e3-83d0-457e088803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38E6A07-64C1-4073-92D6-8AD4B385A025}">
  <ds:schemaRefs>
    <ds:schemaRef ds:uri="http://purl.org/dc/elements/1.1/"/>
    <ds:schemaRef ds:uri="http://schemas.openxmlformats.org/package/2006/metadata/core-properties"/>
    <ds:schemaRef ds:uri="http://purl.org/dc/terms/"/>
    <ds:schemaRef ds:uri="http://purl.org/dc/dcmitype/"/>
    <ds:schemaRef ds:uri="9238aee7-caa6-41e3-83d0-457e088803cc"/>
    <ds:schemaRef ds:uri="http://www.w3.org/XML/1998/namespace"/>
    <ds:schemaRef ds:uri="http://schemas.microsoft.com/office/2006/documentManagement/types"/>
    <ds:schemaRef ds:uri="http://schemas.microsoft.com/office/infopath/2007/PartnerControls"/>
    <ds:schemaRef ds:uri="554bdb6f-217d-4cda-85cc-0ca32126c36c"/>
    <ds:schemaRef ds:uri="http://schemas.microsoft.com/office/2006/metadata/properties"/>
  </ds:schemaRefs>
</ds:datastoreItem>
</file>

<file path=customXml/itemProps3.xml><?xml version="1.0" encoding="utf-8"?>
<ds:datastoreItem xmlns:ds="http://schemas.openxmlformats.org/officeDocument/2006/customXml" ds:itemID="{D71FD626-EDEF-410F-93B3-44053320D9A8}">
  <ds:schemaRefs>
    <ds:schemaRef ds:uri="http://schemas.microsoft.com/sharepoint/v3/contenttype/forms"/>
  </ds:schemaRefs>
</ds:datastoreItem>
</file>

<file path=docMetadata/LabelInfo.xml><?xml version="1.0" encoding="utf-8"?>
<clbl:labelList xmlns:clbl="http://schemas.microsoft.com/office/2020/mipLabelMetadata">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MediaTek Light</Template>
  <TotalTime>53</TotalTime>
  <Words>1066</Words>
  <Application>Microsoft Office PowerPoint</Application>
  <PresentationFormat>Custom</PresentationFormat>
  <Paragraphs>55</Paragraphs>
  <Slides>9</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MediaTek_PPT_Template_16x9_Internal Use</vt:lpstr>
      <vt:lpstr>Motivation for new study on VSAT testability</vt:lpstr>
      <vt:lpstr>Background</vt:lpstr>
      <vt:lpstr>Background</vt:lpstr>
      <vt:lpstr>Background</vt:lpstr>
      <vt:lpstr>Background</vt:lpstr>
      <vt:lpstr>Motivation</vt:lpstr>
      <vt:lpstr>Proposals</vt:lpstr>
      <vt:lpstr>SID Objectives (from RP-250640)</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Subtitle</dc:title>
  <dc:creator>Eutelsat Group</dc:creator>
  <cp:lastModifiedBy>Moray Rumney</cp:lastModifiedBy>
  <cp:revision>37</cp:revision>
  <dcterms:created xsi:type="dcterms:W3CDTF">2019-11-21T19:15:22Z</dcterms:created>
  <dcterms:modified xsi:type="dcterms:W3CDTF">2025-06-02T18:58:20Z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0x010100273864C3BC768F4C83F728553A532E20</vt:lpwstr>
  </property>
  <property fmtid="{D5CDD505-2E9C-101B-9397-08002B2CF9AE}" pid="4" name="MSIP_Label_83bcef13-7cac-433f-ba1d-47a323951816_Enabled">
    <vt:lpwstr>true</vt:lpwstr>
  </property>
  <property fmtid="{D5CDD505-2E9C-101B-9397-08002B2CF9AE}" pid="5" name="MSIP_Label_83bcef13-7cac-433f-ba1d-47a323951816_SetDate">
    <vt:lpwstr>2023-05-02T13:14:22Z</vt:lpwstr>
  </property>
  <property fmtid="{D5CDD505-2E9C-101B-9397-08002B2CF9AE}" pid="6" name="MSIP_Label_83bcef13-7cac-433f-ba1d-47a323951816_Method">
    <vt:lpwstr>Privileged</vt:lpwstr>
  </property>
  <property fmtid="{D5CDD505-2E9C-101B-9397-08002B2CF9AE}" pid="7" name="MSIP_Label_83bcef13-7cac-433f-ba1d-47a323951816_Name">
    <vt:lpwstr>MTK_Unclassified</vt:lpwstr>
  </property>
  <property fmtid="{D5CDD505-2E9C-101B-9397-08002B2CF9AE}" pid="8" name="MSIP_Label_83bcef13-7cac-433f-ba1d-47a323951816_SiteId">
    <vt:lpwstr>a7687ede-7a6b-4ef6-bace-642f677fbe31</vt:lpwstr>
  </property>
  <property fmtid="{D5CDD505-2E9C-101B-9397-08002B2CF9AE}" pid="9" name="MSIP_Label_83bcef13-7cac-433f-ba1d-47a323951816_ActionId">
    <vt:lpwstr>d39c81c6-28a4-4768-a8d3-63679b7757a1</vt:lpwstr>
  </property>
  <property fmtid="{D5CDD505-2E9C-101B-9397-08002B2CF9AE}" pid="10" name="MSIP_Label_83bcef13-7cac-433f-ba1d-47a323951816_ContentBits">
    <vt:lpwstr>0</vt:lpwstr>
  </property>
</Properties>
</file>