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</p:sldMasterIdLst>
  <p:notesMasterIdLst>
    <p:notesMasterId r:id="rId12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12192000" cy="685800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104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154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IN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155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IN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156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en-IN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157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en-IN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158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33BD9805-132D-441B-8708-B1DC9A78F36A}" type="slidenum">
              <a:rPr lang="en-IN" sz="1400" b="0" strike="noStrike" spc="-1">
                <a:latin typeface="Times New Roman"/>
              </a:rPr>
              <a:t>‹#›</a:t>
            </a:fld>
            <a:endParaRPr lang="en-IN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870120" y="1257480"/>
            <a:ext cx="6032160" cy="3393720"/>
          </a:xfrm>
          <a:prstGeom prst="rect">
            <a:avLst/>
          </a:prstGeom>
        </p:spPr>
      </p:sp>
      <p:sp>
        <p:nvSpPr>
          <p:cNvPr id="189" name="PlaceHolder 2"/>
          <p:cNvSpPr>
            <a:spLocks noGrp="1"/>
          </p:cNvSpPr>
          <p:nvPr>
            <p:ph type="body"/>
          </p:nvPr>
        </p:nvSpPr>
        <p:spPr>
          <a:xfrm>
            <a:off x="777960" y="4840200"/>
            <a:ext cx="6216120" cy="396036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en-IN" sz="2000" b="0" strike="noStrike" spc="-1">
              <a:latin typeface="Arial"/>
            </a:endParaRPr>
          </a:p>
        </p:txBody>
      </p:sp>
      <p:sp>
        <p:nvSpPr>
          <p:cNvPr id="190" name="TextShape 3"/>
          <p:cNvSpPr txBox="1"/>
          <p:nvPr/>
        </p:nvSpPr>
        <p:spPr>
          <a:xfrm>
            <a:off x="4402080" y="9553680"/>
            <a:ext cx="3368160" cy="50436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8DBF5EA0-A22B-4B35-BB74-AC2797FCE001}" type="slidenum">
              <a:rPr lang="en-IN" sz="1200" b="0" strike="noStrike" spc="-1">
                <a:latin typeface="Times New Roman"/>
              </a:rPr>
              <a:t>2</a:t>
            </a:fld>
            <a:endParaRPr lang="en-IN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870120" y="1257480"/>
            <a:ext cx="6032160" cy="3393720"/>
          </a:xfrm>
          <a:prstGeom prst="rect">
            <a:avLst/>
          </a:prstGeom>
        </p:spPr>
      </p:sp>
      <p:sp>
        <p:nvSpPr>
          <p:cNvPr id="192" name="PlaceHolder 2"/>
          <p:cNvSpPr>
            <a:spLocks noGrp="1"/>
          </p:cNvSpPr>
          <p:nvPr>
            <p:ph type="body"/>
          </p:nvPr>
        </p:nvSpPr>
        <p:spPr>
          <a:xfrm>
            <a:off x="777960" y="4840200"/>
            <a:ext cx="6216120" cy="396036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en-IN" sz="2000" b="0" strike="noStrike" spc="-1">
              <a:latin typeface="Arial"/>
            </a:endParaRPr>
          </a:p>
        </p:txBody>
      </p:sp>
      <p:sp>
        <p:nvSpPr>
          <p:cNvPr id="193" name="TextShape 3"/>
          <p:cNvSpPr txBox="1"/>
          <p:nvPr/>
        </p:nvSpPr>
        <p:spPr>
          <a:xfrm>
            <a:off x="4402080" y="9553680"/>
            <a:ext cx="3368160" cy="50436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FFB3080F-EDF2-4139-BFAA-D88A7CDC8544}" type="slidenum">
              <a:rPr lang="en-IN" sz="1200" b="0" strike="noStrike" spc="-1">
                <a:latin typeface="Times New Roman"/>
              </a:rPr>
              <a:t>3</a:t>
            </a:fld>
            <a:endParaRPr lang="en-IN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914400" y="2130480"/>
            <a:ext cx="10362600" cy="6811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subTitle"/>
          </p:nvPr>
        </p:nvSpPr>
        <p:spPr>
          <a:xfrm>
            <a:off x="914400" y="2130480"/>
            <a:ext cx="10362600" cy="6811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subTitle"/>
          </p:nvPr>
        </p:nvSpPr>
        <p:spPr>
          <a:xfrm>
            <a:off x="914400" y="2130480"/>
            <a:ext cx="10362600" cy="6811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5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914400" y="2130480"/>
            <a:ext cx="10362600" cy="6811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5" descr="cewit-logo.png"/>
          <p:cNvPicPr/>
          <p:nvPr/>
        </p:nvPicPr>
        <p:blipFill>
          <a:blip r:embed="rId14"/>
          <a:stretch/>
        </p:blipFill>
        <p:spPr>
          <a:xfrm>
            <a:off x="5181480" y="152280"/>
            <a:ext cx="2031120" cy="639000"/>
          </a:xfrm>
          <a:prstGeom prst="rect">
            <a:avLst/>
          </a:prstGeom>
          <a:ln>
            <a:noFill/>
          </a:ln>
        </p:spPr>
      </p:pic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600" cy="14691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CustomShape 1"/>
          <p:cNvSpPr/>
          <p:nvPr/>
        </p:nvSpPr>
        <p:spPr>
          <a:xfrm>
            <a:off x="914400" y="1959480"/>
            <a:ext cx="10362600" cy="14691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4800" b="0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Integrated Sensing and Communication</a:t>
            </a:r>
            <a:r>
              <a:rPr lang="en-US" sz="4800" b="0" strike="noStrike" spc="-1">
                <a:solidFill>
                  <a:srgbClr val="C00000"/>
                </a:solidFill>
                <a:latin typeface="Calibri"/>
                <a:ea typeface="DejaVu Sans"/>
              </a:rPr>
              <a:t>: Scope in Rel.20</a:t>
            </a:r>
            <a:endParaRPr lang="en-IN" sz="4800" b="0" strike="noStrike" spc="-1" dirty="0">
              <a:latin typeface="Arial"/>
            </a:endParaRPr>
          </a:p>
        </p:txBody>
      </p:sp>
      <p:pic>
        <p:nvPicPr>
          <p:cNvPr id="160" name="Picture 5"/>
          <p:cNvPicPr/>
          <p:nvPr/>
        </p:nvPicPr>
        <p:blipFill>
          <a:blip r:embed="rId2"/>
          <a:stretch/>
        </p:blipFill>
        <p:spPr>
          <a:xfrm>
            <a:off x="5286240" y="5950080"/>
            <a:ext cx="1993320" cy="574200"/>
          </a:xfrm>
          <a:prstGeom prst="rect">
            <a:avLst/>
          </a:prstGeom>
          <a:ln>
            <a:noFill/>
          </a:ln>
        </p:spPr>
      </p:pic>
      <p:sp>
        <p:nvSpPr>
          <p:cNvPr id="161" name="CustomShape 2"/>
          <p:cNvSpPr/>
          <p:nvPr/>
        </p:nvSpPr>
        <p:spPr>
          <a:xfrm>
            <a:off x="715320" y="574560"/>
            <a:ext cx="10760400" cy="753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  <a:spcAft>
                <a:spcPts val="901"/>
              </a:spcAft>
            </a:pPr>
            <a:r>
              <a:rPr lang="en-GB" sz="1800" b="1" strike="noStrike" spc="-1" dirty="0">
                <a:solidFill>
                  <a:srgbClr val="000000"/>
                </a:solidFill>
                <a:latin typeface="Arial"/>
                <a:ea typeface="Times New Roman"/>
              </a:rPr>
              <a:t>3GPP TSG RAN Meeting #108			</a:t>
            </a:r>
            <a:r>
              <a:rPr lang="en-GB" sz="1800" b="1" strike="noStrike" spc="-1" dirty="0">
                <a:solidFill>
                  <a:srgbClr val="000000"/>
                </a:solidFill>
                <a:latin typeface="Arial"/>
                <a:ea typeface="MS Mincho"/>
              </a:rPr>
              <a:t>				RP-</a:t>
            </a:r>
            <a:r>
              <a:rPr lang="en-IN" b="1" spc="-1" dirty="0">
                <a:solidFill>
                  <a:srgbClr val="000000"/>
                </a:solidFill>
                <a:latin typeface="Arial"/>
                <a:ea typeface="MS Mincho"/>
              </a:rPr>
              <a:t>251523</a:t>
            </a:r>
          </a:p>
          <a:p>
            <a:pPr>
              <a:lnSpc>
                <a:spcPct val="100000"/>
              </a:lnSpc>
              <a:spcAft>
                <a:spcPts val="901"/>
              </a:spcAft>
            </a:pPr>
            <a:r>
              <a:rPr lang="en-GB" sz="1800" b="1" strike="noStrike" spc="-1" dirty="0">
                <a:solidFill>
                  <a:srgbClr val="000000"/>
                </a:solidFill>
                <a:latin typeface="Arial"/>
                <a:ea typeface="Times New Roman"/>
              </a:rPr>
              <a:t>Prague, CZ, June 2024</a:t>
            </a:r>
            <a:endParaRPr lang="en-IN" sz="18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CustomShape 1"/>
          <p:cNvSpPr/>
          <p:nvPr/>
        </p:nvSpPr>
        <p:spPr>
          <a:xfrm>
            <a:off x="334440" y="6459480"/>
            <a:ext cx="3524760" cy="363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b="0" strike="noStrike" spc="-1">
                <a:solidFill>
                  <a:srgbClr val="898989"/>
                </a:solidFill>
                <a:latin typeface="Calibri"/>
                <a:ea typeface="DejaVu Sans"/>
              </a:rPr>
              <a:t>30/05/2025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163" name="CustomShape 2"/>
          <p:cNvSpPr/>
          <p:nvPr/>
        </p:nvSpPr>
        <p:spPr>
          <a:xfrm>
            <a:off x="4165560" y="6459480"/>
            <a:ext cx="3859200" cy="363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  <a:ea typeface="DejaVu Sans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164" name="CustomShape 3"/>
          <p:cNvSpPr/>
          <p:nvPr/>
        </p:nvSpPr>
        <p:spPr>
          <a:xfrm>
            <a:off x="8737560" y="6469560"/>
            <a:ext cx="2843280" cy="363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0B134E80-DE89-4616-A339-0AC5AE36D63A}" type="slidenum">
              <a:rPr lang="en-IN" sz="1200" b="0" strike="noStrike" spc="-1">
                <a:solidFill>
                  <a:srgbClr val="8B8B8B"/>
                </a:solidFill>
                <a:latin typeface="Calibri"/>
                <a:ea typeface="DejaVu Sans"/>
              </a:rPr>
              <a:t>2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165" name="CustomShape 4"/>
          <p:cNvSpPr/>
          <p:nvPr/>
        </p:nvSpPr>
        <p:spPr>
          <a:xfrm>
            <a:off x="846000" y="497520"/>
            <a:ext cx="10362600" cy="67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90000"/>
              </a:lnSpc>
            </a:pPr>
            <a:r>
              <a:rPr lang="en-IN" sz="2800" b="0" strike="noStrike" spc="-1">
                <a:solidFill>
                  <a:srgbClr val="C00000"/>
                </a:solidFill>
                <a:latin typeface="Calibri"/>
                <a:ea typeface="DejaVu Sans"/>
              </a:rPr>
              <a:t>Motivation</a:t>
            </a:r>
            <a:endParaRPr lang="en-IN" sz="2800" b="0" strike="noStrike" spc="-1">
              <a:latin typeface="Arial"/>
            </a:endParaRPr>
          </a:p>
        </p:txBody>
      </p:sp>
      <p:sp>
        <p:nvSpPr>
          <p:cNvPr id="166" name="CustomShape 5"/>
          <p:cNvSpPr/>
          <p:nvPr/>
        </p:nvSpPr>
        <p:spPr>
          <a:xfrm>
            <a:off x="645840" y="1097280"/>
            <a:ext cx="10972080" cy="4948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228600" indent="-2278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IN" sz="2400" b="0" strike="noStrike" spc="-1">
                <a:solidFill>
                  <a:srgbClr val="002060"/>
                </a:solidFill>
                <a:latin typeface="Calibri"/>
                <a:ea typeface="DejaVu Sans"/>
              </a:rPr>
              <a:t>ISAC SI proposed in Rel. 19</a:t>
            </a:r>
            <a:endParaRPr lang="en-IN" sz="2400" b="0" strike="noStrike" spc="-1">
              <a:latin typeface="Arial"/>
            </a:endParaRPr>
          </a:p>
          <a:p>
            <a:pPr marL="68580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IN" sz="2000" b="0" strike="noStrike" spc="-1">
                <a:solidFill>
                  <a:srgbClr val="002060"/>
                </a:solidFill>
                <a:latin typeface="Calibri"/>
                <a:ea typeface="DejaVu Sans"/>
              </a:rPr>
              <a:t>Ensure improvement in safety and quality of life (civilian applications)</a:t>
            </a:r>
            <a:endParaRPr lang="en-IN" sz="2000" b="0" strike="noStrike" spc="-1">
              <a:latin typeface="Arial"/>
            </a:endParaRPr>
          </a:p>
          <a:p>
            <a:pPr marL="68580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IN" sz="2000" b="0" strike="noStrike" spc="-1">
                <a:solidFill>
                  <a:srgbClr val="002060"/>
                </a:solidFill>
                <a:latin typeface="Calibri"/>
                <a:ea typeface="DejaVu Sans"/>
              </a:rPr>
              <a:t>UAV tracking and detection (Commercial and military applications)</a:t>
            </a:r>
            <a:endParaRPr lang="en-IN" sz="20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lang="en-IN" sz="2000" b="0" strike="noStrike" spc="-1">
              <a:latin typeface="Arial"/>
            </a:endParaRPr>
          </a:p>
          <a:p>
            <a:pPr marL="228600" indent="-2278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IN" sz="2400" b="0" strike="noStrike" spc="-1">
                <a:solidFill>
                  <a:srgbClr val="002060"/>
                </a:solidFill>
                <a:latin typeface="Calibri"/>
                <a:ea typeface="DejaVu Sans"/>
              </a:rPr>
              <a:t>Efficient resource utilization by incorporating sensing along with communication</a:t>
            </a:r>
            <a:endParaRPr lang="en-IN" sz="24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lang="en-IN" sz="2400" b="0" strike="noStrike" spc="-1">
              <a:latin typeface="Arial"/>
            </a:endParaRPr>
          </a:p>
          <a:p>
            <a:pPr marL="228600" indent="-2278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IN" sz="2400" b="0" strike="noStrike" spc="-1">
                <a:solidFill>
                  <a:srgbClr val="002060"/>
                </a:solidFill>
                <a:latin typeface="Calibri"/>
                <a:ea typeface="DejaVu Sans"/>
              </a:rPr>
              <a:t> Sensing and communication can aid each other and improve performance of both the systems</a:t>
            </a:r>
            <a:endParaRPr lang="en-IN" sz="24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lang="en-IN" sz="2400" b="0" strike="noStrike" spc="-1">
              <a:latin typeface="Arial"/>
            </a:endParaRPr>
          </a:p>
          <a:p>
            <a:pPr marL="228600" indent="-2278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IN" sz="2400" b="0" strike="noStrike" spc="-1">
                <a:solidFill>
                  <a:srgbClr val="002060"/>
                </a:solidFill>
                <a:latin typeface="Calibri"/>
                <a:ea typeface="DejaVu Sans"/>
              </a:rPr>
              <a:t>Six sensing modes proposed</a:t>
            </a:r>
            <a:endParaRPr lang="en-IN" sz="2400" b="0" strike="noStrike" spc="-1">
              <a:latin typeface="Arial"/>
            </a:endParaRPr>
          </a:p>
          <a:p>
            <a:pPr marL="68580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IN" sz="2400" b="0" strike="noStrike" spc="-1">
                <a:solidFill>
                  <a:srgbClr val="002060"/>
                </a:solidFill>
                <a:latin typeface="Calibri"/>
                <a:ea typeface="DejaVu Sans"/>
              </a:rPr>
              <a:t> </a:t>
            </a:r>
            <a:r>
              <a:rPr lang="en-IN" sz="2000" b="0" strike="noStrike" spc="-1">
                <a:solidFill>
                  <a:srgbClr val="002060"/>
                </a:solidFill>
                <a:latin typeface="Calibri"/>
                <a:ea typeface="DejaVu Sans"/>
              </a:rPr>
              <a:t>BS-BS (mono static and bi-static), BS-UE ( bi-static), UE-UE (mono static and bi-static)</a:t>
            </a:r>
            <a:endParaRPr lang="en-IN" sz="20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lang="en-IN" sz="20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CustomShape 1"/>
          <p:cNvSpPr/>
          <p:nvPr/>
        </p:nvSpPr>
        <p:spPr>
          <a:xfrm>
            <a:off x="4165560" y="6459480"/>
            <a:ext cx="3859200" cy="363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  <a:ea typeface="DejaVu Sans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168" name="CustomShape 2"/>
          <p:cNvSpPr/>
          <p:nvPr/>
        </p:nvSpPr>
        <p:spPr>
          <a:xfrm>
            <a:off x="8737560" y="6469560"/>
            <a:ext cx="2843280" cy="363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  <a:ea typeface="DejaVu Sans"/>
              </a:rPr>
              <a:t>3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169" name="CustomShape 3"/>
          <p:cNvSpPr/>
          <p:nvPr/>
        </p:nvSpPr>
        <p:spPr>
          <a:xfrm>
            <a:off x="1065960" y="468360"/>
            <a:ext cx="10514880" cy="96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IN" sz="2800" b="0" strike="noStrike" spc="-1">
                <a:solidFill>
                  <a:srgbClr val="C00000"/>
                </a:solidFill>
                <a:latin typeface="Calibri"/>
                <a:ea typeface="DejaVu Sans"/>
              </a:rPr>
              <a:t>Rel. 19 highlights</a:t>
            </a:r>
            <a:endParaRPr lang="en-IN" sz="2800" b="0" strike="noStrike" spc="-1">
              <a:latin typeface="Arial"/>
            </a:endParaRPr>
          </a:p>
        </p:txBody>
      </p:sp>
      <p:sp>
        <p:nvSpPr>
          <p:cNvPr id="170" name="CustomShape 4"/>
          <p:cNvSpPr/>
          <p:nvPr/>
        </p:nvSpPr>
        <p:spPr>
          <a:xfrm>
            <a:off x="838080" y="1825560"/>
            <a:ext cx="10514880" cy="4350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228600" indent="-2278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IN" sz="2800" b="0" strike="noStrike" spc="-1">
                <a:solidFill>
                  <a:srgbClr val="000000"/>
                </a:solidFill>
                <a:latin typeface="Aptos"/>
                <a:ea typeface="DejaVu Sans"/>
              </a:rPr>
              <a:t> </a:t>
            </a:r>
            <a:r>
              <a:rPr lang="en-IN" sz="2400" b="0" strike="noStrike" spc="-1">
                <a:solidFill>
                  <a:srgbClr val="002060"/>
                </a:solidFill>
                <a:latin typeface="Calibri"/>
                <a:ea typeface="DejaVu Sans"/>
              </a:rPr>
              <a:t>Object detection and tracking use cases are prioritized</a:t>
            </a:r>
            <a:endParaRPr lang="en-IN" sz="2400" b="0" strike="noStrike" spc="-1">
              <a:latin typeface="Arial"/>
            </a:endParaRPr>
          </a:p>
          <a:p>
            <a:pPr marL="80028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IN" sz="2000" b="0" strike="noStrike" spc="-1">
                <a:solidFill>
                  <a:srgbClr val="002060"/>
                </a:solidFill>
                <a:latin typeface="Calibri"/>
                <a:ea typeface="DejaVu Sans"/>
              </a:rPr>
              <a:t>Certain deployment scenarios chosen</a:t>
            </a:r>
            <a:endParaRPr lang="en-IN" sz="2000" b="0" strike="noStrike" spc="-1">
              <a:latin typeface="Arial"/>
            </a:endParaRPr>
          </a:p>
          <a:p>
            <a:pPr marL="571680">
              <a:lnSpc>
                <a:spcPct val="90000"/>
              </a:lnSpc>
              <a:spcBef>
                <a:spcPts val="499"/>
              </a:spcBef>
              <a:tabLst>
                <a:tab pos="0" algn="l"/>
              </a:tabLst>
            </a:pPr>
            <a:endParaRPr lang="en-IN" sz="2000" b="0" strike="noStrike" spc="-1">
              <a:latin typeface="Arial"/>
            </a:endParaRPr>
          </a:p>
          <a:p>
            <a:pPr marL="228600" indent="-2278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IN" sz="2400" b="0" strike="noStrike" spc="-1">
                <a:solidFill>
                  <a:srgbClr val="002060"/>
                </a:solidFill>
                <a:latin typeface="Calibri"/>
                <a:ea typeface="DejaVu Sans"/>
              </a:rPr>
              <a:t>Channel modelling studied		</a:t>
            </a:r>
            <a:endParaRPr lang="en-IN" sz="2400" b="0" strike="noStrike" spc="-1">
              <a:latin typeface="Arial"/>
            </a:endParaRPr>
          </a:p>
          <a:p>
            <a:pPr marL="80028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IN" sz="2000" b="0" strike="noStrike" spc="-1">
                <a:solidFill>
                  <a:srgbClr val="002060"/>
                </a:solidFill>
                <a:latin typeface="Calibri"/>
                <a:ea typeface="DejaVu Sans"/>
              </a:rPr>
              <a:t>Target channel and background channel considered</a:t>
            </a:r>
            <a:endParaRPr lang="en-IN" sz="2000" b="0" strike="noStrike" spc="-1">
              <a:latin typeface="Arial"/>
            </a:endParaRPr>
          </a:p>
          <a:p>
            <a:pPr marL="80028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IN" sz="2000" b="0" strike="noStrike" spc="-1">
                <a:solidFill>
                  <a:srgbClr val="002060"/>
                </a:solidFill>
                <a:latin typeface="Calibri"/>
                <a:ea typeface="DejaVu Sans"/>
              </a:rPr>
              <a:t> Channel between Tx-target and target-Rx considered</a:t>
            </a:r>
            <a:endParaRPr lang="en-IN" sz="2000" b="0" strike="noStrike" spc="-1">
              <a:latin typeface="Arial"/>
            </a:endParaRPr>
          </a:p>
          <a:p>
            <a:pPr marL="80028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IN" sz="2000" b="0" strike="noStrike" spc="-1">
                <a:solidFill>
                  <a:srgbClr val="002060"/>
                </a:solidFill>
                <a:latin typeface="Calibri"/>
                <a:ea typeface="DejaVu Sans"/>
              </a:rPr>
              <a:t> Doppler effects of transmitter, receiver and targets considered</a:t>
            </a:r>
            <a:endParaRPr lang="en-IN" sz="2000" b="0" strike="noStrike" spc="-1">
              <a:latin typeface="Arial"/>
            </a:endParaRPr>
          </a:p>
          <a:p>
            <a:pPr marL="80028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IN" sz="2000" b="0" strike="noStrike" spc="-1">
                <a:solidFill>
                  <a:srgbClr val="002060"/>
                </a:solidFill>
                <a:latin typeface="Calibri"/>
                <a:ea typeface="DejaVu Sans"/>
              </a:rPr>
              <a:t> Cross polarization matrix of target considered</a:t>
            </a:r>
            <a:endParaRPr lang="en-IN" sz="2000" b="0" strike="noStrike" spc="-1">
              <a:latin typeface="Arial"/>
            </a:endParaRPr>
          </a:p>
          <a:p>
            <a:pPr marL="80028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IN" sz="2000" b="0" strike="noStrike" spc="-1">
                <a:solidFill>
                  <a:srgbClr val="002060"/>
                </a:solidFill>
                <a:latin typeface="Calibri"/>
                <a:ea typeface="DejaVu Sans"/>
              </a:rPr>
              <a:t> RCS modelling done</a:t>
            </a:r>
            <a:endParaRPr lang="en-IN" sz="2000" b="0" strike="noStrike" spc="-1">
              <a:latin typeface="Arial"/>
            </a:endParaRPr>
          </a:p>
          <a:p>
            <a:pPr marL="80028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IN" sz="2000" b="0" strike="noStrike" spc="-1">
                <a:solidFill>
                  <a:srgbClr val="002060"/>
                </a:solidFill>
                <a:latin typeface="Calibri"/>
                <a:ea typeface="DejaVu Sans"/>
              </a:rPr>
              <a:t> Modeling of environmental objects considered</a:t>
            </a:r>
            <a:endParaRPr lang="en-IN" sz="20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499"/>
              </a:spcBef>
              <a:tabLst>
                <a:tab pos="0" algn="l"/>
              </a:tabLst>
            </a:pPr>
            <a:endParaRPr lang="en-IN" sz="20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endParaRPr lang="en-IN" sz="20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en-IN" sz="20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endParaRPr lang="en-IN" sz="2000" b="0" strike="noStrike" spc="-1">
              <a:latin typeface="Arial"/>
            </a:endParaRPr>
          </a:p>
        </p:txBody>
      </p:sp>
      <p:sp>
        <p:nvSpPr>
          <p:cNvPr id="171" name="CustomShape 5"/>
          <p:cNvSpPr/>
          <p:nvPr/>
        </p:nvSpPr>
        <p:spPr>
          <a:xfrm>
            <a:off x="334440" y="6459480"/>
            <a:ext cx="3524760" cy="363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b="0" strike="noStrike" spc="-1">
                <a:solidFill>
                  <a:srgbClr val="898989"/>
                </a:solidFill>
                <a:latin typeface="Calibri"/>
                <a:ea typeface="DejaVu Sans"/>
              </a:rPr>
              <a:t>30/05/2025</a:t>
            </a:r>
            <a:endParaRPr lang="en-IN" sz="1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CustomShape 1"/>
          <p:cNvSpPr/>
          <p:nvPr/>
        </p:nvSpPr>
        <p:spPr>
          <a:xfrm>
            <a:off x="714600" y="233640"/>
            <a:ext cx="10362600" cy="67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90000"/>
              </a:lnSpc>
            </a:pPr>
            <a:r>
              <a:rPr lang="en-US" sz="2800" b="0" strike="noStrike" spc="-1">
                <a:solidFill>
                  <a:srgbClr val="C00000"/>
                </a:solidFill>
                <a:latin typeface="Calibri"/>
                <a:ea typeface="DejaVu Sans"/>
              </a:rPr>
              <a:t>Further study</a:t>
            </a:r>
            <a:br/>
            <a:endParaRPr lang="en-IN" sz="2800" b="0" strike="noStrike" spc="-1">
              <a:latin typeface="Arial"/>
            </a:endParaRPr>
          </a:p>
        </p:txBody>
      </p:sp>
      <p:sp>
        <p:nvSpPr>
          <p:cNvPr id="173" name="CustomShape 2"/>
          <p:cNvSpPr/>
          <p:nvPr/>
        </p:nvSpPr>
        <p:spPr>
          <a:xfrm>
            <a:off x="903600" y="1083240"/>
            <a:ext cx="10972080" cy="5202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2060"/>
              </a:buClr>
              <a:buFont typeface="Arial"/>
              <a:buChar char="•"/>
            </a:pPr>
            <a:r>
              <a:rPr lang="en-IN" sz="2400" b="0" strike="noStrike" spc="-1">
                <a:solidFill>
                  <a:srgbClr val="002060"/>
                </a:solidFill>
                <a:latin typeface="Calibri"/>
                <a:ea typeface="DejaVu Sans"/>
              </a:rPr>
              <a:t> Study needs to be performed based on the proposed evaluation methodology</a:t>
            </a:r>
            <a:endParaRPr lang="en-IN" sz="2400" b="0" strike="noStrike" spc="-1">
              <a:latin typeface="Arial"/>
            </a:endParaRPr>
          </a:p>
          <a:p>
            <a:pPr marL="80028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IN" sz="2000" b="0" strike="noStrike" spc="-1">
                <a:solidFill>
                  <a:srgbClr val="002060"/>
                </a:solidFill>
                <a:latin typeface="Calibri"/>
                <a:ea typeface="DejaVu Sans"/>
              </a:rPr>
              <a:t>feasibility of different scenarios</a:t>
            </a:r>
            <a:endParaRPr lang="en-IN" sz="2000" b="0" strike="noStrike" spc="-1">
              <a:latin typeface="Arial"/>
            </a:endParaRPr>
          </a:p>
          <a:p>
            <a:pPr marL="80028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IN" sz="2000" b="0" strike="noStrike" spc="-1">
                <a:solidFill>
                  <a:srgbClr val="002060"/>
                </a:solidFill>
                <a:latin typeface="Calibri"/>
                <a:ea typeface="DejaVu Sans"/>
              </a:rPr>
              <a:t>suitable sensing modes</a:t>
            </a:r>
            <a:endParaRPr lang="en-IN" sz="2000" b="0" strike="noStrike" spc="-1">
              <a:latin typeface="Arial"/>
            </a:endParaRPr>
          </a:p>
          <a:p>
            <a:pPr marL="80028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IN" sz="2000" b="0" strike="noStrike" spc="-1">
                <a:solidFill>
                  <a:srgbClr val="002060"/>
                </a:solidFill>
                <a:latin typeface="Calibri"/>
                <a:ea typeface="DejaVu Sans"/>
              </a:rPr>
              <a:t>sensing performance in different frequency bands (FR1,FR2, FR3)</a:t>
            </a:r>
            <a:endParaRPr lang="en-IN" sz="20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499"/>
              </a:spcBef>
              <a:tabLst>
                <a:tab pos="0" algn="l"/>
              </a:tabLst>
            </a:pPr>
            <a:endParaRPr lang="en-IN" sz="2000" b="0" strike="noStrike" spc="-1">
              <a:latin typeface="Arial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2060"/>
              </a:buClr>
              <a:buFont typeface="Arial"/>
              <a:buChar char="•"/>
              <a:tabLst>
                <a:tab pos="0" algn="l"/>
              </a:tabLst>
            </a:pPr>
            <a:r>
              <a:rPr lang="en-IN" sz="2400" b="0" strike="noStrike" spc="-1">
                <a:solidFill>
                  <a:srgbClr val="002060"/>
                </a:solidFill>
                <a:latin typeface="Calibri"/>
                <a:ea typeface="DejaVu Sans"/>
              </a:rPr>
              <a:t>KPIs suitable for sensing need to be defined</a:t>
            </a:r>
            <a:endParaRPr lang="en-IN" sz="2400" b="0" strike="noStrike" spc="-1">
              <a:latin typeface="Arial"/>
            </a:endParaRPr>
          </a:p>
          <a:p>
            <a:pPr marL="360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en-IN" sz="2400" b="0" strike="noStrike" spc="-1">
                <a:solidFill>
                  <a:srgbClr val="002060"/>
                </a:solidFill>
                <a:latin typeface="Calibri"/>
                <a:ea typeface="DejaVu Sans"/>
              </a:rPr>
              <a:t> </a:t>
            </a:r>
            <a:endParaRPr lang="en-IN" sz="2400" b="0" strike="noStrike" spc="-1">
              <a:latin typeface="Arial"/>
            </a:endParaRPr>
          </a:p>
          <a:p>
            <a:pPr marL="228600" indent="-2278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IN" sz="2400" b="0" strike="noStrike" spc="-1">
                <a:solidFill>
                  <a:srgbClr val="002060"/>
                </a:solidFill>
                <a:latin typeface="Calibri"/>
                <a:ea typeface="DejaVu Sans"/>
              </a:rPr>
              <a:t>Since certain modes/use cases involve full duplexing/SI cancellation capability, study to be restricted to gNB mono-static sensing</a:t>
            </a:r>
            <a:endParaRPr lang="en-IN" sz="24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en-IN" sz="2400" b="0" strike="noStrike" spc="-1">
              <a:latin typeface="Arial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2060"/>
              </a:buClr>
              <a:buFont typeface="Arial"/>
              <a:buChar char="•"/>
              <a:tabLst>
                <a:tab pos="0" algn="l"/>
              </a:tabLst>
            </a:pPr>
            <a:r>
              <a:rPr lang="en-IN" sz="2400" b="0" strike="noStrike" spc="-1">
                <a:solidFill>
                  <a:srgbClr val="002060"/>
                </a:solidFill>
                <a:latin typeface="Calibri"/>
                <a:ea typeface="DejaVu Sans"/>
              </a:rPr>
              <a:t> Among the proposed deployment scenarios, UAV tracking is more feasible owing to the presence of LoS path. Therefore, UAV use cases can be prioritized for study.</a:t>
            </a:r>
            <a:endParaRPr lang="en-IN" sz="2400" b="0" strike="noStrike" spc="-1"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en-IN" sz="2400" b="0" strike="noStrike" spc="-1">
              <a:latin typeface="Arial"/>
            </a:endParaRPr>
          </a:p>
        </p:txBody>
      </p:sp>
      <p:sp>
        <p:nvSpPr>
          <p:cNvPr id="174" name="CustomShape 3"/>
          <p:cNvSpPr/>
          <p:nvPr/>
        </p:nvSpPr>
        <p:spPr>
          <a:xfrm>
            <a:off x="4166280" y="6285600"/>
            <a:ext cx="3859200" cy="363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  <a:ea typeface="DejaVu Sans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175" name="CustomShape 4"/>
          <p:cNvSpPr/>
          <p:nvPr/>
        </p:nvSpPr>
        <p:spPr>
          <a:xfrm>
            <a:off x="9169200" y="6442560"/>
            <a:ext cx="2843280" cy="363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  <a:ea typeface="DejaVu Sans"/>
              </a:rPr>
              <a:t>4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176" name="CustomShape 5"/>
          <p:cNvSpPr/>
          <p:nvPr/>
        </p:nvSpPr>
        <p:spPr>
          <a:xfrm>
            <a:off x="407880" y="6285600"/>
            <a:ext cx="3524760" cy="363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b="0" strike="noStrike" spc="-1">
                <a:solidFill>
                  <a:srgbClr val="898989"/>
                </a:solidFill>
                <a:latin typeface="Calibri"/>
                <a:ea typeface="DejaVu Sans"/>
              </a:rPr>
              <a:t>30/05/2025</a:t>
            </a:r>
            <a:endParaRPr lang="en-IN" sz="1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CustomShape 1"/>
          <p:cNvSpPr/>
          <p:nvPr/>
        </p:nvSpPr>
        <p:spPr>
          <a:xfrm>
            <a:off x="703800" y="1489320"/>
            <a:ext cx="10488960" cy="3747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343080" indent="-342720">
              <a:lnSpc>
                <a:spcPct val="100000"/>
              </a:lnSpc>
              <a:buClr>
                <a:srgbClr val="002060"/>
              </a:buClr>
              <a:buFont typeface="Arial"/>
              <a:buChar char="•"/>
            </a:pPr>
            <a:r>
              <a:rPr lang="en-IN" sz="2400" b="0" strike="noStrike" spc="-1">
                <a:solidFill>
                  <a:srgbClr val="002060"/>
                </a:solidFill>
                <a:latin typeface="Calibri"/>
                <a:ea typeface="DejaVu Sans"/>
              </a:rPr>
              <a:t>Additional signaling could be required when sensing is incorporated with communication</a:t>
            </a:r>
            <a:endParaRPr lang="en-IN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IN" sz="2400" b="0" strike="noStrike" spc="-1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2060"/>
              </a:buClr>
              <a:buFont typeface="Arial"/>
              <a:buChar char="•"/>
            </a:pPr>
            <a:r>
              <a:rPr lang="en-IN" sz="2400" b="0" strike="noStrike" spc="-1">
                <a:solidFill>
                  <a:srgbClr val="002060"/>
                </a:solidFill>
                <a:latin typeface="Calibri"/>
                <a:ea typeface="DejaVu Sans"/>
              </a:rPr>
              <a:t>Existing call flow from CORE to RAN will undergo a change due to inclusion of sensing. Therefore, call flow enhancements should be studied.</a:t>
            </a:r>
            <a:endParaRPr lang="en-IN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IN" sz="2400" b="0" strike="noStrike" spc="-1"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002060"/>
              </a:buClr>
              <a:buFont typeface="Arial"/>
              <a:buChar char="•"/>
            </a:pPr>
            <a:r>
              <a:rPr lang="en-IN" sz="2400" b="0" strike="noStrike" spc="-1">
                <a:solidFill>
                  <a:srgbClr val="002060"/>
                </a:solidFill>
                <a:latin typeface="Calibri"/>
                <a:ea typeface="DejaVu Sans"/>
              </a:rPr>
              <a:t> Certain symbols/slots to be allocated for sensing and may not be available for communications. Therefore, handling symbol unavailability needs to be studied</a:t>
            </a:r>
            <a:endParaRPr lang="en-IN" sz="2400" b="0" strike="noStrike" spc="-1">
              <a:latin typeface="Arial"/>
            </a:endParaRPr>
          </a:p>
        </p:txBody>
      </p:sp>
      <p:sp>
        <p:nvSpPr>
          <p:cNvPr id="178" name="CustomShape 2"/>
          <p:cNvSpPr/>
          <p:nvPr/>
        </p:nvSpPr>
        <p:spPr>
          <a:xfrm>
            <a:off x="767160" y="664560"/>
            <a:ext cx="10362600" cy="67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90000"/>
              </a:lnSpc>
            </a:pPr>
            <a:r>
              <a:rPr lang="en-US" sz="2800" b="0" strike="noStrike" spc="-1">
                <a:solidFill>
                  <a:srgbClr val="C00000"/>
                </a:solidFill>
                <a:latin typeface="Calibri"/>
                <a:ea typeface="DejaVu Sans"/>
              </a:rPr>
              <a:t>Further study</a:t>
            </a:r>
            <a:br/>
            <a:endParaRPr lang="en-IN" sz="2800" b="0" strike="noStrike" spc="-1">
              <a:latin typeface="Arial"/>
            </a:endParaRPr>
          </a:p>
        </p:txBody>
      </p:sp>
      <p:sp>
        <p:nvSpPr>
          <p:cNvPr id="179" name="CustomShape 3"/>
          <p:cNvSpPr/>
          <p:nvPr/>
        </p:nvSpPr>
        <p:spPr>
          <a:xfrm>
            <a:off x="4166280" y="6285600"/>
            <a:ext cx="3859200" cy="363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  <a:ea typeface="DejaVu Sans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180" name="CustomShape 4"/>
          <p:cNvSpPr/>
          <p:nvPr/>
        </p:nvSpPr>
        <p:spPr>
          <a:xfrm>
            <a:off x="9106200" y="6359040"/>
            <a:ext cx="2843280" cy="363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  <a:ea typeface="DejaVu Sans"/>
              </a:rPr>
              <a:t>5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181" name="CustomShape 5"/>
          <p:cNvSpPr/>
          <p:nvPr/>
        </p:nvSpPr>
        <p:spPr>
          <a:xfrm>
            <a:off x="407880" y="6285600"/>
            <a:ext cx="3524760" cy="363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b="0" strike="noStrike" spc="-1">
                <a:solidFill>
                  <a:srgbClr val="898989"/>
                </a:solidFill>
                <a:latin typeface="Calibri"/>
                <a:ea typeface="DejaVu Sans"/>
              </a:rPr>
              <a:t>30/05/2025</a:t>
            </a:r>
            <a:endParaRPr lang="en-IN" sz="1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TextShape 1"/>
          <p:cNvSpPr txBox="1"/>
          <p:nvPr/>
        </p:nvSpPr>
        <p:spPr>
          <a:xfrm>
            <a:off x="567360" y="172080"/>
            <a:ext cx="10362600" cy="6703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IN" sz="2800" b="0" strike="noStrike" spc="-1">
                <a:solidFill>
                  <a:srgbClr val="C00000"/>
                </a:solidFill>
                <a:latin typeface="Calibri"/>
                <a:ea typeface="DejaVu Sans"/>
              </a:rPr>
              <a:t>Rel. 20: 5G Advanced Proposals</a:t>
            </a:r>
            <a:br/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3" name="TextShape 2"/>
          <p:cNvSpPr txBox="1"/>
          <p:nvPr/>
        </p:nvSpPr>
        <p:spPr>
          <a:xfrm>
            <a:off x="735120" y="842760"/>
            <a:ext cx="10972080" cy="5306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marL="228600" indent="-2278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IN" sz="2400" b="0" strike="noStrike" spc="-1" dirty="0">
                <a:solidFill>
                  <a:srgbClr val="002060"/>
                </a:solidFill>
                <a:latin typeface="Calibri"/>
                <a:ea typeface="DejaVu Sans"/>
              </a:rPr>
              <a:t> Definition of KPIs for sensing and study on feasibility to be done on</a:t>
            </a:r>
            <a:endParaRPr lang="en-US" sz="2400" b="0" strike="noStrike" spc="-1" dirty="0">
              <a:solidFill>
                <a:srgbClr val="000000"/>
              </a:solidFill>
              <a:latin typeface="Arial"/>
            </a:endParaRPr>
          </a:p>
          <a:p>
            <a:pPr marL="80028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IN" sz="2000" b="0" strike="noStrike" spc="-1" dirty="0">
                <a:solidFill>
                  <a:srgbClr val="002060"/>
                </a:solidFill>
                <a:latin typeface="Calibri"/>
                <a:ea typeface="DejaVu Sans"/>
              </a:rPr>
              <a:t>different scenarios</a:t>
            </a: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80028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IN" sz="2000" b="0" strike="noStrike" spc="-1" dirty="0">
                <a:solidFill>
                  <a:srgbClr val="002060"/>
                </a:solidFill>
                <a:latin typeface="Calibri"/>
                <a:ea typeface="DejaVu Sans"/>
              </a:rPr>
              <a:t>suitable sensing modes</a:t>
            </a: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80028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IN" sz="2000" b="0" strike="noStrike" spc="-1" dirty="0">
                <a:solidFill>
                  <a:srgbClr val="002060"/>
                </a:solidFill>
                <a:latin typeface="Calibri"/>
                <a:ea typeface="DejaVu Sans"/>
              </a:rPr>
              <a:t>sensing performance in different frequency bands (FR1,FR2, FR3)</a:t>
            </a: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228600" indent="-2278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IN" sz="2400" b="0" strike="noStrike" spc="-1" dirty="0">
                <a:solidFill>
                  <a:srgbClr val="002060"/>
                </a:solidFill>
                <a:latin typeface="Calibri"/>
                <a:ea typeface="DejaVu Sans"/>
              </a:rPr>
              <a:t> Restrict the study to </a:t>
            </a:r>
            <a:r>
              <a:rPr lang="en-IN" sz="2400" b="0" strike="noStrike" spc="-1" dirty="0" err="1">
                <a:solidFill>
                  <a:srgbClr val="002060"/>
                </a:solidFill>
                <a:latin typeface="Calibri"/>
                <a:ea typeface="DejaVu Sans"/>
              </a:rPr>
              <a:t>gNB</a:t>
            </a:r>
            <a:r>
              <a:rPr lang="en-IN" sz="2400" b="0" strike="noStrike" spc="-1" dirty="0">
                <a:solidFill>
                  <a:srgbClr val="002060"/>
                </a:solidFill>
                <a:latin typeface="Calibri"/>
                <a:ea typeface="DejaVu Sans"/>
              </a:rPr>
              <a:t> mono-static sensing</a:t>
            </a:r>
            <a:endParaRPr lang="en-US" sz="24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en-US" sz="2400" b="0" strike="noStrike" spc="-1" dirty="0">
              <a:solidFill>
                <a:srgbClr val="000000"/>
              </a:solidFill>
              <a:latin typeface="Arial"/>
            </a:endParaRPr>
          </a:p>
          <a:p>
            <a:pPr marL="228600" indent="-2278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IN" sz="2400" b="0" strike="noStrike" spc="-1" dirty="0">
                <a:solidFill>
                  <a:srgbClr val="002060"/>
                </a:solidFill>
                <a:latin typeface="Calibri"/>
                <a:ea typeface="DejaVu Sans"/>
              </a:rPr>
              <a:t> More emphasis on study on UAV use cases </a:t>
            </a:r>
            <a:endParaRPr lang="en-US" sz="24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en-US" sz="2400" b="0" strike="noStrike" spc="-1" dirty="0">
              <a:solidFill>
                <a:srgbClr val="000000"/>
              </a:solidFill>
              <a:latin typeface="Arial"/>
            </a:endParaRPr>
          </a:p>
          <a:p>
            <a:pPr marL="228600" indent="-2278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IN" sz="2400" b="0" strike="noStrike" spc="-1" dirty="0">
                <a:solidFill>
                  <a:srgbClr val="002060"/>
                </a:solidFill>
                <a:latin typeface="Calibri"/>
                <a:ea typeface="DejaVu Sans"/>
              </a:rPr>
              <a:t> Support study on</a:t>
            </a:r>
            <a:endParaRPr lang="en-US" sz="2400" b="0" strike="noStrike" spc="-1" dirty="0">
              <a:solidFill>
                <a:srgbClr val="000000"/>
              </a:solidFill>
              <a:latin typeface="Arial"/>
            </a:endParaRPr>
          </a:p>
          <a:p>
            <a:pPr marL="80028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IN" sz="2000" b="0" strike="noStrike" spc="-1" dirty="0" err="1">
                <a:solidFill>
                  <a:srgbClr val="002060"/>
                </a:solidFill>
                <a:latin typeface="Calibri"/>
                <a:ea typeface="DejaVu Sans"/>
              </a:rPr>
              <a:t>Signaling</a:t>
            </a:r>
            <a:r>
              <a:rPr lang="en-IN" sz="2000" b="0" strike="noStrike" spc="-1" dirty="0">
                <a:solidFill>
                  <a:srgbClr val="002060"/>
                </a:solidFill>
                <a:latin typeface="Calibri"/>
                <a:ea typeface="DejaVu Sans"/>
              </a:rPr>
              <a:t> enhancements</a:t>
            </a: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80028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IN" sz="2000" b="0" strike="noStrike" spc="-1" dirty="0">
                <a:solidFill>
                  <a:srgbClr val="002060"/>
                </a:solidFill>
                <a:latin typeface="Calibri"/>
                <a:ea typeface="DejaVu Sans"/>
              </a:rPr>
              <a:t>Call flow modifications</a:t>
            </a: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80028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IN" sz="2000" b="0" strike="noStrike" spc="-1" dirty="0">
                <a:solidFill>
                  <a:srgbClr val="002060"/>
                </a:solidFill>
                <a:latin typeface="Calibri"/>
                <a:ea typeface="DejaVu Sans"/>
              </a:rPr>
              <a:t>Handling slots/symbols unavailability for communications</a:t>
            </a: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  <a:p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  <a:p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4" name="CustomShape 3"/>
          <p:cNvSpPr/>
          <p:nvPr/>
        </p:nvSpPr>
        <p:spPr>
          <a:xfrm>
            <a:off x="4165560" y="6459480"/>
            <a:ext cx="3859200" cy="363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  <a:ea typeface="DejaVu Sans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185" name="CustomShape 4"/>
          <p:cNvSpPr/>
          <p:nvPr/>
        </p:nvSpPr>
        <p:spPr>
          <a:xfrm>
            <a:off x="9014040" y="6420240"/>
            <a:ext cx="2843280" cy="363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en-IN" sz="1200" b="0" strike="noStrike" spc="-1">
                <a:solidFill>
                  <a:srgbClr val="000000"/>
                </a:solidFill>
                <a:latin typeface="Arial"/>
                <a:ea typeface="DejaVu Sans"/>
              </a:rPr>
              <a:t>6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186" name="CustomShape 5"/>
          <p:cNvSpPr/>
          <p:nvPr/>
        </p:nvSpPr>
        <p:spPr>
          <a:xfrm>
            <a:off x="334440" y="6459480"/>
            <a:ext cx="3524760" cy="363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b="0" strike="noStrike" spc="-1">
                <a:solidFill>
                  <a:srgbClr val="898989"/>
                </a:solidFill>
                <a:latin typeface="Calibri"/>
                <a:ea typeface="DejaVu Sans"/>
              </a:rPr>
              <a:t>30/05/2025</a:t>
            </a:r>
            <a:endParaRPr lang="en-IN" sz="1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CustomShape 1"/>
          <p:cNvSpPr/>
          <p:nvPr/>
        </p:nvSpPr>
        <p:spPr>
          <a:xfrm>
            <a:off x="914400" y="1959480"/>
            <a:ext cx="10362600" cy="14691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6000" b="0" strike="noStrike" spc="-1">
                <a:solidFill>
                  <a:srgbClr val="C00000"/>
                </a:solidFill>
                <a:latin typeface="Calibri"/>
                <a:ea typeface="DejaVu Sans"/>
              </a:rPr>
              <a:t>Thank you</a:t>
            </a:r>
            <a:endParaRPr lang="en-IN" sz="6000" b="0" strike="noStrike" spc="-1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371</TotalTime>
  <Words>436</Words>
  <Application>Microsoft Office PowerPoint</Application>
  <PresentationFormat>Widescreen</PresentationFormat>
  <Paragraphs>79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Aptos</vt:lpstr>
      <vt:lpstr>Arial</vt:lpstr>
      <vt:lpstr>Calibri</vt:lpstr>
      <vt:lpstr>Symbol</vt:lpstr>
      <vt:lpstr>Times New Roman</vt:lpstr>
      <vt:lpstr>Wingdings</vt:lpstr>
      <vt:lpstr>Office Theme</vt:lpstr>
      <vt:lpstr>Office Theme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Topics studied in (Jul-Oct) and (Nov-Jan)</dc:title>
  <dc:subject/>
  <dc:creator>Abhijeet Masal</dc:creator>
  <dc:description/>
  <cp:lastModifiedBy>Ramya TR</cp:lastModifiedBy>
  <cp:revision>175</cp:revision>
  <dcterms:created xsi:type="dcterms:W3CDTF">2022-03-19T05:44:49Z</dcterms:created>
  <dcterms:modified xsi:type="dcterms:W3CDTF">2025-06-02T07:46:41Z</dcterms:modified>
  <dc:language>en-IN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ontentTypeId">
    <vt:lpwstr>0x0101004E1674011B4D024FB63E447582D1ED49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2</vt:i4>
  </property>
  <property fmtid="{D5CDD505-2E9C-101B-9397-08002B2CF9AE}" pid="9" name="PresentationFormat">
    <vt:lpwstr>Widescreen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7</vt:i4>
  </property>
</Properties>
</file>