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_rels/notesSlide7.xml.rels" ContentType="application/vnd.openxmlformats-package.relationships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_rels/presentation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6.xml.rels" ContentType="application/vnd.openxmlformats-package.relationships+xml"/>
  <Override PartName="/ppt/slideLayouts/slideLayout2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media/image1.png" ContentType="image/png"/>
  <Override PartName="/ppt/media/hdphoto1.wdp" ContentType="image/vnd.ms-photo"/>
  <Override PartName="/ppt/media/image2.png" ContentType="image/png"/>
  <Override PartName="/ppt/presProps.xml" ContentType="application/vnd.openxmlformats-officedocument.presentationml.presProps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2196763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4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IN" sz="4400" spc="-1" strike="noStrike">
                <a:latin typeface="Arial"/>
              </a:rPr>
              <a:t>Click to move the slide</a:t>
            </a:r>
            <a:endParaRPr b="0" lang="en-IN" sz="4400" spc="-1" strike="noStrike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en-IN" sz="2000" spc="-1" strike="noStrike">
                <a:latin typeface="Arial"/>
              </a:rPr>
              <a:t>Click to edit the notes format</a:t>
            </a:r>
            <a:endParaRPr b="0" lang="en-IN" sz="2000" spc="-1" strike="noStrike">
              <a:latin typeface="Aria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en-IN" sz="1400" spc="-1" strike="noStrike">
                <a:latin typeface="Times New Roman"/>
              </a:rPr>
              <a:t>&lt;header&gt;</a:t>
            </a:r>
            <a:endParaRPr b="0" lang="en-IN" sz="1400" spc="-1" strike="noStrike">
              <a:latin typeface="Times New Roman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dt" idx="4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en-IN" sz="1400" spc="-1" strike="noStrike">
                <a:latin typeface="Times New Roman"/>
              </a:defRPr>
            </a:lvl1pPr>
          </a:lstStyle>
          <a:p>
            <a:pPr algn="r">
              <a:buNone/>
            </a:pPr>
            <a:r>
              <a:rPr b="0" lang="en-IN" sz="1400" spc="-1" strike="noStrike">
                <a:latin typeface="Times New Roman"/>
              </a:rPr>
              <a:t>&lt;date/time&gt;</a:t>
            </a:r>
            <a:endParaRPr b="0" lang="en-IN" sz="1400" spc="-1" strike="noStrike">
              <a:latin typeface="Times New Roman"/>
            </a:endParaRPr>
          </a:p>
        </p:txBody>
      </p:sp>
      <p:sp>
        <p:nvSpPr>
          <p:cNvPr id="123" name="PlaceHolder 5"/>
          <p:cNvSpPr>
            <a:spLocks noGrp="1"/>
          </p:cNvSpPr>
          <p:nvPr>
            <p:ph type="ftr" idx="5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>
              <a:defRPr b="0" lang="en-IN" sz="1400" spc="-1" strike="noStrike">
                <a:latin typeface="Times New Roman"/>
              </a:defRPr>
            </a:lvl1pPr>
          </a:lstStyle>
          <a:p>
            <a:r>
              <a:rPr b="0" lang="en-IN" sz="1400" spc="-1" strike="noStrike">
                <a:latin typeface="Times New Roman"/>
              </a:rPr>
              <a:t>&lt;footer&gt;</a:t>
            </a:r>
            <a:endParaRPr b="0" lang="en-IN" sz="1400" spc="-1" strike="noStrike">
              <a:latin typeface="Times New Roman"/>
            </a:endParaRPr>
          </a:p>
        </p:txBody>
      </p:sp>
      <p:sp>
        <p:nvSpPr>
          <p:cNvPr id="124" name="PlaceHolder 6"/>
          <p:cNvSpPr>
            <a:spLocks noGrp="1"/>
          </p:cNvSpPr>
          <p:nvPr>
            <p:ph type="sldNum" idx="6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buNone/>
              <a:defRPr b="0" lang="en-IN" sz="1400" spc="-1" strike="noStrike">
                <a:latin typeface="Times New Roman"/>
              </a:defRPr>
            </a:lvl1pPr>
          </a:lstStyle>
          <a:p>
            <a:pPr algn="r">
              <a:buNone/>
            </a:pPr>
            <a:fld id="{EA00CD28-EB6B-4336-AF1C-BD4BDBC35129}" type="slidenum">
              <a:rPr b="0" lang="en-IN" sz="1400" spc="-1" strike="noStrike">
                <a:latin typeface="Times New Roman"/>
              </a:rPr>
              <a:t>&lt;number&gt;</a:t>
            </a:fld>
            <a:endParaRPr b="0" lang="en-IN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sldImg"/>
          </p:nvPr>
        </p:nvSpPr>
        <p:spPr>
          <a:xfrm>
            <a:off x="136440" y="768240"/>
            <a:ext cx="6824520" cy="3836880"/>
          </a:xfrm>
          <a:prstGeom prst="rect">
            <a:avLst/>
          </a:prstGeom>
          <a:ln w="0">
            <a:noFill/>
          </a:ln>
        </p:spPr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2000" spc="-1" strike="noStrike"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en-US" sz="1300" spc="-1" strike="noStrike">
                <a:solidFill>
                  <a:srgbClr val="000000"/>
                </a:solidFill>
                <a:latin typeface="Calibri"/>
                <a:ea typeface="SimSun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757B9D0E-7B84-45E0-BC65-45C000A06455}" type="slidenum">
              <a:rPr b="0" lang="en-US" sz="1300" spc="-1" strike="noStrike">
                <a:solidFill>
                  <a:srgbClr val="000000"/>
                </a:solidFill>
                <a:latin typeface="Calibri"/>
                <a:ea typeface="SimSun"/>
              </a:rPr>
              <a:t>1</a:t>
            </a:fld>
            <a:endParaRPr b="0" lang="en-IN" sz="1300" spc="-1" strike="noStrike"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  <a:ln w="0">
            <a:noFill/>
          </a:ln>
        </p:spPr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endParaRPr b="0" lang="en-IN" sz="2000" spc="-1" strike="noStrike">
              <a:latin typeface="Arial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sldNum" idx="8"/>
          </p:nvPr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lnSpc>
                <a:spcPct val="100000"/>
              </a:lnSpc>
              <a:buNone/>
              <a:defRPr b="0" lang="en-US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3860E8DA-309B-4E1F-BAEE-153D6FC40B39}" type="slidenum">
              <a:rPr b="0" lang="en-US" sz="1200" spc="-1" strike="noStrike">
                <a:latin typeface="Times New Roman"/>
              </a:rPr>
              <a:t>&lt;number&gt;</a:t>
            </a:fld>
            <a:endParaRPr b="0" lang="en-IN" sz="1200" spc="-1" strike="noStrike"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  <a:ln w="0">
            <a:noFill/>
          </a:ln>
        </p:spPr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endParaRPr b="0" lang="en-IN" sz="2000" spc="-1" strike="noStrike"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sldNum" idx="9"/>
          </p:nvPr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lnSpc>
                <a:spcPct val="100000"/>
              </a:lnSpc>
              <a:buNone/>
              <a:tabLst>
                <a:tab algn="l" pos="0"/>
              </a:tabLst>
              <a:defRPr b="0" lang="en-US" sz="1200" spc="-1" strike="noStrike">
                <a:solidFill>
                  <a:srgbClr val="000000"/>
                </a:solidFill>
                <a:latin typeface="Calibri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  <a:tabLst>
                <a:tab algn="l" pos="0"/>
              </a:tabLst>
            </a:pPr>
            <a:fld id="{E2DA725E-533B-4B9D-9667-B3BCF9429AA6}" type="slidenum">
              <a:rPr b="0" lang="en-US" sz="1200" spc="-1" strike="noStrike">
                <a:solidFill>
                  <a:srgbClr val="000000"/>
                </a:solidFill>
                <a:latin typeface="Calibri"/>
                <a:ea typeface="+mn-ea"/>
              </a:rPr>
              <a:t>&lt;number&gt;</a:t>
            </a:fld>
            <a:endParaRPr b="0" lang="en-IN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109767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609840" y="3682080"/>
            <a:ext cx="109767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/>
          </p:nvPr>
        </p:nvSpPr>
        <p:spPr>
          <a:xfrm>
            <a:off x="609840" y="368208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/>
          </p:nvPr>
        </p:nvSpPr>
        <p:spPr>
          <a:xfrm>
            <a:off x="6234480" y="368208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4321080" y="160452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8032320" y="160452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/>
          </p:nvPr>
        </p:nvSpPr>
        <p:spPr>
          <a:xfrm>
            <a:off x="609840" y="368208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/>
          </p:nvPr>
        </p:nvSpPr>
        <p:spPr>
          <a:xfrm>
            <a:off x="4321080" y="368208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/>
          </p:nvPr>
        </p:nvSpPr>
        <p:spPr>
          <a:xfrm>
            <a:off x="8032320" y="368208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609840" y="1604520"/>
            <a:ext cx="109767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109767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609840" y="273600"/>
            <a:ext cx="1097676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/>
          </p:nvPr>
        </p:nvSpPr>
        <p:spPr>
          <a:xfrm>
            <a:off x="609840" y="368208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840" y="1604520"/>
            <a:ext cx="109767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6234480" y="368208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609840" y="3682080"/>
            <a:ext cx="109767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109767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609840" y="3682080"/>
            <a:ext cx="109767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/>
          </p:nvPr>
        </p:nvSpPr>
        <p:spPr>
          <a:xfrm>
            <a:off x="609840" y="368208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/>
          </p:nvPr>
        </p:nvSpPr>
        <p:spPr>
          <a:xfrm>
            <a:off x="6234480" y="368208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321080" y="160452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8032320" y="160452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/>
          </p:nvPr>
        </p:nvSpPr>
        <p:spPr>
          <a:xfrm>
            <a:off x="609840" y="368208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/>
          </p:nvPr>
        </p:nvSpPr>
        <p:spPr>
          <a:xfrm>
            <a:off x="4321080" y="368208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/>
          </p:nvPr>
        </p:nvSpPr>
        <p:spPr>
          <a:xfrm>
            <a:off x="8032320" y="368208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FC17C041-30AF-42FE-81F0-BA11610F520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IN"/>
              <a:t/>
            </a: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subTitle"/>
          </p:nvPr>
        </p:nvSpPr>
        <p:spPr>
          <a:xfrm>
            <a:off x="609840" y="1604520"/>
            <a:ext cx="109767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5772BDD-005E-4D71-B6F0-78280F002B9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IN"/>
              <a:t/>
            </a: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109767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60E37C9-8688-4CB0-890D-C489960609F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IN"/>
              <a:t/>
            </a: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D2A6F96-DF15-44BF-B921-9A998F43D31A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IN"/>
              <a:t/>
            </a: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4340CC70-460A-4DDB-A716-75B0F4D7706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IN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109767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ubTitle"/>
          </p:nvPr>
        </p:nvSpPr>
        <p:spPr>
          <a:xfrm>
            <a:off x="609840" y="273600"/>
            <a:ext cx="1097676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D234B2B-2312-4658-AC92-308A7D590B9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IN"/>
              <a:t/>
            </a: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/>
          </p:nvPr>
        </p:nvSpPr>
        <p:spPr>
          <a:xfrm>
            <a:off x="609840" y="368208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C737DF12-940A-4FD7-A340-E50CC79BB52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IN"/>
              <a:t/>
            </a: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/>
          </p:nvPr>
        </p:nvSpPr>
        <p:spPr>
          <a:xfrm>
            <a:off x="6234480" y="368208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FA15B4AF-A325-4470-965C-05A4E93A2B30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IN"/>
              <a:t/>
            </a: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/>
          </p:nvPr>
        </p:nvSpPr>
        <p:spPr>
          <a:xfrm>
            <a:off x="609840" y="3682080"/>
            <a:ext cx="109767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D24BFA9-52F6-4BE2-878B-E232B370A3F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IN"/>
              <a:t/>
            </a: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109767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/>
          </p:nvPr>
        </p:nvSpPr>
        <p:spPr>
          <a:xfrm>
            <a:off x="609840" y="3682080"/>
            <a:ext cx="109767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827B8FF-BCE4-403B-A627-606B1EE4C12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IN"/>
              <a:t/>
            </a: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/>
          </p:nvPr>
        </p:nvSpPr>
        <p:spPr>
          <a:xfrm>
            <a:off x="609840" y="368208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/>
          </p:nvPr>
        </p:nvSpPr>
        <p:spPr>
          <a:xfrm>
            <a:off x="6234480" y="368208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1CDDE9F-FD69-4659-ADC9-1C32AA7E0AF4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IN"/>
              <a:t/>
            </a: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/>
          </p:nvPr>
        </p:nvSpPr>
        <p:spPr>
          <a:xfrm>
            <a:off x="4321080" y="160452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/>
          </p:nvPr>
        </p:nvSpPr>
        <p:spPr>
          <a:xfrm>
            <a:off x="8032320" y="160452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/>
          </p:nvPr>
        </p:nvSpPr>
        <p:spPr>
          <a:xfrm>
            <a:off x="609840" y="368208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17" name="PlaceHolder 6"/>
          <p:cNvSpPr>
            <a:spLocks noGrp="1"/>
          </p:cNvSpPr>
          <p:nvPr>
            <p:ph/>
          </p:nvPr>
        </p:nvSpPr>
        <p:spPr>
          <a:xfrm>
            <a:off x="4321080" y="368208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18" name="PlaceHolder 7"/>
          <p:cNvSpPr>
            <a:spLocks noGrp="1"/>
          </p:cNvSpPr>
          <p:nvPr>
            <p:ph/>
          </p:nvPr>
        </p:nvSpPr>
        <p:spPr>
          <a:xfrm>
            <a:off x="8032320" y="3682080"/>
            <a:ext cx="35341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D2B0239-7266-476D-A1F5-87851D636B09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IN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609840" y="273600"/>
            <a:ext cx="1097676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/>
          </p:nvPr>
        </p:nvSpPr>
        <p:spPr>
          <a:xfrm>
            <a:off x="609840" y="368208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6234480" y="368208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IN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60984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6234480" y="1604520"/>
            <a:ext cx="5356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609840" y="3682080"/>
            <a:ext cx="109767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IN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Rectangle 88"/>
          <p:cNvSpPr/>
          <p:nvPr/>
        </p:nvSpPr>
        <p:spPr>
          <a:xfrm>
            <a:off x="10407240" y="5532480"/>
            <a:ext cx="954000" cy="99684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IN" sz="4400" spc="-1" strike="noStrike">
                <a:latin typeface="Arial"/>
              </a:rPr>
              <a:t>Click to edit the title text format</a:t>
            </a:r>
            <a:endParaRPr b="0" lang="en-IN" sz="4400" spc="-1" strike="noStrike"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609840" y="1604520"/>
            <a:ext cx="109767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3200" spc="-1" strike="noStrike">
                <a:latin typeface="Arial"/>
              </a:rPr>
              <a:t>Click to edit the outline text format</a:t>
            </a:r>
            <a:endParaRPr b="0" lang="en-IN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IN" sz="2800" spc="-1" strike="noStrike">
                <a:latin typeface="Arial"/>
              </a:rPr>
              <a:t>Second Outline Level</a:t>
            </a:r>
            <a:endParaRPr b="0" lang="en-IN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2400" spc="-1" strike="noStrike">
                <a:latin typeface="Arial"/>
              </a:rPr>
              <a:t>Third Outline Level</a:t>
            </a:r>
            <a:endParaRPr b="0" lang="en-IN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IN" sz="2000" spc="-1" strike="noStrike">
                <a:latin typeface="Arial"/>
              </a:rPr>
              <a:t>Fourth Outline Level</a:t>
            </a:r>
            <a:endParaRPr b="0" lang="en-IN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2000" spc="-1" strike="noStrike">
                <a:latin typeface="Arial"/>
              </a:rPr>
              <a:t>Fifth Outline Level</a:t>
            </a:r>
            <a:endParaRPr b="0" lang="en-IN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2000" spc="-1" strike="noStrike">
                <a:latin typeface="Arial"/>
              </a:rPr>
              <a:t>Sixth Outline Level</a:t>
            </a:r>
            <a:endParaRPr b="0" lang="en-IN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2000" spc="-1" strike="noStrike">
                <a:latin typeface="Arial"/>
              </a:rPr>
              <a:t>Seventh Outline Level</a:t>
            </a:r>
            <a:endParaRPr b="0" lang="en-IN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88"/>
          <p:cNvSpPr/>
          <p:nvPr/>
        </p:nvSpPr>
        <p:spPr>
          <a:xfrm>
            <a:off x="10407240" y="5532480"/>
            <a:ext cx="954000" cy="99684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IN" sz="4400" spc="-1" strike="noStrike">
                <a:latin typeface="Arial"/>
              </a:rPr>
              <a:t>Click to edit the title text format</a:t>
            </a:r>
            <a:endParaRPr b="0" lang="en-IN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09840" y="1604520"/>
            <a:ext cx="109767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3200" spc="-1" strike="noStrike">
                <a:latin typeface="Arial"/>
              </a:rPr>
              <a:t>Click to edit the outline text format</a:t>
            </a:r>
            <a:endParaRPr b="0" lang="en-IN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IN" sz="2800" spc="-1" strike="noStrike">
                <a:latin typeface="Arial"/>
              </a:rPr>
              <a:t>Second Outline Level</a:t>
            </a:r>
            <a:endParaRPr b="0" lang="en-IN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2400" spc="-1" strike="noStrike">
                <a:latin typeface="Arial"/>
              </a:rPr>
              <a:t>Third Outline Level</a:t>
            </a:r>
            <a:endParaRPr b="0" lang="en-IN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IN" sz="2000" spc="-1" strike="noStrike">
                <a:latin typeface="Arial"/>
              </a:rPr>
              <a:t>Fourth Outline Level</a:t>
            </a:r>
            <a:endParaRPr b="0" lang="en-IN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2000" spc="-1" strike="noStrike">
                <a:latin typeface="Arial"/>
              </a:rPr>
              <a:t>Fifth Outline Level</a:t>
            </a:r>
            <a:endParaRPr b="0" lang="en-IN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2000" spc="-1" strike="noStrike">
                <a:latin typeface="Arial"/>
              </a:rPr>
              <a:t>Sixth Outline Level</a:t>
            </a:r>
            <a:endParaRPr b="0" lang="en-IN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2000" spc="-1" strike="noStrike">
                <a:latin typeface="Arial"/>
              </a:rPr>
              <a:t>Seventh Outline Level</a:t>
            </a:r>
            <a:endParaRPr b="0" lang="en-IN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ftr" idx="1"/>
          </p:nvPr>
        </p:nvSpPr>
        <p:spPr>
          <a:xfrm>
            <a:off x="4039920" y="6356520"/>
            <a:ext cx="4114440" cy="363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algn="ctr">
              <a:lnSpc>
                <a:spcPct val="100000"/>
              </a:lnSpc>
              <a:buNone/>
              <a:defRPr b="0" lang="en-IN" sz="1400" spc="-1" strike="noStrike">
                <a:latin typeface="Times New Roman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b="0" lang="en-IN" sz="1400" spc="-1" strike="noStrike">
                <a:latin typeface="Times New Roman"/>
              </a:rPr>
              <a:t>&lt;footer&gt;</a:t>
            </a:r>
            <a:endParaRPr b="0" lang="en-IN" sz="1400" spc="-1" strike="noStrike">
              <a:latin typeface="Times New Roman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ldNum" idx="2"/>
          </p:nvPr>
        </p:nvSpPr>
        <p:spPr>
          <a:xfrm>
            <a:off x="8613720" y="6356520"/>
            <a:ext cx="2742480" cy="363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>
              <a:lnSpc>
                <a:spcPct val="100000"/>
              </a:lnSpc>
              <a:buNone/>
              <a:defRPr b="0" lang="en-IN" sz="2400" spc="-1" strike="noStrike">
                <a:latin typeface="Times New Roman"/>
              </a:defRPr>
            </a:lvl1pPr>
          </a:lstStyle>
          <a:p>
            <a:pPr>
              <a:lnSpc>
                <a:spcPct val="100000"/>
              </a:lnSpc>
              <a:buNone/>
            </a:pPr>
            <a:fld id="{DC491DFC-D0A1-4BF1-BF43-06B725B93853}" type="slidenum">
              <a:rPr b="0" lang="en-IN" sz="2400" spc="-1" strike="noStrike">
                <a:latin typeface="Times New Roman"/>
              </a:rPr>
              <a:t>&lt;number&gt;</a:t>
            </a:fld>
            <a:endParaRPr b="0" lang="en-IN" sz="2400" spc="-1" strike="noStrike">
              <a:latin typeface="Times New Roman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dt" idx="3"/>
          </p:nvPr>
        </p:nvSpPr>
        <p:spPr>
          <a:xfrm>
            <a:off x="838080" y="6356520"/>
            <a:ext cx="2742480" cy="363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>
              <a:defRPr b="0" lang="en-IN" sz="1400" spc="-1" strike="noStrike">
                <a:latin typeface="Times New Roman"/>
              </a:defRPr>
            </a:lvl1pPr>
          </a:lstStyle>
          <a:p>
            <a:r>
              <a:rPr b="0" lang="en-IN" sz="1400" spc="-1" strike="noStrike">
                <a:latin typeface="Times New Roman"/>
              </a:rPr>
              <a:t>&lt;date/time&gt;</a:t>
            </a:r>
            <a:endParaRPr b="0" lang="en-IN" sz="1400" spc="-1" strike="noStrike">
              <a:latin typeface="Times New Roman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title"/>
          </p:nvPr>
        </p:nvSpPr>
        <p:spPr>
          <a:xfrm>
            <a:off x="609840" y="273600"/>
            <a:ext cx="109767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IN" sz="4400" spc="-1" strike="noStrike">
                <a:latin typeface="Arial"/>
              </a:rPr>
              <a:t>Click to edit the title text format</a:t>
            </a:r>
            <a:endParaRPr b="0" lang="en-IN" sz="4400" spc="-1" strike="noStrike">
              <a:latin typeface="Arial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body"/>
          </p:nvPr>
        </p:nvSpPr>
        <p:spPr>
          <a:xfrm>
            <a:off x="609840" y="1604520"/>
            <a:ext cx="109767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3200" spc="-1" strike="noStrike">
                <a:latin typeface="Arial"/>
              </a:rPr>
              <a:t>Click to edit the outline text format</a:t>
            </a:r>
            <a:endParaRPr b="0" lang="en-IN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IN" sz="2800" spc="-1" strike="noStrike">
                <a:latin typeface="Arial"/>
              </a:rPr>
              <a:t>Second Outline Level</a:t>
            </a:r>
            <a:endParaRPr b="0" lang="en-IN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2400" spc="-1" strike="noStrike">
                <a:latin typeface="Arial"/>
              </a:rPr>
              <a:t>Third Outline Level</a:t>
            </a:r>
            <a:endParaRPr b="0" lang="en-IN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IN" sz="2000" spc="-1" strike="noStrike">
                <a:latin typeface="Arial"/>
              </a:rPr>
              <a:t>Fourth Outline Level</a:t>
            </a:r>
            <a:endParaRPr b="0" lang="en-IN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2000" spc="-1" strike="noStrike">
                <a:latin typeface="Arial"/>
              </a:rPr>
              <a:t>Fifth Outline Level</a:t>
            </a:r>
            <a:endParaRPr b="0" lang="en-IN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2000" spc="-1" strike="noStrike">
                <a:latin typeface="Arial"/>
              </a:rPr>
              <a:t>Sixth Outline Level</a:t>
            </a:r>
            <a:endParaRPr b="0" lang="en-IN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IN" sz="2000" spc="-1" strike="noStrike">
                <a:latin typeface="Arial"/>
              </a:rPr>
              <a:t>Seventh Outline Level</a:t>
            </a:r>
            <a:endParaRPr b="0" lang="en-IN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microsoft.com/office/2007/relationships/hdphoto" Target="../media/hdphoto1.wdp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1098000" y="2430000"/>
            <a:ext cx="9966240" cy="2041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en-US" sz="3200" spc="-1" strike="noStrike">
                <a:solidFill>
                  <a:srgbClr val="000000"/>
                </a:solidFill>
                <a:latin typeface="Arial"/>
                <a:ea typeface="黑体"/>
              </a:rPr>
              <a:t>Network energy saving enhancements for 5G-Advanced in Rel-20</a:t>
            </a:r>
            <a:endParaRPr b="0" lang="en-IN" sz="3200" spc="-1" strike="noStrike">
              <a:latin typeface="Arial"/>
            </a:endParaRPr>
          </a:p>
        </p:txBody>
      </p:sp>
      <p:sp>
        <p:nvSpPr>
          <p:cNvPr id="126" name="Rectangle 4"/>
          <p:cNvSpPr/>
          <p:nvPr/>
        </p:nvSpPr>
        <p:spPr>
          <a:xfrm>
            <a:off x="304920" y="217440"/>
            <a:ext cx="115790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1" lang="en-GB" sz="1800" spc="-1" strike="noStrike">
                <a:solidFill>
                  <a:srgbClr val="000000"/>
                </a:solidFill>
                <a:latin typeface="Arial"/>
                <a:ea typeface="Times New Roman"/>
              </a:rPr>
              <a:t>3GPP TSG RAN#108</a:t>
            </a:r>
            <a:r>
              <a:rPr b="1" lang="en-GB" sz="1800" spc="-1" strike="noStrike">
                <a:solidFill>
                  <a:srgbClr val="000000"/>
                </a:solidFill>
                <a:latin typeface="Arial"/>
                <a:ea typeface="Times New Roman"/>
              </a:rPr>
              <a:t>	</a:t>
            </a:r>
            <a:r>
              <a:rPr b="1" lang="en-GB" sz="1800" spc="-1" strike="noStrike">
                <a:solidFill>
                  <a:srgbClr val="000000"/>
                </a:solidFill>
                <a:latin typeface="Arial"/>
                <a:ea typeface="Times New Roman"/>
              </a:rPr>
              <a:t>	</a:t>
            </a:r>
            <a:r>
              <a:rPr b="1" lang="en-GB" sz="1800" spc="-1" strike="noStrike">
                <a:solidFill>
                  <a:srgbClr val="000000"/>
                </a:solidFill>
                <a:latin typeface="Arial"/>
                <a:ea typeface="Times New Roman"/>
              </a:rPr>
              <a:t>	</a:t>
            </a:r>
            <a:r>
              <a:rPr b="1" lang="en-GB" sz="1800" spc="-1" strike="noStrike">
                <a:solidFill>
                  <a:srgbClr val="000000"/>
                </a:solidFill>
                <a:latin typeface="Arial"/>
                <a:ea typeface="MS Mincho"/>
              </a:rPr>
              <a:t>	</a:t>
            </a:r>
            <a:r>
              <a:rPr b="1" lang="en-GB" sz="1800" spc="-1" strike="noStrike">
                <a:solidFill>
                  <a:srgbClr val="000000"/>
                </a:solidFill>
                <a:latin typeface="Arial"/>
                <a:ea typeface="MS Mincho"/>
              </a:rPr>
              <a:t>	</a:t>
            </a:r>
            <a:r>
              <a:rPr b="1" lang="en-GB" sz="1800" spc="-1" strike="noStrike">
                <a:solidFill>
                  <a:srgbClr val="000000"/>
                </a:solidFill>
                <a:latin typeface="Arial"/>
                <a:ea typeface="MS Mincho"/>
              </a:rPr>
              <a:t>	</a:t>
            </a:r>
            <a:r>
              <a:rPr b="1" lang="en-GB" sz="1800" spc="-1" strike="noStrike">
                <a:solidFill>
                  <a:srgbClr val="000000"/>
                </a:solidFill>
                <a:latin typeface="Arial"/>
                <a:ea typeface="MS Mincho"/>
              </a:rPr>
              <a:t>	</a:t>
            </a:r>
            <a:r>
              <a:rPr b="1" lang="en-GB" sz="1800" spc="-1" strike="noStrike">
                <a:solidFill>
                  <a:srgbClr val="000000"/>
                </a:solidFill>
                <a:latin typeface="Arial"/>
                <a:ea typeface="MS Mincho"/>
              </a:rPr>
              <a:t>	</a:t>
            </a:r>
            <a:r>
              <a:rPr b="1" lang="en-GB" sz="1800" spc="-1" strike="noStrike">
                <a:solidFill>
                  <a:srgbClr val="000000"/>
                </a:solidFill>
                <a:latin typeface="Arial"/>
                <a:ea typeface="MS Mincho"/>
              </a:rPr>
              <a:t>	</a:t>
            </a:r>
            <a:r>
              <a:rPr b="1" lang="en-GB" sz="1800" spc="-1" strike="noStrike">
                <a:solidFill>
                  <a:srgbClr val="000000"/>
                </a:solidFill>
                <a:latin typeface="Arial"/>
                <a:ea typeface="Times New Roman"/>
              </a:rPr>
              <a:t>RP-251521</a:t>
            </a:r>
            <a:endParaRPr b="0" lang="en-IN" sz="1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1" lang="en-US" sz="1800" spc="-1" strike="noStrike">
                <a:solidFill>
                  <a:srgbClr val="000000"/>
                </a:solidFill>
                <a:latin typeface="Arial"/>
                <a:ea typeface="宋体"/>
              </a:rPr>
              <a:t>Prague, Czech Republic, June 9</a:t>
            </a:r>
            <a:r>
              <a:rPr b="1" lang="en-US" sz="1800" spc="-1" strike="noStrike" baseline="33000">
                <a:solidFill>
                  <a:srgbClr val="000000"/>
                </a:solidFill>
                <a:latin typeface="Arial"/>
                <a:ea typeface="宋体"/>
              </a:rPr>
              <a:t>th</a:t>
            </a:r>
            <a:r>
              <a:rPr b="1" lang="en-US" sz="1800" spc="-1" strike="noStrike">
                <a:solidFill>
                  <a:srgbClr val="000000"/>
                </a:solidFill>
                <a:latin typeface="Arial"/>
                <a:ea typeface="宋体"/>
              </a:rPr>
              <a:t>-13</a:t>
            </a:r>
            <a:r>
              <a:rPr b="1" lang="en-US" sz="1800" spc="-1" strike="noStrike" baseline="33000">
                <a:solidFill>
                  <a:srgbClr val="000000"/>
                </a:solidFill>
                <a:latin typeface="Arial"/>
                <a:ea typeface="宋体"/>
              </a:rPr>
              <a:t>th</a:t>
            </a:r>
            <a:r>
              <a:rPr b="1" lang="en-US" sz="1800" spc="-1" strike="noStrike">
                <a:solidFill>
                  <a:srgbClr val="000000"/>
                </a:solidFill>
                <a:latin typeface="Arial"/>
                <a:ea typeface="宋体"/>
              </a:rPr>
              <a:t>, 2025</a:t>
            </a:r>
            <a:endParaRPr b="0" lang="en-IN" sz="1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1" lang="en-US" sz="1800" spc="-1" strike="noStrike">
                <a:solidFill>
                  <a:srgbClr val="000000"/>
                </a:solidFill>
                <a:latin typeface="Arial"/>
                <a:ea typeface="宋体"/>
              </a:rPr>
              <a:t>Agenda Item: 15.1.6</a:t>
            </a:r>
            <a:endParaRPr b="0" lang="en-IN" sz="1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1" lang="en-US" sz="1800" spc="-1" strike="noStrike">
                <a:solidFill>
                  <a:srgbClr val="000000"/>
                </a:solidFill>
                <a:latin typeface="Arial"/>
                <a:ea typeface="宋体"/>
              </a:rPr>
              <a:t>Source: CEWiT</a:t>
            </a:r>
            <a:endParaRPr b="0" lang="en-IN" sz="1800" spc="-1" strike="noStrike">
              <a:latin typeface="Arial"/>
            </a:endParaRPr>
          </a:p>
        </p:txBody>
      </p:sp>
      <p:pic>
        <p:nvPicPr>
          <p:cNvPr id="127" name="Picture 8" descr="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/>
        </p:blipFill>
        <p:spPr>
          <a:xfrm>
            <a:off x="4995720" y="4591440"/>
            <a:ext cx="1826280" cy="7675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advTm="6000" p14:dur="10"/>
    </mc:Choice>
    <mc:Fallback>
      <p:transition advTm="6000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副标题 1"/>
          <p:cNvSpPr/>
          <p:nvPr/>
        </p:nvSpPr>
        <p:spPr>
          <a:xfrm>
            <a:off x="203040" y="116280"/>
            <a:ext cx="10794600" cy="47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90000"/>
              </a:lnSpc>
              <a:buNone/>
            </a:pPr>
            <a:r>
              <a:rPr b="1" lang="en-US" sz="2800" spc="-1" strike="noStrike">
                <a:solidFill>
                  <a:srgbClr val="000000"/>
                </a:solidFill>
                <a:latin typeface="Arial"/>
                <a:ea typeface="Microsoft YaHei"/>
              </a:rPr>
              <a:t>Background</a:t>
            </a:r>
            <a:r>
              <a:rPr b="1" lang="en-US" sz="2400" spc="-1" strike="noStrike">
                <a:solidFill>
                  <a:srgbClr val="c00000"/>
                </a:solidFill>
                <a:latin typeface="Arial"/>
                <a:ea typeface="Microsoft YaHei"/>
              </a:rPr>
              <a:t>   </a:t>
            </a:r>
            <a:endParaRPr b="0" lang="en-IN" sz="2400" spc="-1" strike="noStrike">
              <a:latin typeface="Arial"/>
            </a:endParaRPr>
          </a:p>
        </p:txBody>
      </p:sp>
      <p:sp>
        <p:nvSpPr>
          <p:cNvPr id="129" name="矩形 11"/>
          <p:cNvSpPr/>
          <p:nvPr/>
        </p:nvSpPr>
        <p:spPr>
          <a:xfrm>
            <a:off x="202320" y="537120"/>
            <a:ext cx="11792160" cy="5936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216000" indent="-216000">
              <a:lnSpc>
                <a:spcPct val="120000"/>
              </a:lnSpc>
              <a:spcBef>
                <a:spcPts val="70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1d1d1a"/>
                </a:solidFill>
                <a:highlight>
                  <a:srgbClr val="ffffff"/>
                </a:highlight>
                <a:latin typeface="Arial"/>
                <a:ea typeface="宋体"/>
              </a:rPr>
              <a:t>Energy consumption accounts for a substantial share of operators’ OPEX, highlighting the importance of network energy-saving techniques.</a:t>
            </a:r>
            <a:endParaRPr b="0" lang="en-IN" sz="1400" spc="-1" strike="noStrike">
              <a:latin typeface="Arial"/>
            </a:endParaRPr>
          </a:p>
          <a:p>
            <a:pPr lvl="1" marL="432000" indent="-216000">
              <a:lnSpc>
                <a:spcPct val="120000"/>
              </a:lnSpc>
              <a:spcBef>
                <a:spcPts val="70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1d1d1a"/>
                </a:solidFill>
                <a:highlight>
                  <a:srgbClr val="ffffff"/>
                </a:highlight>
                <a:latin typeface="Arial"/>
                <a:ea typeface="宋体"/>
              </a:rPr>
              <a:t>The solutions developed in Rel-18/19, however, are limited in scope and only address a subset of deployment situations. Consequently, </a:t>
            </a:r>
            <a:r>
              <a:rPr b="1" lang="en-US" sz="1400" spc="-1" strike="noStrike">
                <a:solidFill>
                  <a:srgbClr val="1d1d1a"/>
                </a:solidFill>
                <a:highlight>
                  <a:srgbClr val="ffffff"/>
                </a:highlight>
                <a:latin typeface="Arial"/>
                <a:ea typeface="宋体"/>
              </a:rPr>
              <a:t>there is a strong need to continue advancing network energy-saving features for 5G-Advanced in Rel-20</a:t>
            </a:r>
            <a:r>
              <a:rPr b="0" lang="en-US" sz="1400" spc="-1" strike="noStrike">
                <a:solidFill>
                  <a:srgbClr val="1d1d1a"/>
                </a:solidFill>
                <a:highlight>
                  <a:srgbClr val="ffffff"/>
                </a:highlight>
                <a:latin typeface="Arial"/>
                <a:ea typeface="宋体"/>
              </a:rPr>
              <a:t>. </a:t>
            </a:r>
            <a:endParaRPr b="0" lang="en-IN" sz="1400" spc="-1" strike="noStrike">
              <a:latin typeface="Arial"/>
            </a:endParaRPr>
          </a:p>
          <a:p>
            <a:pPr lvl="1" marL="432000" indent="-216000">
              <a:lnSpc>
                <a:spcPct val="120000"/>
              </a:lnSpc>
              <a:spcBef>
                <a:spcPts val="70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1d1d1a"/>
                </a:solidFill>
                <a:highlight>
                  <a:srgbClr val="ffffff"/>
                </a:highlight>
                <a:latin typeface="Arial"/>
                <a:ea typeface="宋体"/>
              </a:rPr>
              <a:t>These ongoing enhancements will improve the prospects for widespread and effective deployment of NES techniques within the current 5G timeframe.</a:t>
            </a:r>
            <a:endParaRPr b="0" lang="en-IN" sz="1400" spc="-1" strike="noStrike">
              <a:latin typeface="Arial"/>
            </a:endParaRPr>
          </a:p>
          <a:p>
            <a:pPr>
              <a:lnSpc>
                <a:spcPct val="120000"/>
              </a:lnSpc>
              <a:spcBef>
                <a:spcPts val="709"/>
              </a:spcBef>
              <a:buNone/>
            </a:pPr>
            <a:r>
              <a:rPr b="0" lang="en-US" sz="1400" spc="-1" strike="noStrike">
                <a:solidFill>
                  <a:srgbClr val="1d1d1a"/>
                </a:solidFill>
                <a:latin typeface="Arial"/>
                <a:ea typeface="宋体"/>
              </a:rPr>
              <a:t>The contribution provides a way forward on network energy saving enhancements for 5G-Advanced in Rel-20. </a:t>
            </a:r>
            <a:endParaRPr b="0" lang="en-IN" sz="1400" spc="-1" strike="noStrike">
              <a:latin typeface="Arial"/>
            </a:endParaRPr>
          </a:p>
          <a:p>
            <a:pPr marL="216000" indent="-216000">
              <a:lnSpc>
                <a:spcPct val="120000"/>
              </a:lnSpc>
              <a:spcBef>
                <a:spcPts val="70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1d1d1a"/>
                </a:solidFill>
                <a:latin typeface="Arial"/>
                <a:ea typeface="宋体"/>
              </a:rPr>
              <a:t>In Rel-18, Cell DTX/DRX is specified, which is beneficial for both network and UE from energy saving perspective. </a:t>
            </a:r>
            <a:endParaRPr b="0" lang="en-IN" sz="1400" spc="-1" strike="noStrike">
              <a:latin typeface="Arial"/>
            </a:endParaRPr>
          </a:p>
          <a:p>
            <a:pPr lvl="2" marL="648000" indent="-216000">
              <a:lnSpc>
                <a:spcPct val="120000"/>
              </a:lnSpc>
              <a:spcBef>
                <a:spcPts val="70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1d1d1a"/>
                </a:solidFill>
                <a:latin typeface="Arial"/>
                <a:ea typeface="宋体"/>
              </a:rPr>
              <a:t>However, network would face constraints to enable cell DTX/DRX in practical deployment, if the traffic information of a UE is not available at the network side. </a:t>
            </a:r>
            <a:endParaRPr b="0" lang="en-IN" sz="1400" spc="-1" strike="noStrike">
              <a:latin typeface="Arial"/>
            </a:endParaRPr>
          </a:p>
          <a:p>
            <a:pPr lvl="2" marL="648000" indent="-216000">
              <a:lnSpc>
                <a:spcPct val="120000"/>
              </a:lnSpc>
              <a:spcBef>
                <a:spcPts val="70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1d1d1a"/>
                </a:solidFill>
                <a:latin typeface="Arial"/>
                <a:ea typeface="宋体"/>
              </a:rPr>
              <a:t>Further, Rel-18 DTX/DRX target specific signals (PDSCH, selected PDCCH) but excludes common signals like SSB, forcing gNBs to transmit them continuously. </a:t>
            </a:r>
            <a:endParaRPr b="0" lang="en-IN" sz="1400" spc="-1" strike="noStrike">
              <a:latin typeface="Arial"/>
            </a:endParaRPr>
          </a:p>
          <a:p>
            <a:pPr lvl="3" marL="864000" indent="-216000">
              <a:lnSpc>
                <a:spcPct val="120000"/>
              </a:lnSpc>
              <a:spcBef>
                <a:spcPts val="70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1d1d1a"/>
                </a:solidFill>
                <a:latin typeface="Arial"/>
                <a:ea typeface="宋体"/>
              </a:rPr>
              <a:t>This limits sleep intervals, causes frequent active-sleep state transitions, and limits NES gains. </a:t>
            </a:r>
            <a:endParaRPr b="0" lang="en-IN" sz="1400" spc="-1" strike="noStrike">
              <a:latin typeface="Arial"/>
            </a:endParaRPr>
          </a:p>
          <a:p>
            <a:pPr marL="216000" indent="-216000">
              <a:lnSpc>
                <a:spcPct val="120000"/>
              </a:lnSpc>
              <a:spcBef>
                <a:spcPts val="70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1d1d1a"/>
                </a:solidFill>
                <a:highlight>
                  <a:srgbClr val="ffffff"/>
                </a:highlight>
                <a:latin typeface="Arial"/>
                <a:ea typeface="宋体"/>
              </a:rPr>
              <a:t>Rel. 19 introduces OD-SIB1 transmission in SCells triggered by UL WUS from UEs, alongside OD-SSB limited to NCD-SSB for connected-mode operations like carrier aggregation. </a:t>
            </a:r>
            <a:endParaRPr b="0" lang="en-IN" sz="1400" spc="-1" strike="noStrike">
              <a:latin typeface="Arial"/>
            </a:endParaRPr>
          </a:p>
          <a:p>
            <a:pPr lvl="2" marL="648000" indent="-216000">
              <a:lnSpc>
                <a:spcPct val="120000"/>
              </a:lnSpc>
              <a:spcBef>
                <a:spcPts val="70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1d1d1a"/>
                </a:solidFill>
                <a:highlight>
                  <a:srgbClr val="ffffff"/>
                </a:highlight>
                <a:latin typeface="Arial"/>
                <a:ea typeface="宋体"/>
              </a:rPr>
              <a:t>The continued periodic transmission of CD-SSBs at intervals like 20 ms restricting deeper sleep states. This limits maximum gains compared to scenarios allowing full SSB shutdown during low-traffic periods.</a:t>
            </a:r>
            <a:endParaRPr b="0" lang="en-IN" sz="1400" spc="-1" strike="noStrike">
              <a:latin typeface="Arial"/>
            </a:endParaRPr>
          </a:p>
          <a:p>
            <a:pPr marL="216000" indent="-216000">
              <a:lnSpc>
                <a:spcPct val="120000"/>
              </a:lnSpc>
              <a:spcBef>
                <a:spcPts val="70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1d1d1a"/>
                </a:solidFill>
                <a:highlight>
                  <a:srgbClr val="ffffff"/>
                </a:highlight>
                <a:latin typeface="Arial"/>
                <a:ea typeface="宋体"/>
              </a:rPr>
              <a:t>Always on SSB with 20ms periodicity prevents cells from going to deeper sleep modes, and thus leads to high energy consumption, especially for the case of low load. </a:t>
            </a:r>
            <a:endParaRPr b="0" lang="en-IN" sz="1400" spc="-1" strike="noStrike">
              <a:latin typeface="Arial"/>
            </a:endParaRPr>
          </a:p>
          <a:p>
            <a:pPr lvl="2" marL="648000" indent="-216000">
              <a:lnSpc>
                <a:spcPct val="120000"/>
              </a:lnSpc>
              <a:spcBef>
                <a:spcPts val="70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1d1d1a"/>
                </a:solidFill>
                <a:highlight>
                  <a:srgbClr val="ffffff"/>
                </a:highlight>
                <a:latin typeface="Arial"/>
                <a:ea typeface="宋体"/>
              </a:rPr>
              <a:t>SSB periodicity extension can achieve very promising energy saving gain according to the Rel-18 study as shown in TR 38.864.</a:t>
            </a:r>
            <a:endParaRPr b="0" lang="en-IN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CustomShape 16"/>
          <p:cNvSpPr/>
          <p:nvPr/>
        </p:nvSpPr>
        <p:spPr>
          <a:xfrm>
            <a:off x="4167720" y="6486120"/>
            <a:ext cx="3859200" cy="36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en-IN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© CEWiT 2022</a:t>
            </a:r>
            <a:endParaRPr b="0" lang="en-IN" sz="1200" spc="-1" strike="noStrike">
              <a:latin typeface="Arial"/>
            </a:endParaRPr>
          </a:p>
        </p:txBody>
      </p:sp>
      <p:sp>
        <p:nvSpPr>
          <p:cNvPr id="131" name="CustomShape 13"/>
          <p:cNvSpPr/>
          <p:nvPr/>
        </p:nvSpPr>
        <p:spPr>
          <a:xfrm>
            <a:off x="8740800" y="6522480"/>
            <a:ext cx="2842920" cy="36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  <a:buNone/>
            </a:pPr>
            <a:fld id="{1849CF31-4EB0-401E-8E8A-249FEF846FDA}" type="slidenum">
              <a:rPr b="0" lang="en-IN" sz="1200" spc="-1" strike="noStrike">
                <a:solidFill>
                  <a:srgbClr val="8b8b8b"/>
                </a:solidFill>
                <a:latin typeface="Arial"/>
                <a:ea typeface="DejaVu Sans"/>
              </a:rPr>
              <a:t>&lt;number&gt;</a:t>
            </a:fld>
            <a:endParaRPr b="0" lang="en-IN" sz="1200" spc="-1" strike="noStrike">
              <a:latin typeface="Arial"/>
            </a:endParaRPr>
          </a:p>
        </p:txBody>
      </p:sp>
      <p:sp>
        <p:nvSpPr>
          <p:cNvPr id="132" name="CustomShape 14"/>
          <p:cNvSpPr/>
          <p:nvPr/>
        </p:nvSpPr>
        <p:spPr>
          <a:xfrm>
            <a:off x="456120" y="591480"/>
            <a:ext cx="11404080" cy="5523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180000" rIns="90000" tIns="108000" bIns="45000" anchor="t">
            <a:noAutofit/>
          </a:bodyPr>
          <a:p>
            <a:pPr lvl="1" marL="343080" indent="-342360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b="0" lang="en-US" sz="1400" spc="-1" strike="noStrike">
                <a:solidFill>
                  <a:srgbClr val="002060"/>
                </a:solidFill>
                <a:latin typeface="Times New Roman"/>
                <a:ea typeface="DengXian"/>
              </a:rPr>
              <a:t>Motivation</a:t>
            </a:r>
            <a:endParaRPr b="0" lang="en-IN" sz="14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  <a:ea typeface="DengXian"/>
              </a:rPr>
              <a:t>In Rel-18 and 19, SSB less Scell and OD-SSB for SCell is specified, beneficial for the network energy saving in multi cell scenarios. </a:t>
            </a:r>
            <a:endParaRPr b="0" lang="en-IN" sz="14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  <a:ea typeface="DengXian"/>
              </a:rPr>
              <a:t>However, in a network with a single NR carrier, neither SSB-less nor on-demand SSB can be used, leading to always-on SSB transmission and high energy consumption.</a:t>
            </a:r>
            <a:endParaRPr b="0" lang="en-IN" sz="14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  <a:ea typeface="DengXian"/>
              </a:rPr>
              <a:t>According to study outcome for NES in Rel-18 TR 38.864, SSB Periodicity extension can achieve promising energy savings of 0.9% to 84.8% by adapting the periodicity of SSB from 20ms to 1280ms, with the assumption that UEs are not active during initial access. Periodicity extension to 160ms can lead to a further 73% energy saving compared to the baseline</a:t>
            </a:r>
            <a:endParaRPr b="0" lang="en-IN" sz="14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  <a:ea typeface="DengXian"/>
              </a:rPr>
              <a:t>Energy saving can be increased to a significant level if the extension of assumed SSB periodicity is supported.</a:t>
            </a:r>
            <a:endParaRPr b="0" lang="en-IN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</a:pPr>
            <a:endParaRPr b="0" lang="en-IN" sz="1400" spc="-1" strike="noStrike">
              <a:latin typeface="Arial"/>
            </a:endParaRPr>
          </a:p>
          <a:p>
            <a:pPr lvl="1" marL="343080" indent="-342360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b="0" lang="en-US" sz="1400" spc="-1" strike="noStrike">
                <a:solidFill>
                  <a:srgbClr val="002060"/>
                </a:solidFill>
                <a:latin typeface="Times New Roman"/>
                <a:ea typeface="DengXian"/>
              </a:rPr>
              <a:t>Potential Enhancements </a:t>
            </a:r>
            <a:endParaRPr b="0" lang="en-IN" sz="1400" spc="-1" strike="noStrike">
              <a:latin typeface="Arial"/>
            </a:endParaRPr>
          </a:p>
          <a:p>
            <a:pPr lvl="2" marL="12002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  <a:ea typeface="DengXian"/>
              </a:rPr>
              <a:t>Specify SSB Periodicity extension beyond 20ms assumed by UE During Initial Access</a:t>
            </a:r>
            <a:endParaRPr b="0" lang="en-IN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</a:pPr>
            <a:endParaRPr b="0" lang="en-IN" sz="1400" spc="-1" strike="noStrike">
              <a:latin typeface="Arial"/>
            </a:endParaRPr>
          </a:p>
          <a:p>
            <a:pPr lvl="1" marL="343080" indent="-342360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b="0" lang="en-US" sz="1400" spc="-1" strike="noStrike">
                <a:solidFill>
                  <a:srgbClr val="002060"/>
                </a:solidFill>
                <a:latin typeface="Times New Roman"/>
                <a:ea typeface="DengXian"/>
              </a:rPr>
              <a:t>UE Impact and Specification Impact</a:t>
            </a:r>
            <a:endParaRPr b="0" lang="en-IN" sz="14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  <a:ea typeface="DengXian"/>
              </a:rPr>
              <a:t>SSB periodicity extension is applicable to cells in greenfield (new frequency band deployment) or where legacy UE constraints are minimal.</a:t>
            </a:r>
            <a:endParaRPr b="0" lang="en-IN" sz="14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  <a:ea typeface="DengXian"/>
              </a:rPr>
              <a:t>Legacy UEs can latch to frequency band supporting 20ms SSB periodicity and still work with extended SSB periodicity beyond 20ms to the additional bands</a:t>
            </a:r>
            <a:endParaRPr b="0" lang="en-IN" sz="14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  <a:ea typeface="DengXian"/>
              </a:rPr>
              <a:t>Impact on initial cell selection and RRM (Radio Resource Management) can be minimized by proper design of sync raster or with the help of frequency bands supporting 20ms SSB periodicity.</a:t>
            </a:r>
            <a:endParaRPr b="0" lang="en-IN" sz="14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  <a:ea typeface="DengXian"/>
              </a:rPr>
              <a:t>The work has specification impacts in RAN1/RAN2/RAN4 for supporting extended SSB periodicity.</a:t>
            </a:r>
            <a:endParaRPr b="0" lang="en-IN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</a:pPr>
            <a:endParaRPr b="0" lang="en-IN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rgbClr val="002060"/>
                </a:solidFill>
                <a:latin typeface="Times New Roman"/>
                <a:ea typeface="DengXian"/>
              </a:rPr>
              <a:t>Proposal 1: Specify an extended SSB periodicity beyond 20ms assumed by UE during initial access [RAN1, RAN4, RAN2] </a:t>
            </a:r>
            <a:endParaRPr b="0" lang="en-IN" sz="14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tabLst>
                <a:tab algn="l" pos="0"/>
              </a:tabLst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  <a:ea typeface="DengXian"/>
              </a:rPr>
              <a:t>Specify procedures and signaling for SSB periodicity extension [RAN1, RAN2]</a:t>
            </a:r>
            <a:endParaRPr b="0" lang="en-IN" sz="14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tabLst>
                <a:tab algn="l" pos="0"/>
              </a:tabLst>
            </a:pPr>
            <a:r>
              <a:rPr b="0" lang="en-US" sz="1400" spc="-1" strike="noStrike">
                <a:solidFill>
                  <a:srgbClr val="000000"/>
                </a:solidFill>
                <a:latin typeface="Times New Roman"/>
                <a:ea typeface="DengXian"/>
              </a:rPr>
              <a:t>Specify RRM requirements based on extended SSB periodicity [RAN4]</a:t>
            </a:r>
            <a:endParaRPr b="0" lang="en-IN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en-IN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en-IN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en-IN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en-IN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en-IN" sz="1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en-IN" sz="1400" spc="-1" strike="noStrike">
              <a:latin typeface="Arial"/>
            </a:endParaRPr>
          </a:p>
        </p:txBody>
      </p:sp>
      <p:sp>
        <p:nvSpPr>
          <p:cNvPr id="133" name="CustomShape 15"/>
          <p:cNvSpPr/>
          <p:nvPr/>
        </p:nvSpPr>
        <p:spPr>
          <a:xfrm>
            <a:off x="456120" y="37440"/>
            <a:ext cx="9705240" cy="67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marL="720">
              <a:lnSpc>
                <a:spcPct val="100000"/>
              </a:lnSpc>
              <a:spcBef>
                <a:spcPts val="479"/>
              </a:spcBef>
              <a:buNone/>
            </a:pPr>
            <a:r>
              <a:rPr b="0" lang="en-US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SSB Periodicity Extension</a:t>
            </a:r>
            <a:endParaRPr b="0" lang="en-IN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CustomShape 4"/>
          <p:cNvSpPr/>
          <p:nvPr/>
        </p:nvSpPr>
        <p:spPr>
          <a:xfrm>
            <a:off x="4167720" y="6486120"/>
            <a:ext cx="3859200" cy="36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en-IN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© CEWiT 2022</a:t>
            </a:r>
            <a:endParaRPr b="0" lang="en-IN" sz="1200" spc="-1" strike="noStrike">
              <a:latin typeface="Arial"/>
            </a:endParaRPr>
          </a:p>
        </p:txBody>
      </p:sp>
      <p:sp>
        <p:nvSpPr>
          <p:cNvPr id="135" name="CustomShape 1"/>
          <p:cNvSpPr/>
          <p:nvPr/>
        </p:nvSpPr>
        <p:spPr>
          <a:xfrm>
            <a:off x="8740800" y="6496200"/>
            <a:ext cx="2842920" cy="36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  <a:buNone/>
            </a:pPr>
            <a:fld id="{7DED0034-611E-4357-B570-12AA970DD002}" type="slidenum">
              <a:rPr b="0" lang="en-IN" sz="1200" spc="-1" strike="noStrike">
                <a:solidFill>
                  <a:srgbClr val="8b8b8b"/>
                </a:solidFill>
                <a:latin typeface="Arial"/>
                <a:ea typeface="DejaVu Sans"/>
              </a:rPr>
              <a:t>&lt;number&gt;</a:t>
            </a:fld>
            <a:endParaRPr b="0" lang="en-IN" sz="1200" spc="-1" strike="noStrike">
              <a:latin typeface="Arial"/>
            </a:endParaRPr>
          </a:p>
        </p:txBody>
      </p:sp>
      <p:sp>
        <p:nvSpPr>
          <p:cNvPr id="136" name="CustomShape 5"/>
          <p:cNvSpPr/>
          <p:nvPr/>
        </p:nvSpPr>
        <p:spPr>
          <a:xfrm>
            <a:off x="385920" y="55440"/>
            <a:ext cx="9705240" cy="67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  <a:spcBef>
                <a:spcPts val="1199"/>
              </a:spcBef>
              <a:spcAft>
                <a:spcPts val="601"/>
              </a:spcAft>
              <a:buNone/>
            </a:pPr>
            <a:r>
              <a:rPr b="0" lang="en-US" sz="2800" spc="-1" strike="noStrike">
                <a:solidFill>
                  <a:srgbClr val="c00000"/>
                </a:solidFill>
                <a:latin typeface="Calibri"/>
                <a:ea typeface="DejaVu Sans"/>
              </a:rPr>
              <a:t>On-demand SSB for IDLE/INACTIVE UE</a:t>
            </a:r>
            <a:endParaRPr b="0" lang="en-IN" sz="2800" spc="-1" strike="noStrike">
              <a:latin typeface="Arial"/>
            </a:endParaRPr>
          </a:p>
        </p:txBody>
      </p:sp>
      <p:sp>
        <p:nvSpPr>
          <p:cNvPr id="137" name="CustomShape 7"/>
          <p:cNvSpPr/>
          <p:nvPr/>
        </p:nvSpPr>
        <p:spPr>
          <a:xfrm>
            <a:off x="394920" y="688320"/>
            <a:ext cx="5723640" cy="54064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180000" rIns="90000" tIns="108000" bIns="45000" anchor="t">
            <a:noAutofit/>
          </a:bodyPr>
          <a:p>
            <a:pPr marL="286560" indent="-285840">
              <a:lnSpc>
                <a:spcPct val="100000"/>
              </a:lnSpc>
              <a:spcBef>
                <a:spcPts val="479"/>
              </a:spcBef>
              <a:buClr>
                <a:srgbClr val="002060"/>
              </a:buClr>
              <a:buSzPct val="75000"/>
              <a:buFont typeface="Arial"/>
              <a:buChar char="•"/>
            </a:pPr>
            <a:r>
              <a:rPr b="0" lang="en-US" sz="13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Motivation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Rel. 19 supports on-demand SIB1 in Scell based on UL WUS from UE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Rel. 19 on-demand SSB is applicable only for NCD SSB and UEs in connected mode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In both cases, the gNB still need to transmit CD-SSBs periodically (e.g. with 20 ms) for synchronization</a:t>
            </a:r>
            <a:endParaRPr b="0" lang="en-IN" sz="1300" spc="-1" strike="noStrike">
              <a:latin typeface="Arial"/>
            </a:endParaRPr>
          </a:p>
          <a:p>
            <a:pPr lvl="2" marL="12002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Reduces sleep time of gNB and restricts energy saving gains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Arial Unicode MS"/>
              </a:rPr>
              <a:t>Turning off SSB transmissions allows for deeper sleep at the gNB and greater NES gain</a:t>
            </a:r>
            <a:endParaRPr b="0" lang="en-IN" sz="1300" spc="-1" strike="noStrike">
              <a:latin typeface="Arial"/>
            </a:endParaRPr>
          </a:p>
          <a:p>
            <a:pPr marL="45864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en-IN" sz="1300" spc="-1" strike="noStrike">
              <a:latin typeface="Arial"/>
            </a:endParaRPr>
          </a:p>
          <a:p>
            <a:pPr marL="286560" indent="-285840">
              <a:lnSpc>
                <a:spcPct val="100000"/>
              </a:lnSpc>
              <a:spcBef>
                <a:spcPts val="479"/>
              </a:spcBef>
              <a:buClr>
                <a:srgbClr val="002060"/>
              </a:buClr>
              <a:buSzPct val="75000"/>
              <a:buFont typeface="Arial"/>
              <a:buChar char="•"/>
              <a:tabLst>
                <a:tab algn="l" pos="0"/>
              </a:tabLst>
            </a:pPr>
            <a:r>
              <a:rPr b="0" lang="en-US" sz="1300" spc="-1" strike="noStrike">
                <a:solidFill>
                  <a:srgbClr val="002060"/>
                </a:solidFill>
                <a:latin typeface="Times New Roman"/>
                <a:ea typeface="Arial Unicode MS"/>
              </a:rPr>
              <a:t>On-demand SSB for Idle/Inactive UE should be supported in Rel. 20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tabLst>
                <a:tab algn="l" pos="0"/>
              </a:tabLst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gNB transmitting SSB based on WUS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tabLst>
                <a:tab algn="l" pos="0"/>
              </a:tabLst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Provide significant energy saving gains </a:t>
            </a: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Arial Unicode MS"/>
              </a:rPr>
              <a:t>as </a:t>
            </a: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observed </a:t>
            </a: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Arial Unicode MS"/>
              </a:rPr>
              <a:t>in TR 38.864, as shown below.</a:t>
            </a:r>
            <a:endParaRPr b="0" lang="en-IN" sz="1300" spc="-1" strike="noStrike">
              <a:latin typeface="Arial"/>
            </a:endParaRPr>
          </a:p>
          <a:p>
            <a:pPr lvl="2" marL="12002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tabLst>
                <a:tab algn="l" pos="0"/>
              </a:tabLst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Arial Unicode MS"/>
              </a:rPr>
              <a:t>For UEs in RRC_IDLE/INACTIVE without C-DRX and no DL transmission including SSB before WUS reception, NES gains reach 83.7% (52.5%) with Cat-1 (Cat-2) BS power model at zero or low load.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tabLst>
                <a:tab algn="l" pos="0"/>
              </a:tabLst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Considered in Rel. 19 and dropped </a:t>
            </a: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Arial Unicode MS"/>
              </a:rPr>
              <a:t>due to time constraints and lack of consensus</a:t>
            </a:r>
            <a:endParaRPr b="0" lang="en-IN" sz="1300" spc="-1" strike="noStrike">
              <a:latin typeface="Arial"/>
            </a:endParaRPr>
          </a:p>
          <a:p>
            <a:pPr marL="144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endParaRPr b="0" lang="en-IN" sz="1300" spc="-1" strike="noStrike">
              <a:latin typeface="Arial"/>
            </a:endParaRPr>
          </a:p>
        </p:txBody>
      </p:sp>
      <p:sp>
        <p:nvSpPr>
          <p:cNvPr id="138" name="CustomShape 17"/>
          <p:cNvSpPr/>
          <p:nvPr/>
        </p:nvSpPr>
        <p:spPr>
          <a:xfrm>
            <a:off x="6141960" y="575640"/>
            <a:ext cx="5846760" cy="56307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180000" rIns="90000" tIns="108000" bIns="45000" anchor="t">
            <a:noAutofit/>
          </a:bodyPr>
          <a:p>
            <a:pPr marL="2858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Symbol"/>
              <a:buChar char=""/>
            </a:pPr>
            <a:r>
              <a:rPr b="0" lang="en-GB" sz="13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On-demand SSB for multi cell scenarios</a:t>
            </a:r>
            <a:r>
              <a:rPr b="0" lang="en-US" sz="13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: 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Extend the On-demand SIB1 framework in Rel. 19 to SSB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NES cell transmitting SSB on request from UE</a:t>
            </a:r>
            <a:endParaRPr b="0" lang="en-IN" sz="1300" spc="-1" strike="noStrike">
              <a:latin typeface="Arial"/>
            </a:endParaRPr>
          </a:p>
          <a:p>
            <a:pPr lvl="2" marL="12002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UE transmit UL-WUS to request SSB</a:t>
            </a:r>
            <a:endParaRPr b="0" lang="en-IN" sz="1300" spc="-1" strike="noStrike">
              <a:latin typeface="Arial"/>
            </a:endParaRPr>
          </a:p>
          <a:p>
            <a:pPr lvl="2" marL="12002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b="0" lang="en-GB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UE can transmit a UL-WUS</a:t>
            </a: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 to </a:t>
            </a:r>
            <a:r>
              <a:rPr b="0" lang="en-GB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NES Cell </a:t>
            </a: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or Anchor Cell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The </a:t>
            </a:r>
            <a:r>
              <a:rPr b="0" lang="en-GB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UE receives WUS configuration </a:t>
            </a: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from Anchor Cell.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397"/>
              </a:spcBef>
              <a:spcAft>
                <a:spcPts val="567"/>
              </a:spcAft>
              <a:buClr>
                <a:srgbClr val="000000"/>
              </a:buClr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gNB monitors for</a:t>
            </a:r>
            <a:r>
              <a:rPr b="0" lang="en-GB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 WUS</a:t>
            </a: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 on NES Cell</a:t>
            </a:r>
            <a:r>
              <a:rPr b="0" lang="en-GB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 </a:t>
            </a: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based on the configuration.</a:t>
            </a:r>
            <a:endParaRPr b="0" lang="en-IN" sz="13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1300" spc="-1" strike="noStrike">
                <a:solidFill>
                  <a:srgbClr val="002060"/>
                </a:solidFill>
                <a:latin typeface="Times New Roman"/>
                <a:ea typeface="DengXian"/>
              </a:rPr>
              <a:t>Impact on standards and legacy UE is minimized by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b="0" lang="en-GB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Legacy UE can use SSB of anchor cell for initial access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b="0" lang="en-GB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In case </a:t>
            </a: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NES cells not serving legacy UEs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Adaptation in Scells similar to OD-SIB1 mechanism as the baseline.</a:t>
            </a:r>
            <a:endParaRPr b="0" lang="en-IN" sz="13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  <a:buNone/>
            </a:pPr>
            <a:endParaRPr b="0" lang="en-IN" sz="13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  <a:buNone/>
            </a:pPr>
            <a:r>
              <a:rPr b="0" lang="en-US" sz="1300" spc="-1" strike="noStrike">
                <a:solidFill>
                  <a:srgbClr val="002060"/>
                </a:solidFill>
                <a:latin typeface="Times New Roman"/>
                <a:ea typeface="DengXian"/>
              </a:rPr>
              <a:t>Proposal 2: Support to specify On-demand SSB for IDLE/INACTIVE UE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Specify procedures and signaling method(s) for On-demand SSB in multi cell scenarios [RAN1/2]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UE obtains UL WUS configuration from Anchor Cell, UE transmits UL WUS on Anchor Cell, UE receives on-demand SSB from NES Cell (Scell)</a:t>
            </a:r>
            <a:endParaRPr b="0" lang="en-IN" sz="13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</a:pPr>
            <a:endParaRPr b="0" lang="en-IN" sz="13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</a:pPr>
            <a:endParaRPr b="0" lang="en-IN" sz="1300" spc="-1" strike="noStrike">
              <a:latin typeface="Arial"/>
            </a:endParaRPr>
          </a:p>
        </p:txBody>
      </p:sp>
      <p:pic>
        <p:nvPicPr>
          <p:cNvPr id="139" name="Picture 1" descr=""/>
          <p:cNvPicPr/>
          <p:nvPr/>
        </p:nvPicPr>
        <p:blipFill>
          <a:blip r:embed="rId1"/>
          <a:stretch/>
        </p:blipFill>
        <p:spPr>
          <a:xfrm>
            <a:off x="8100000" y="5126040"/>
            <a:ext cx="2158560" cy="1316520"/>
          </a:xfrm>
          <a:prstGeom prst="rect">
            <a:avLst/>
          </a:prstGeom>
          <a:ln w="0">
            <a:noFill/>
          </a:ln>
        </p:spPr>
      </p:pic>
      <p:sp>
        <p:nvSpPr>
          <p:cNvPr id="140" name="Text Box 1"/>
          <p:cNvSpPr/>
          <p:nvPr/>
        </p:nvSpPr>
        <p:spPr>
          <a:xfrm>
            <a:off x="7560000" y="6444000"/>
            <a:ext cx="3238560" cy="2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en-GB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Fig. 1</a:t>
            </a: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: On-demand SSB in multi cell scenario</a:t>
            </a:r>
            <a:endParaRPr b="0" lang="en-IN" sz="13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9"/>
          <p:cNvSpPr/>
          <p:nvPr/>
        </p:nvSpPr>
        <p:spPr>
          <a:xfrm>
            <a:off x="4167720" y="6486120"/>
            <a:ext cx="3859200" cy="36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en-IN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© CEWiT 2022</a:t>
            </a:r>
            <a:endParaRPr b="0" lang="en-IN" sz="1200" spc="-1" strike="noStrike">
              <a:latin typeface="Arial"/>
            </a:endParaRPr>
          </a:p>
        </p:txBody>
      </p:sp>
      <p:sp>
        <p:nvSpPr>
          <p:cNvPr id="142" name="CustomShape 10"/>
          <p:cNvSpPr/>
          <p:nvPr/>
        </p:nvSpPr>
        <p:spPr>
          <a:xfrm>
            <a:off x="8740800" y="6522480"/>
            <a:ext cx="2842920" cy="36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  <a:buNone/>
            </a:pPr>
            <a:fld id="{F78A56FC-192B-4473-88DB-A404ACA1A834}" type="slidenum">
              <a:rPr b="0" lang="en-IN" sz="1200" spc="-1" strike="noStrike">
                <a:solidFill>
                  <a:srgbClr val="8b8b8b"/>
                </a:solidFill>
                <a:latin typeface="Arial"/>
                <a:ea typeface="DejaVu Sans"/>
              </a:rPr>
              <a:t>&lt;number&gt;</a:t>
            </a:fld>
            <a:endParaRPr b="0" lang="en-IN" sz="1200" spc="-1" strike="noStrike">
              <a:latin typeface="Arial"/>
            </a:endParaRPr>
          </a:p>
        </p:txBody>
      </p:sp>
      <p:sp>
        <p:nvSpPr>
          <p:cNvPr id="143" name="CustomShape 11"/>
          <p:cNvSpPr/>
          <p:nvPr/>
        </p:nvSpPr>
        <p:spPr>
          <a:xfrm>
            <a:off x="456120" y="951480"/>
            <a:ext cx="11404080" cy="5523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180000" rIns="90000" tIns="108000" bIns="45000" anchor="t">
            <a:noAutofit/>
          </a:bodyPr>
          <a:p>
            <a:pPr lvl="1" marL="343080" indent="-342360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b="0" lang="en-US" sz="1600" spc="-1" strike="noStrike">
                <a:solidFill>
                  <a:srgbClr val="002060"/>
                </a:solidFill>
                <a:latin typeface="Times New Roman"/>
                <a:ea typeface="DengXian"/>
              </a:rPr>
              <a:t>Motivation</a:t>
            </a:r>
            <a:endParaRPr b="0" lang="en-IN" sz="16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600" spc="-1" strike="noStrike">
                <a:solidFill>
                  <a:srgbClr val="000000"/>
                </a:solidFill>
                <a:latin typeface="Times New Roman"/>
                <a:ea typeface="DengXian"/>
              </a:rPr>
              <a:t>In Rel-18, Cell DTX/DRX is specified, beneficial for both the network and UE in terms of energy saving. </a:t>
            </a:r>
            <a:endParaRPr b="0" lang="en-IN" sz="16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600" spc="-1" strike="noStrike">
                <a:solidFill>
                  <a:srgbClr val="000000"/>
                </a:solidFill>
                <a:latin typeface="Times New Roman"/>
                <a:ea typeface="DengXian"/>
              </a:rPr>
              <a:t>The network would typically face constraints in enabling cell DTX/DRX in practical deployments if UE traffic info is unavailable to avoid adverse impact on user experience.</a:t>
            </a:r>
            <a:endParaRPr b="0" lang="en-IN" sz="16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600" spc="-1" strike="noStrike">
                <a:solidFill>
                  <a:srgbClr val="000000"/>
                </a:solidFill>
                <a:latin typeface="Times New Roman"/>
                <a:ea typeface="DengXian"/>
              </a:rPr>
              <a:t>UE is aware of its traffic information and can determine the optimal cell DTX/DRX pattern, providing better energy savings and user experience.</a:t>
            </a:r>
            <a:endParaRPr b="0" lang="en-IN" sz="16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</a:pPr>
            <a:endParaRPr b="0" lang="en-IN" sz="1600" spc="-1" strike="noStrike">
              <a:latin typeface="Arial"/>
            </a:endParaRPr>
          </a:p>
          <a:p>
            <a:pPr lvl="1" marL="343080" indent="-342360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b="0" lang="en-US" sz="1600" spc="-1" strike="noStrike">
                <a:solidFill>
                  <a:srgbClr val="002060"/>
                </a:solidFill>
                <a:latin typeface="Times New Roman"/>
                <a:ea typeface="DengXian"/>
              </a:rPr>
              <a:t>Potential Enhancements</a:t>
            </a:r>
            <a:endParaRPr b="0" lang="en-IN" sz="16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600" spc="-1" strike="noStrike">
                <a:solidFill>
                  <a:srgbClr val="000000"/>
                </a:solidFill>
                <a:latin typeface="Times New Roman"/>
                <a:ea typeface="DengXian"/>
              </a:rPr>
              <a:t>Specify UE-recommended cell DTX/DRX via UAI (UE Assistance Information) [RAN1/2]</a:t>
            </a:r>
            <a:endParaRPr b="0" lang="en-IN" sz="16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600" spc="-1" strike="noStrike">
                <a:solidFill>
                  <a:srgbClr val="000000"/>
                </a:solidFill>
                <a:latin typeface="Times New Roman"/>
                <a:ea typeface="DengXian"/>
              </a:rPr>
              <a:t>Candidate DTX/DRX patterns can be same as those developed in Rel-18.</a:t>
            </a:r>
            <a:endParaRPr b="0" lang="en-IN" sz="16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600" spc="-1" strike="noStrike">
                <a:solidFill>
                  <a:srgbClr val="000000"/>
                </a:solidFill>
                <a:latin typeface="Times New Roman"/>
                <a:ea typeface="DengXian"/>
              </a:rPr>
              <a:t>Enable significant energy saving gain for both network and UE for cell low/light/medium load cases, as more time for sleep is available</a:t>
            </a:r>
            <a:endParaRPr b="0" lang="en-IN" sz="16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</a:pPr>
            <a:endParaRPr b="0" lang="en-IN" sz="16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en-US" sz="1600" spc="-1" strike="noStrike">
                <a:solidFill>
                  <a:srgbClr val="002060"/>
                </a:solidFill>
                <a:latin typeface="Times New Roman"/>
                <a:ea typeface="DengXian"/>
              </a:rPr>
              <a:t>Proposal 3: Specify UE recommended cell DTX/DRX via UAI (UE Assistance Information)</a:t>
            </a:r>
            <a:endParaRPr b="0" lang="en-IN" sz="16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tabLst>
                <a:tab algn="l" pos="0"/>
              </a:tabLst>
            </a:pPr>
            <a:r>
              <a:rPr b="0" lang="en-US" sz="1600" spc="-1" strike="noStrike">
                <a:solidFill>
                  <a:srgbClr val="000000"/>
                </a:solidFill>
                <a:latin typeface="Times New Roman"/>
                <a:ea typeface="DengXian"/>
              </a:rPr>
              <a:t>Specify signaling &amp; procedures for UE assistance.</a:t>
            </a:r>
            <a:endParaRPr b="0" lang="en-IN" sz="16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tabLst>
                <a:tab algn="l" pos="0"/>
              </a:tabLst>
            </a:pPr>
            <a:r>
              <a:rPr b="0" lang="en-US" sz="1600" spc="-1" strike="noStrike">
                <a:solidFill>
                  <a:srgbClr val="000000"/>
                </a:solidFill>
                <a:latin typeface="Times New Roman"/>
                <a:ea typeface="DengXian"/>
              </a:rPr>
              <a:t>The candidate cell DTX/DRX configurations to be reported by UE can be same as the cell DTX/DRX configurations developed in Rel-18</a:t>
            </a:r>
            <a:endParaRPr b="0" lang="en-IN" sz="1600" spc="-1" strike="noStrike">
              <a:latin typeface="Arial"/>
            </a:endParaRPr>
          </a:p>
        </p:txBody>
      </p:sp>
      <p:sp>
        <p:nvSpPr>
          <p:cNvPr id="144" name="CustomShape 12"/>
          <p:cNvSpPr/>
          <p:nvPr/>
        </p:nvSpPr>
        <p:spPr>
          <a:xfrm>
            <a:off x="456120" y="145440"/>
            <a:ext cx="9705240" cy="67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marL="720">
              <a:lnSpc>
                <a:spcPct val="100000"/>
              </a:lnSpc>
              <a:spcBef>
                <a:spcPts val="479"/>
              </a:spcBef>
              <a:buNone/>
            </a:pPr>
            <a:r>
              <a:rPr b="0" lang="en-US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Enhancements for DTX/DRX Adaptation (Connected UEs)</a:t>
            </a:r>
            <a:endParaRPr b="0" lang="en-IN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2"/>
          <p:cNvSpPr/>
          <p:nvPr/>
        </p:nvSpPr>
        <p:spPr>
          <a:xfrm>
            <a:off x="4167720" y="6486120"/>
            <a:ext cx="3859200" cy="36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en-IN" sz="1200" spc="-1" strike="noStrike">
                <a:solidFill>
                  <a:srgbClr val="8b8b8b"/>
                </a:solidFill>
                <a:latin typeface="Calibri"/>
                <a:ea typeface="DejaVu Sans"/>
              </a:rPr>
              <a:t>© CEWiT 2022</a:t>
            </a:r>
            <a:endParaRPr b="0" lang="en-IN" sz="1200" spc="-1" strike="noStrike">
              <a:latin typeface="Arial"/>
            </a:endParaRPr>
          </a:p>
        </p:txBody>
      </p:sp>
      <p:sp>
        <p:nvSpPr>
          <p:cNvPr id="146" name="CustomShape 3"/>
          <p:cNvSpPr/>
          <p:nvPr/>
        </p:nvSpPr>
        <p:spPr>
          <a:xfrm>
            <a:off x="8740800" y="6522480"/>
            <a:ext cx="2842920" cy="362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r">
              <a:lnSpc>
                <a:spcPct val="100000"/>
              </a:lnSpc>
              <a:buNone/>
            </a:pPr>
            <a:fld id="{F77C2C6C-2BBE-4D09-B2E1-30856A4D487F}" type="slidenum">
              <a:rPr b="0" lang="en-IN" sz="1200" spc="-1" strike="noStrike">
                <a:solidFill>
                  <a:srgbClr val="8b8b8b"/>
                </a:solidFill>
                <a:latin typeface="Arial"/>
                <a:ea typeface="DejaVu Sans"/>
              </a:rPr>
              <a:t>&lt;number&gt;</a:t>
            </a:fld>
            <a:endParaRPr b="0" lang="en-IN" sz="1200" spc="-1" strike="noStrike">
              <a:latin typeface="Arial"/>
            </a:endParaRPr>
          </a:p>
        </p:txBody>
      </p:sp>
      <p:sp>
        <p:nvSpPr>
          <p:cNvPr id="147" name="CustomShape 6"/>
          <p:cNvSpPr/>
          <p:nvPr/>
        </p:nvSpPr>
        <p:spPr>
          <a:xfrm>
            <a:off x="456120" y="807480"/>
            <a:ext cx="11404080" cy="5523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180000" rIns="90000" tIns="108000" bIns="45000" anchor="t">
            <a:noAutofit/>
          </a:bodyPr>
          <a:p>
            <a:pPr lvl="1" marL="343080" indent="-342360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b="0" lang="en-US" sz="1300" spc="-1" strike="noStrike">
                <a:solidFill>
                  <a:srgbClr val="002060"/>
                </a:solidFill>
                <a:latin typeface="Times New Roman"/>
                <a:ea typeface="DengXian"/>
              </a:rPr>
              <a:t>Motivation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Rel-18 DTX/DRX is limited to specific signals, such as PDSCH and a subset of PDCCH. 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Rel-18 DTX/DRX is not applicable to common signals such as SSB</a:t>
            </a:r>
            <a:endParaRPr b="0" lang="en-IN" sz="1300" spc="-1" strike="noStrike">
              <a:latin typeface="Arial"/>
            </a:endParaRPr>
          </a:p>
          <a:p>
            <a:pPr lvl="2" marL="12002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Transmissions of common signals reduces sleep time of gNB </a:t>
            </a:r>
            <a:endParaRPr b="0" lang="en-IN" sz="1300" spc="-1" strike="noStrike">
              <a:latin typeface="Arial"/>
            </a:endParaRPr>
          </a:p>
          <a:p>
            <a:pPr lvl="2" marL="12002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Results in frequent switching between active and sleep states</a:t>
            </a:r>
            <a:endParaRPr b="0" lang="en-IN" sz="1300" spc="-1" strike="noStrike">
              <a:latin typeface="Arial"/>
            </a:endParaRPr>
          </a:p>
          <a:p>
            <a:pPr lvl="2" marL="12002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Reduces NES gains significantly</a:t>
            </a:r>
            <a:endParaRPr b="0" lang="en-IN" sz="1300" spc="-1" strike="noStrike">
              <a:latin typeface="Arial"/>
            </a:endParaRPr>
          </a:p>
          <a:p>
            <a:pPr lvl="2" marL="12002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Sparser SSB transmission occasions, when longer periods are enabled, impacts measurements and performance at UE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Rel. 19 considered adaptation of cell specific signals under certain scenarios (E.g., multi cell scenario, adaptation of NCD SSBs, etc.)</a:t>
            </a:r>
            <a:endParaRPr b="0" lang="en-IN" sz="13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</a:pPr>
            <a:endParaRPr b="0" lang="en-IN" sz="1300" spc="-1" strike="noStrike">
              <a:latin typeface="Arial"/>
            </a:endParaRPr>
          </a:p>
          <a:p>
            <a:pPr lvl="1" marL="343080" indent="-342360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b="0" lang="en-US" sz="1300" spc="-1" strike="noStrike">
                <a:solidFill>
                  <a:srgbClr val="002060"/>
                </a:solidFill>
                <a:latin typeface="Times New Roman"/>
                <a:ea typeface="DengXian"/>
              </a:rPr>
              <a:t>Extending Cell DTX/DRX operation to common signals in multi cell scenario should be supported in Rel.20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A multi cell scenarios with Pcell (Anchor cell) and SCells (NES cells) can be considered.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Cell DTX/DRX pattern can be enabled for common signals of SCells (NES cells)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gNB transmit SSB only during active period of the cell DTX/DRX pattern and no transmissions during inactive period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Impact on legacy UEs and specifications is minimized</a:t>
            </a:r>
            <a:endParaRPr b="0" lang="en-IN" sz="1300" spc="-1" strike="noStrike">
              <a:latin typeface="Arial"/>
            </a:endParaRPr>
          </a:p>
          <a:p>
            <a:pPr lvl="2" marL="12002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b="0" lang="en-GB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legacy UEs can be served by the SSBs in PCell (Anchor cell)</a:t>
            </a:r>
            <a:endParaRPr b="0" lang="en-IN" sz="1300" spc="-1" strike="noStrike">
              <a:latin typeface="Arial"/>
            </a:endParaRPr>
          </a:p>
          <a:p>
            <a:pPr lvl="2" marL="12002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b="0" lang="en-GB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Adaptation in Scell (</a:t>
            </a: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NES cell) is not serving legacy UEs</a:t>
            </a:r>
            <a:endParaRPr b="0" lang="en-IN" sz="13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</a:pPr>
            <a:endParaRPr b="0" lang="en-IN" sz="13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b="0" lang="en-US" sz="1300" spc="-1" strike="noStrike">
                <a:solidFill>
                  <a:srgbClr val="002060"/>
                </a:solidFill>
                <a:latin typeface="Times New Roman"/>
                <a:ea typeface="DengXian"/>
              </a:rPr>
              <a:t>Proposal 4: Extend Rel. 18 cell DTX/DRX mechanism to common signals in multi cell scenarios</a:t>
            </a:r>
            <a:endParaRPr b="0" lang="en-IN" sz="13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Specify procedures and signaling methods for extending cell DTX/DRX operation to common signals in Scells</a:t>
            </a:r>
            <a:endParaRPr b="0" lang="en-IN" sz="1300" spc="-1" strike="noStrike">
              <a:latin typeface="Arial"/>
            </a:endParaRPr>
          </a:p>
          <a:p>
            <a:pPr lvl="1" marL="743040" indent="-28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tabLst>
                <a:tab algn="l" pos="0"/>
              </a:tabLst>
            </a:pPr>
            <a:r>
              <a:rPr b="0" lang="en-US" sz="1300" spc="-1" strike="noStrike">
                <a:solidFill>
                  <a:srgbClr val="000000"/>
                </a:solidFill>
                <a:latin typeface="Times New Roman"/>
                <a:ea typeface="DengXian"/>
              </a:rPr>
              <a:t>Transmission of SSBs with certain periodicities within active period of cell DTX/DRX pattern and no transmission in non active period</a:t>
            </a:r>
            <a:endParaRPr b="0" lang="en-IN" sz="1300" spc="-1" strike="noStrike">
              <a:latin typeface="Arial"/>
            </a:endParaRPr>
          </a:p>
        </p:txBody>
      </p:sp>
      <p:sp>
        <p:nvSpPr>
          <p:cNvPr id="148" name="CustomShape 8"/>
          <p:cNvSpPr/>
          <p:nvPr/>
        </p:nvSpPr>
        <p:spPr>
          <a:xfrm>
            <a:off x="456120" y="73440"/>
            <a:ext cx="9705240" cy="67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marL="720">
              <a:lnSpc>
                <a:spcPct val="100000"/>
              </a:lnSpc>
              <a:spcBef>
                <a:spcPts val="479"/>
              </a:spcBef>
              <a:buNone/>
            </a:pPr>
            <a:r>
              <a:rPr b="0" lang="en-US" sz="2400" spc="-1" strike="noStrike">
                <a:solidFill>
                  <a:srgbClr val="c00000"/>
                </a:solidFill>
                <a:latin typeface="Calibri"/>
                <a:ea typeface="DejaVu Sans"/>
              </a:rPr>
              <a:t>Enhancements for DTX/DRX Adaptation (Idle/inactive UEs)</a:t>
            </a:r>
            <a:endParaRPr b="0" lang="en-IN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矩形 1"/>
          <p:cNvSpPr/>
          <p:nvPr/>
        </p:nvSpPr>
        <p:spPr>
          <a:xfrm>
            <a:off x="203040" y="706680"/>
            <a:ext cx="11743560" cy="355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50000"/>
              </a:lnSpc>
              <a:spcBef>
                <a:spcPts val="300"/>
              </a:spcBef>
              <a:buNone/>
              <a:tabLst>
                <a:tab algn="l" pos="0"/>
              </a:tabLst>
            </a:pPr>
            <a:endParaRPr b="0" lang="en-IN" sz="1600" spc="-1" strike="noStrike">
              <a:latin typeface="Arial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buNone/>
              <a:tabLst>
                <a:tab algn="l" pos="0"/>
              </a:tabLst>
            </a:pPr>
            <a:r>
              <a:rPr b="1" lang="en-US" sz="1600" spc="-1" strike="noStrike">
                <a:solidFill>
                  <a:srgbClr val="1d1d1a"/>
                </a:solidFill>
                <a:latin typeface="Arial"/>
                <a:ea typeface="黑体"/>
              </a:rPr>
              <a:t>Proposal 1: Support a 5G-A Rel-20 item on enhancements of network energy saving.</a:t>
            </a:r>
            <a:endParaRPr b="0" lang="en-IN" sz="1600" spc="-1" strike="noStrike">
              <a:latin typeface="Arial"/>
            </a:endParaRPr>
          </a:p>
          <a:p>
            <a:pPr>
              <a:lnSpc>
                <a:spcPct val="150000"/>
              </a:lnSpc>
              <a:spcBef>
                <a:spcPts val="601"/>
              </a:spcBef>
              <a:buNone/>
              <a:tabLst>
                <a:tab algn="l" pos="0"/>
              </a:tabLst>
            </a:pPr>
            <a:r>
              <a:rPr b="1" lang="en-US" sz="1600" spc="-1" strike="noStrike">
                <a:solidFill>
                  <a:srgbClr val="1d1d1a"/>
                </a:solidFill>
                <a:latin typeface="Arial"/>
                <a:ea typeface="黑体"/>
              </a:rPr>
              <a:t>Proposal 2: Take the following as the candidate enhancements for further discussion:</a:t>
            </a:r>
            <a:endParaRPr b="0" lang="en-IN" sz="1600" spc="-1" strike="noStrike">
              <a:latin typeface="Arial"/>
            </a:endParaRPr>
          </a:p>
          <a:p>
            <a:pPr lvl="2" marL="648000" indent="-285840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/>
              <a:buChar char="–"/>
              <a:tabLst>
                <a:tab algn="l" pos="0"/>
              </a:tabLst>
            </a:pPr>
            <a:r>
              <a:rPr b="0" lang="en-US" sz="1600" spc="-1" strike="noStrike">
                <a:solidFill>
                  <a:srgbClr val="1d1d1a"/>
                </a:solidFill>
                <a:latin typeface="Arial"/>
                <a:ea typeface="等线"/>
              </a:rPr>
              <a:t>SSB periodicity extension</a:t>
            </a:r>
            <a:endParaRPr b="0" lang="en-IN" sz="1600" spc="-1" strike="noStrike">
              <a:latin typeface="Arial"/>
            </a:endParaRPr>
          </a:p>
          <a:p>
            <a:pPr lvl="2" marL="648000" indent="-285840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/>
              <a:buChar char="–"/>
              <a:tabLst>
                <a:tab algn="l" pos="0"/>
              </a:tabLst>
            </a:pPr>
            <a:r>
              <a:rPr b="0" lang="en-US" sz="1600" spc="-1" strike="noStrike">
                <a:solidFill>
                  <a:srgbClr val="1d1d1a"/>
                </a:solidFill>
                <a:latin typeface="Arial"/>
                <a:ea typeface="等线"/>
              </a:rPr>
              <a:t>UE triggered On-demand SSB for UEs in idle/inactive mode in Scells.</a:t>
            </a:r>
            <a:endParaRPr b="0" lang="en-IN" sz="1600" spc="-1" strike="noStrike">
              <a:latin typeface="Arial"/>
            </a:endParaRPr>
          </a:p>
          <a:p>
            <a:pPr lvl="2" marL="648000" indent="-285840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/>
              <a:buChar char="–"/>
              <a:tabLst>
                <a:tab algn="l" pos="0"/>
              </a:tabLst>
            </a:pPr>
            <a:r>
              <a:rPr b="0" lang="en-US" sz="1600" spc="-1" strike="noStrike">
                <a:solidFill>
                  <a:srgbClr val="1d1d1a"/>
                </a:solidFill>
                <a:latin typeface="Arial"/>
                <a:ea typeface="黑体"/>
              </a:rPr>
              <a:t>Cell DTX/DRX enhancements for RRC CONNECTED UEs, with UE recommended Cell DTX/DRX via UAI (UE Assistance Information)</a:t>
            </a:r>
            <a:endParaRPr b="0" lang="en-IN" sz="1600" spc="-1" strike="noStrike">
              <a:latin typeface="Arial"/>
            </a:endParaRPr>
          </a:p>
          <a:p>
            <a:pPr lvl="2" marL="648000" indent="-285840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/>
              <a:buChar char="–"/>
              <a:tabLst>
                <a:tab algn="l" pos="0"/>
              </a:tabLst>
            </a:pPr>
            <a:r>
              <a:rPr b="0" lang="en-US" sz="1600" spc="-1" strike="noStrike">
                <a:solidFill>
                  <a:srgbClr val="1d1d1a"/>
                </a:solidFill>
                <a:latin typeface="Arial"/>
                <a:ea typeface="黑体"/>
              </a:rPr>
              <a:t>Cell DTX/DRX enhancements for RRC IDLE/INACTIVE UEs in Scells.</a:t>
            </a:r>
            <a:endParaRPr b="0" lang="en-IN" sz="1600" spc="-1" strike="noStrike">
              <a:latin typeface="Arial"/>
            </a:endParaRPr>
          </a:p>
          <a:p>
            <a:pPr marL="362160">
              <a:lnSpc>
                <a:spcPct val="150000"/>
              </a:lnSpc>
              <a:spcBef>
                <a:spcPts val="300"/>
              </a:spcBef>
              <a:buNone/>
              <a:tabLst>
                <a:tab algn="l" pos="0"/>
              </a:tabLst>
            </a:pPr>
            <a:endParaRPr b="0" lang="en-IN" sz="1600" spc="-1" strike="noStrike">
              <a:latin typeface="Arial"/>
            </a:endParaRPr>
          </a:p>
        </p:txBody>
      </p:sp>
      <p:sp>
        <p:nvSpPr>
          <p:cNvPr id="150" name="副标题 1"/>
          <p:cNvSpPr/>
          <p:nvPr/>
        </p:nvSpPr>
        <p:spPr>
          <a:xfrm>
            <a:off x="203040" y="332280"/>
            <a:ext cx="10794600" cy="473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90000"/>
              </a:lnSpc>
              <a:buNone/>
              <a:tabLst>
                <a:tab algn="l" pos="0"/>
              </a:tabLst>
            </a:pPr>
            <a:r>
              <a:rPr b="1" lang="en-US" sz="2800" spc="-1" strike="noStrike">
                <a:solidFill>
                  <a:srgbClr val="1d1d1a"/>
                </a:solidFill>
                <a:latin typeface="Arial"/>
                <a:ea typeface="Microsoft YaHei"/>
              </a:rPr>
              <a:t>Proposals</a:t>
            </a:r>
            <a:r>
              <a:rPr b="1" lang="en-US" sz="2400" spc="-1" strike="noStrike">
                <a:solidFill>
                  <a:srgbClr val="c00000"/>
                </a:solidFill>
                <a:latin typeface="Arial"/>
                <a:ea typeface="Microsoft YaHei"/>
              </a:rPr>
              <a:t>   </a:t>
            </a:r>
            <a:endParaRPr b="0" lang="en-IN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41192</TotalTime>
  <Application>LibreOffice/7.3.7.2$Linux_X86_64 LibreOffice_project/30$Build-2</Application>
  <AppVersion>15.0000</AppVersion>
  <Words>221</Words>
  <Paragraphs>23</Paragraphs>
  <Company>Huawei Technologies Co.,Ltd.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2020-08-28T08:44:19Z</dcterms:created>
  <dc:creator>sunyan (O)</dc:creator>
  <dc:description/>
  <dc:language>en-IN</dc:language>
  <cp:lastModifiedBy/>
  <dcterms:modified xsi:type="dcterms:W3CDTF">2025-06-02T10:59:54Z</dcterms:modified>
  <cp:revision>3276</cp:revision>
  <dc:subject/>
  <dc:title>PowerPoint 演示文稿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3</vt:i4>
  </property>
  <property fmtid="{D5CDD505-2E9C-101B-9397-08002B2CF9AE}" pid="3" name="PresentationFormat">
    <vt:lpwstr>自定义</vt:lpwstr>
  </property>
  <property fmtid="{D5CDD505-2E9C-101B-9397-08002B2CF9AE}" pid="4" name="Slides">
    <vt:i4>3</vt:i4>
  </property>
  <property fmtid="{D5CDD505-2E9C-101B-9397-08002B2CF9AE}" pid="5" name="_2015_ms_pID_725343">
    <vt:lpwstr>(3)yVGHjRJ4mTXOcMhCb9dwKlPSnvYG8CuOrkkt+fKMZNDPtuVLnqWv+xaD4cDLroLnZIJyM/yL
kVrFhUwqtqHPdtoSgyRkDJoEpatrUPKxUwcCIwrxzaxVxB8RB2qCbYY1uDpEHmmGox7N2E3T
pksYyxSHn4WRZQ/+IjAtRMD0hTWCihswfVoCCGjfWODsXjWuxgs2Keiek7Vt9GkgLpjIxnQP
+5OaMNyGFJQVU8xHZn</vt:lpwstr>
  </property>
  <property fmtid="{D5CDD505-2E9C-101B-9397-08002B2CF9AE}" pid="6" name="_2015_ms_pID_7253431">
    <vt:lpwstr>8HVvl4x6oT/nXfqAhMRYeMu8bYgDUAKNN4Tswn4k4e+d+aeGJxxix0
Ex9MM08DzlIQaRl8mv/LSmVct9novPyTFstMLBVrZHjE+1Bb36tewMJLeJk8AyKfwubylHWG
c/Qi79aZXuZiRYKPW9SoJKVgnHjbFTGGl5mp776UDPRZ26Yoi0308+ApOiqHHvsahaD/yqQP
etj6Zaaz8FXWWXXgMCwl/9Xs7ebF62S90siv</vt:lpwstr>
  </property>
  <property fmtid="{D5CDD505-2E9C-101B-9397-08002B2CF9AE}" pid="7" name="_2015_ms_pID_7253432">
    <vt:lpwstr>rQ==</vt:lpwstr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_readonly">
    <vt:lpwstr/>
  </property>
  <property fmtid="{D5CDD505-2E9C-101B-9397-08002B2CF9AE}" pid="11" name="sflag">
    <vt:lpwstr>1740969035</vt:lpwstr>
  </property>
</Properties>
</file>