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172" r:id="rId2"/>
    <p:sldId id="265" r:id="rId3"/>
    <p:sldId id="1180" r:id="rId4"/>
    <p:sldId id="1183" r:id="rId5"/>
    <p:sldId id="1187" r:id="rId6"/>
    <p:sldId id="1185" r:id="rId7"/>
    <p:sldId id="1174" r:id="rId8"/>
    <p:sldId id="1182" r:id="rId9"/>
    <p:sldId id="1186" r:id="rId10"/>
    <p:sldId id="1193" r:id="rId11"/>
    <p:sldId id="1190" r:id="rId12"/>
    <p:sldId id="1192" r:id="rId13"/>
    <p:sldId id="1178" r:id="rId14"/>
    <p:sldId id="71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D5A45D-25DD-25D9-19C2-F23E677A3E9A}" name="Vishakha Singh" initials="VS" userId="S::vish@cewit.org.in::46f76d4f-a1bb-4b1b-884f-8a95f1c216f5" providerId="AD"/>
  <p188:author id="{B54262EF-7DE8-4B8D-4FAC-0DF52AF33BA9}" name="Deepak P M" initials="DP" userId="S::deepakpm@cewit.org.in::4e6ff620-5f47-422e-8e4a-892e3bd38d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BDA40-990D-4E96-ACF2-AC4EFFD1423E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23E71-4D89-4F26-8757-716C215DE85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979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B2E0-B8CE-A831-9EDE-95C3238D71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112B91-098D-77CC-4039-CC42A122E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2F576-00AB-9142-D223-DE535CA85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DD4C-CE22-4AAE-9C53-A617E9C35432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B2ABF-E64A-498F-CEE7-41B73EA6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DB7C3-F6E9-6606-7FC9-46F21C056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045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2B45F-5AC5-0437-F3C7-C7C8D27FF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30ADF-9F90-2D0E-45AD-8BAA43737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B9E04-7ADB-D019-5C77-64D01DBE3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7383D-6F57-41F3-9D2F-BAD016AD7FC3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34139-0819-9694-E33F-39B08DCD2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BD83-038B-F693-71CC-52EAA413F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64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5303D0-B9A4-6BD2-CD67-00C7226E78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DA60A7-5728-0140-EF1A-A900D0B9A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162D8-69DC-FBB7-7336-BD6AF6B96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D397-26E3-421A-B010-4C4829EB5611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45958-B1ED-233C-47D6-76114F94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DE3D8-6D03-2CCD-36D0-47D803DE6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972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0F85B-9296-CC78-FC09-D8F85FFB5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E2711-DD5B-0D29-D0A8-9C5D5DAA0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D9C0-F899-AC4F-4559-59850F890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BE77-EC18-4B6D-8217-1864ABA54DC4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8C579-FADA-DC4C-93CE-252DC27C0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DA684-3186-D092-4DCD-1FBC88E8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13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EC4F1-7A5A-C393-2A1D-131CBC45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99838-2B97-C6A2-CBC0-E9F751817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62693-5D0E-1EE7-CE77-1DD9BC38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2EA0-016E-4223-AE10-37ADC55C8CCD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26188-1B12-B21B-520A-CA64ECECD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8B891-B2A2-74A3-87A1-C6863B6FA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54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EB036-C0B9-F882-E86A-7D649477B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EEFF9-29FC-80C5-5ADE-0038FBC4A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22021-7E22-7212-01F1-10C5A4186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A040B-CD5C-99B3-AE9A-EBC3B626C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4A74-E132-4955-B78A-06610F9F977E}" type="datetime1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C526BB-55E8-03E1-8C7D-9044E0558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1DDA4-0362-A34F-A325-EEFB4712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436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655D8-C935-C085-3DB6-88AD1CF03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62580-9B0A-C596-8A44-789AA34A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54090A-AB72-37DF-59C0-A503E02E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D94729-2D44-C4E1-429F-6A787704F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DF5379-9B33-D025-E36D-577146AA31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51152E-692B-E9BE-D941-20C4FE88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19EC-B33D-4ADB-820B-ED5E23408314}" type="datetime1">
              <a:rPr lang="en-IN" smtClean="0"/>
              <a:t>02-06-2025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A6A7D-E3A5-913A-5863-A17C3579A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8141D8-A20C-32C2-FB2D-0A1ED54A9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5074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E7DE2-C064-21D0-03B7-4F51E974D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0627D0-14A0-5CC3-F09D-598D7887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B905-6CB1-4A25-BCE4-C1783B87E1F5}" type="datetime1">
              <a:rPr lang="en-IN" smtClean="0"/>
              <a:t>02-06-2025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7A49B6-0DDD-9023-8382-2043D39D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6EF1F0-ED86-49D6-FC3D-83DD83AC5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280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7F52B8-6ED9-57D3-3284-1E540A001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5044-C42C-4117-BE57-B549924E93F6}" type="datetime1">
              <a:rPr lang="en-IN" smtClean="0"/>
              <a:t>02-06-2025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7CAC6E-16FA-F152-416B-B709E966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FD7EB-D250-0603-9CBA-341C620D1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62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CE1E9-597E-1C8A-1CEA-EB3CA3F3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ED5BD-9362-85FA-E995-F7B2CD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796D15-7F00-A2CF-005A-02775AD3E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2F418F-7C0D-61B5-DB26-30E21AE8A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8D04F-384B-433F-9BA9-25E6A4E19C1B}" type="datetime1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DB7C6-9F40-DD2F-9314-12AC30B44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45F05-D63B-F321-D397-05C34DBC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148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80AE-C423-C08E-BE48-68C03562F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4DCFBD-BD4A-2BB5-45E8-8B7E01A55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6013C-783E-9EA9-C8DB-299C1BFC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AC398-5E05-1944-ABCA-0D65BDA73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D81F-08D4-414C-99BE-A3871D452E6E}" type="datetime1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31850-3866-69A2-4D57-28C563B2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312B54-640D-5295-37E1-D7725D7A8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770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94EFAA-D624-81B2-1721-14CF1B9C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58318-FCFB-BD19-7EEE-B1454E9E5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CB143-5E02-786F-8BFF-A49626D6B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55BB80-8447-48C5-A807-E1C96EEDD8A8}" type="datetime1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07C1F-0C88-068B-C2D2-72683920E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FC82D-18FD-2B08-FB1A-B56180B73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106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B8DC6-8F3C-EDBF-8702-BB02B5CC3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218" y="2679405"/>
            <a:ext cx="10770781" cy="925032"/>
          </a:xfrm>
          <a:solidFill>
            <a:schemeClr val="tx2">
              <a:lumMod val="10000"/>
              <a:lumOff val="90000"/>
            </a:schemeClr>
          </a:solidFill>
        </p:spPr>
        <p:txBody>
          <a:bodyPr anchor="b">
            <a:normAutofit/>
          </a:bodyPr>
          <a:lstStyle/>
          <a:p>
            <a:r>
              <a:rPr lang="en-US" sz="4800" kern="12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Views on Rel-20 Ambient IoT</a:t>
            </a:r>
            <a:endParaRPr lang="en-I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04721-D3BD-C2BB-3A7F-EE96DE97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 dirty="0"/>
              <a:t>02-06-2025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06E0C-3B57-3F11-8251-CE7A5ED4B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F18EC-5837-DF59-6AC5-378F8D9B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407E-B556-467B-BDAD-6D2E50BA1E42}" type="slidenum">
              <a:rPr lang="en-IN" smtClean="0"/>
              <a:t>1</a:t>
            </a:fld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EE3DF4-CE26-5A90-FF58-157717D236D9}"/>
              </a:ext>
            </a:extLst>
          </p:cNvPr>
          <p:cNvSpPr txBox="1"/>
          <p:nvPr/>
        </p:nvSpPr>
        <p:spPr>
          <a:xfrm>
            <a:off x="9982200" y="323165"/>
            <a:ext cx="2065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N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RP-251519</a:t>
            </a:r>
            <a:endParaRPr lang="en-US" b="1" dirty="0">
              <a:solidFill>
                <a:srgbClr val="1D1D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70B54A-CF59-B93F-5357-223267957795}"/>
              </a:ext>
            </a:extLst>
          </p:cNvPr>
          <p:cNvSpPr txBox="1"/>
          <p:nvPr/>
        </p:nvSpPr>
        <p:spPr>
          <a:xfrm>
            <a:off x="119743" y="0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IN" sz="1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#108</a:t>
            </a:r>
          </a:p>
          <a:p>
            <a:r>
              <a:rPr lang="fr-FR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Prague, </a:t>
            </a:r>
            <a:r>
              <a:rPr lang="fr-FR" altLang="ja-JP" b="1" dirty="0" err="1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Czech</a:t>
            </a:r>
            <a:r>
              <a:rPr lang="fr-FR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Republic, June 09-13, 2025 </a:t>
            </a:r>
          </a:p>
          <a:p>
            <a:r>
              <a:rPr lang="en-IN" sz="1800" b="1" i="0" u="none" strike="noStrike" baseline="0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15.1.3</a:t>
            </a:r>
          </a:p>
          <a:p>
            <a:endParaRPr lang="en-IN" dirty="0"/>
          </a:p>
        </p:txBody>
      </p:sp>
      <p:pic>
        <p:nvPicPr>
          <p:cNvPr id="9" name="Picture 8" descr="A black and grey sign with a blue line&#10;&#10;Description automatically generated">
            <a:extLst>
              <a:ext uri="{FF2B5EF4-FFF2-40B4-BE49-F238E27FC236}">
                <a16:creationId xmlns:a16="http://schemas.microsoft.com/office/drawing/2014/main" id="{18278E68-7D67-1397-5A67-1473EBF54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59" y="5382477"/>
            <a:ext cx="1627497" cy="7314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A1CED3-02B6-3B2A-7870-22AFD8E15A9D}"/>
              </a:ext>
            </a:extLst>
          </p:cNvPr>
          <p:cNvSpPr txBox="1"/>
          <p:nvPr/>
        </p:nvSpPr>
        <p:spPr>
          <a:xfrm>
            <a:off x="2786743" y="3896842"/>
            <a:ext cx="68580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spc="-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CEWiT</a:t>
            </a:r>
            <a:r>
              <a:rPr lang="en-US" sz="2800" spc="-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Tejas Networks,  IIT Kanpur,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spc="-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IIT Madras</a:t>
            </a:r>
          </a:p>
        </p:txBody>
      </p:sp>
    </p:spTree>
    <p:extLst>
      <p:ext uri="{BB962C8B-B14F-4D97-AF65-F5344CB8AC3E}">
        <p14:creationId xmlns:p14="http://schemas.microsoft.com/office/powerpoint/2010/main" val="327287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4C8B56-F1FE-F843-D786-37E4CB1BD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CB74A951-2ADF-42FB-921B-80121FCB9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3635D0A7-268C-DA2F-163F-1AD7BD03F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02-06-2025</a:t>
            </a:fld>
            <a:endParaRPr lang="en-IN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827DFA12-BF64-0F76-C481-B16230B1C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7898F97-A7C9-A01F-2051-DE54B48FA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10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2431C8-89AC-C6C9-EB7F-5B844567BDE3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Proposals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2A695E-8163-B3C0-8DA3-30196721BF18}"/>
              </a:ext>
            </a:extLst>
          </p:cNvPr>
          <p:cNvSpPr txBox="1"/>
          <p:nvPr/>
        </p:nvSpPr>
        <p:spPr>
          <a:xfrm>
            <a:off x="583018" y="1337982"/>
            <a:ext cx="10920723" cy="5042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Specify D2T2 scenario for A-IoT with following included under the scope 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Device 1 and 2b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Rel. 19 design should be the baseline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Smooth and transparent transition across D1T1 and D2T2 for devices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Spectrum for D2T2 should be same as D1T1 scenario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R2D in DL spectrum and D2R in UL spectrum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RRC based A-IoT architecture                                    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 and higher-layer based control signaling for intermediate UE</a:t>
            </a:r>
          </a:p>
          <a:p>
            <a:pPr marL="1143000" lvl="3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configuration for A-IoT</a:t>
            </a:r>
          </a:p>
          <a:p>
            <a:pPr marL="1143000" lvl="3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Multiplexing of A-IoT/NR operation</a:t>
            </a:r>
          </a:p>
          <a:p>
            <a:pPr marL="685800" lvl="2" indent="-228600"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Mobility management/handover procedures/behaviors for devices</a:t>
            </a:r>
          </a:p>
          <a:p>
            <a:pPr marL="685800" lvl="2" indent="-228600"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Co-existence with Rel. 19 A-IoT</a:t>
            </a:r>
          </a:p>
        </p:txBody>
      </p:sp>
    </p:spTree>
    <p:extLst>
      <p:ext uri="{BB962C8B-B14F-4D97-AF65-F5344CB8AC3E}">
        <p14:creationId xmlns:p14="http://schemas.microsoft.com/office/powerpoint/2010/main" val="2804022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23C8DE-483D-DB9F-1784-83CE77E83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55211969-4B15-287E-A1B7-48522417D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5E9FB9B9-6626-25F4-FCA5-03098A56C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8054D53B-2F79-2CDF-200B-6129C5732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11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102A2A-9BF3-998A-3855-F6E9C8C0FEFB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Proposals</a:t>
            </a:r>
            <a:endParaRPr lang="en-IN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719E47-358D-CFA1-42DE-8382B158135A}"/>
              </a:ext>
            </a:extLst>
          </p:cNvPr>
          <p:cNvSpPr txBox="1"/>
          <p:nvPr/>
        </p:nvSpPr>
        <p:spPr>
          <a:xfrm>
            <a:off x="459762" y="1510016"/>
            <a:ext cx="5636238" cy="4652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following additional features for Device 2b</a:t>
            </a: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 to multiple access techniques for R2D and D2R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 to scheduling/monitoring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L1-layer control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Defining monitoring window 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unavailability direction 2 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Enhancements for device sleep state/extension of the operation time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Enhancements for Do-A traffic/ sensor use cases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initiated A-IoT round 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Enhancements for repetition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DA57AE-B20F-321B-7746-E25D08B2D973}"/>
              </a:ext>
            </a:extLst>
          </p:cNvPr>
          <p:cNvSpPr txBox="1"/>
          <p:nvPr/>
        </p:nvSpPr>
        <p:spPr>
          <a:xfrm>
            <a:off x="6459794" y="1486200"/>
            <a:ext cx="5133982" cy="3906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A-IoT in outdoor scenario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eployment scenario D4 (device outdoor, BS outdoor)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Topology 1 and Topology 2 (with NCR as intermediate node)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device architecture/ procedures/behaviors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improve coverage 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extend device operational time 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device mobility</a:t>
            </a:r>
          </a:p>
        </p:txBody>
      </p:sp>
      <p:sp>
        <p:nvSpPr>
          <p:cNvPr id="2" name="Slide Number Placeholder 34">
            <a:extLst>
              <a:ext uri="{FF2B5EF4-FFF2-40B4-BE49-F238E27FC236}">
                <a16:creationId xmlns:a16="http://schemas.microsoft.com/office/drawing/2014/main" id="{53185C18-AB0C-4340-4D92-9050DC2CC679}"/>
              </a:ext>
            </a:extLst>
          </p:cNvPr>
          <p:cNvSpPr txBox="1">
            <a:spLocks/>
          </p:cNvSpPr>
          <p:nvPr/>
        </p:nvSpPr>
        <p:spPr>
          <a:xfrm>
            <a:off x="-911838" y="637038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</p:txBody>
      </p:sp>
    </p:spTree>
    <p:extLst>
      <p:ext uri="{BB962C8B-B14F-4D97-AF65-F5344CB8AC3E}">
        <p14:creationId xmlns:p14="http://schemas.microsoft.com/office/powerpoint/2010/main" val="183891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A2CDAB-9E1A-DBF0-D0DF-CC4E9F197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086D9C92-5396-4B97-3AA5-0B735049D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97E7CE52-9A4D-8CC5-BEA0-3F852E4F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02-06-2025</a:t>
            </a:fld>
            <a:endParaRPr lang="en-IN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5279100E-B304-EE97-1EB5-8946B1C26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858C2278-46F0-5B37-D04C-190F54A9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12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C334F-0172-C60B-CEB5-3CF5380FF80E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Proposals</a:t>
            </a:r>
            <a:endParaRPr lang="en-IN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E57B33E-E6F6-CBA6-2CE0-0FE69E61E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19" y="1535142"/>
            <a:ext cx="4698066" cy="2876936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following for A-IoT in Rel. 20</a:t>
            </a:r>
          </a:p>
          <a:p>
            <a:pPr>
              <a:lnSpc>
                <a:spcPct val="15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</a:t>
            </a:r>
          </a:p>
          <a:p>
            <a:pPr lvl="1">
              <a:lnSpc>
                <a:spcPct val="150000"/>
              </a:lnSpc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FA8DD4-DDE0-59FD-044D-4E3D2F19DFB9}"/>
              </a:ext>
            </a:extLst>
          </p:cNvPr>
          <p:cNvSpPr txBox="1"/>
          <p:nvPr/>
        </p:nvSpPr>
        <p:spPr>
          <a:xfrm>
            <a:off x="583019" y="1951398"/>
            <a:ext cx="4698066" cy="4066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2" indent="-285750">
              <a:lnSpc>
                <a:spcPct val="15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unavailability direction 2 </a:t>
            </a:r>
          </a:p>
          <a:p>
            <a:pPr marL="1257300" lvl="3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 for sleep state for devices</a:t>
            </a:r>
          </a:p>
          <a:p>
            <a:pPr marL="1257300" lvl="3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Extension of the operation time</a:t>
            </a:r>
          </a:p>
          <a:p>
            <a:pPr marL="1257300" lvl="3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Discontinuous operation based on device availability/energy status</a:t>
            </a:r>
          </a:p>
          <a:p>
            <a:pPr marL="742950" lvl="2" indent="-285750">
              <a:lnSpc>
                <a:spcPct val="15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Do-A Traffic</a:t>
            </a:r>
          </a:p>
          <a:p>
            <a:pPr marL="1257300" lvl="3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initiated A-IoT operation</a:t>
            </a:r>
          </a:p>
          <a:p>
            <a:pPr marL="1257300" lvl="3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12BDD2-457A-659C-A13F-116AB7EC5C2D}"/>
              </a:ext>
            </a:extLst>
          </p:cNvPr>
          <p:cNvSpPr txBox="1"/>
          <p:nvPr/>
        </p:nvSpPr>
        <p:spPr>
          <a:xfrm>
            <a:off x="5864105" y="2052747"/>
            <a:ext cx="5897240" cy="312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lnSpc>
                <a:spcPct val="15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following leftovers from Rel. 19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2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Parallel service requests by the same reader,</a:t>
            </a:r>
          </a:p>
          <a:p>
            <a:pPr marL="800100" lvl="2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Multi reader scenarios</a:t>
            </a:r>
          </a:p>
          <a:p>
            <a:pPr marL="800100" lvl="2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Different services under the same request</a:t>
            </a:r>
          </a:p>
          <a:p>
            <a:pPr marL="800100" lvl="2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Co-existence between Rel. 19 and Rel. 20 scenarios</a:t>
            </a:r>
          </a:p>
          <a:p>
            <a:pPr marL="342900" lvl="1" indent="-342900" algn="just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1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05F19-2922-190D-179F-0A07B2E5E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A15C6D66-DDB6-6D70-EF60-6463D20C9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71E38353-1CF2-6727-F192-33C55C63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02-06-2025</a:t>
            </a:fld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E4876D60-2A08-09CF-25CC-339426D13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4F9202C-8BD1-092B-4D4A-317984331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13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2A06D5-64B7-CAAA-CB94-88584724EE70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References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F25EC0-0F06-58F2-1A5B-D935FB253617}"/>
              </a:ext>
            </a:extLst>
          </p:cNvPr>
          <p:cNvSpPr txBox="1"/>
          <p:nvPr/>
        </p:nvSpPr>
        <p:spPr>
          <a:xfrm>
            <a:off x="757570" y="1681315"/>
            <a:ext cx="10596230" cy="3877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 </a:t>
            </a:r>
            <a:r>
              <a:rPr lang="en-GB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3GPP TR 38.848, “</a:t>
            </a: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on solutions for Ambient IoT (Internet of Things) in RAN”.</a:t>
            </a:r>
            <a:endParaRPr lang="en-GB" altLang="zh-CN" kern="0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[2] </a:t>
            </a: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RP-243326. “New Work Item: Solutions for Ambient IoT (Internet of Things) in NR”, RAN# 106, Madrid, Spain, December 9-12, 2024.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[3] 3GPP TR 38.769, “</a:t>
            </a: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on solutions for Ambient IoT (Internet of Things) in NR”.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[4] RP-250802, “</a:t>
            </a: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Moderator's summary for RAN1 led Rel-20 topics”, RAN# 107, Incheon, Korea, March 12-14, 2025.</a:t>
            </a:r>
            <a:endParaRPr lang="en-US" altLang="zh-CN" sz="1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b="1" i="1" kern="100" dirty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effectLst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effectLst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en-US" altLang="ko-KR" b="1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54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D4E68339-1B90-44F9-BCC4-4600A6E24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30FA55-913B-4966-8A01-F008B7ACF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7489" y="1360778"/>
            <a:ext cx="9142288" cy="2068222"/>
          </a:xfr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C98F3-3ECD-5E93-6F06-5604A710EB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tint val="75000"/>
                  </a:schemeClr>
                </a:solidFill>
              </a:rPr>
              <a:t>02-06-2025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D0B02-7E81-C39D-DE6B-904D7E08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CEWiT</a:t>
            </a:r>
            <a:endParaRPr lang="en-US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6D4B-07C4-F7C8-5D27-85C38B94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14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3" name="Picture 12" descr="A black and grey sign with a blue line&#10;&#10;Description automatically generated">
            <a:extLst>
              <a:ext uri="{FF2B5EF4-FFF2-40B4-BE49-F238E27FC236}">
                <a16:creationId xmlns:a16="http://schemas.microsoft.com/office/drawing/2014/main" id="{697CADB8-B072-6A90-A96D-60A1BB932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885" y="5297618"/>
            <a:ext cx="1627497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0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A7A51-6860-8049-F2BB-4256F7E24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2CB962CF-61A3-4EF9-94F6-7C59B0329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6C1CA757-58F8-7A7F-7A82-40EFDCD789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69279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  <a:p>
            <a:pPr>
              <a:spcAft>
                <a:spcPts val="600"/>
              </a:spcAft>
            </a:pPr>
            <a:endParaRPr lang="en-IN" dirty="0"/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190C312C-238A-E3D7-F26C-4642614C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099A298A-6EA9-468F-1CED-EDBE428F4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2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93654D-6FA4-0EA2-5E08-09DD8C3CBF22}"/>
              </a:ext>
            </a:extLst>
          </p:cNvPr>
          <p:cNvSpPr txBox="1">
            <a:spLocks/>
          </p:cNvSpPr>
          <p:nvPr/>
        </p:nvSpPr>
        <p:spPr>
          <a:xfrm>
            <a:off x="248265" y="13652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Background</a:t>
            </a:r>
            <a:endParaRPr lang="en-IN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1F0B1-D30E-AE9D-626C-B0BE5D8A1026}"/>
              </a:ext>
            </a:extLst>
          </p:cNvPr>
          <p:cNvSpPr txBox="1"/>
          <p:nvPr/>
        </p:nvSpPr>
        <p:spPr>
          <a:xfrm>
            <a:off x="248265" y="1195260"/>
            <a:ext cx="5710083" cy="5144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Scope of Rel. 19 A-IoT was limited due to time constraints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Studied only limited set of use cases/scenarios /device types in TR 38.848 [1]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Indoor and O2I scenarios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Topologies D1T1 and D2T2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Inventory and command use cases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Type 1/2a/2b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 further down selected the scope [2] from study outcome in TR 38.769 [3] 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Included only indoor scenario and topology D1T1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Included only Device Type 1 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Assumed Device unavailability direction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5DFD86-400E-19E1-5545-D53EC5BC9AB1}"/>
              </a:ext>
            </a:extLst>
          </p:cNvPr>
          <p:cNvSpPr txBox="1"/>
          <p:nvPr/>
        </p:nvSpPr>
        <p:spPr>
          <a:xfrm>
            <a:off x="6549286" y="1808396"/>
            <a:ext cx="4496799" cy="356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342900" algn="just" latinLnBrk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High level Scope of A-IoT in Rel. 20 was discussed in RAN#107 [4], and it includes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1 in D2T2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2b in D1T1 and D2T2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Study on A-IoT for outdoor scenarios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b="1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Discussion on details of the  scope and support for additional scenarios are pending for RAN#108</a:t>
            </a:r>
          </a:p>
        </p:txBody>
      </p:sp>
    </p:spTree>
    <p:extLst>
      <p:ext uri="{BB962C8B-B14F-4D97-AF65-F5344CB8AC3E}">
        <p14:creationId xmlns:p14="http://schemas.microsoft.com/office/powerpoint/2010/main" val="146475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DB01-020B-2976-2494-FEABD99DB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8055D1BB-0D24-807D-B4ED-F3E41F036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r>
              <a:rPr lang="en-IN" dirty="0"/>
              <a:t>02-06-2025</a:t>
            </a:r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E4E3125E-3EE3-0C93-A96F-2EFF67F1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AF2EF7A3-47C7-BB26-4AB0-72258383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3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8E759-EAD4-C25B-8A3F-3DE520C3A173}"/>
              </a:ext>
            </a:extLst>
          </p:cNvPr>
          <p:cNvSpPr txBox="1">
            <a:spLocks/>
          </p:cNvSpPr>
          <p:nvPr/>
        </p:nvSpPr>
        <p:spPr>
          <a:xfrm>
            <a:off x="214310" y="13652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D2T2 Scenario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45D9FD-F586-F444-F8E6-1CAEE201E824}"/>
              </a:ext>
            </a:extLst>
          </p:cNvPr>
          <p:cNvSpPr txBox="1"/>
          <p:nvPr/>
        </p:nvSpPr>
        <p:spPr>
          <a:xfrm>
            <a:off x="421787" y="1166300"/>
            <a:ext cx="11067207" cy="4358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D2T2 offers distinct coverage benefits for certain scenarios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Enables A-IoT operation when </a:t>
            </a:r>
            <a:r>
              <a:rPr lang="en-US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outdoor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nables reuse of the existing infrastructure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Mobility of reader/intermediate UE can overcome the coverage limitation (especially in case of Device 1)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RRC based A-IoT architecture [3] must be supported for D2T2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GB" sz="1800" dirty="0">
                <a:effectLst/>
                <a:latin typeface="DengXia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IoT upper layer information is explicitly forwarded via UE reader’s NR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Uu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RRC message.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can do a better job in selection and controlling of UE reader compared to CORE network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D1T1 scenario in Rel. 19 is based on control plane option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5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E5E4B-A39B-A162-E7D2-6D83D2A8B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39709E8F-8631-8234-8A43-E3C618952F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r>
              <a:rPr lang="en-IN" dirty="0"/>
              <a:t>02-06-2025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7B2314BC-94F7-E6E3-280F-EB7C5479D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F18D294F-55F8-F51B-E028-7B1FBD40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4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035AF-81D7-ED57-7D45-3C2554B3B805}"/>
              </a:ext>
            </a:extLst>
          </p:cNvPr>
          <p:cNvSpPr txBox="1">
            <a:spLocks/>
          </p:cNvSpPr>
          <p:nvPr/>
        </p:nvSpPr>
        <p:spPr>
          <a:xfrm>
            <a:off x="214310" y="13652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D2T2 Scenario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DDE322-07D7-E3D2-C857-99A14CB49A8D}"/>
              </a:ext>
            </a:extLst>
          </p:cNvPr>
          <p:cNvSpPr txBox="1"/>
          <p:nvPr/>
        </p:nvSpPr>
        <p:spPr>
          <a:xfrm>
            <a:off x="450284" y="1360522"/>
            <a:ext cx="10770781" cy="507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ntermediate UE must be under the control of serving </a:t>
            </a:r>
            <a:r>
              <a:rPr lang="en-US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Assigning resources f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 Ambient IoT reader operation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ultiplexing NR and Ambient IoT operations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L1 and higher-layer based control signaling 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rovides higher flexibility and better resource utilization 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nline with the configurations in NR</a:t>
            </a:r>
          </a:p>
          <a:p>
            <a:pPr marL="3429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Mobility management/handover procedures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Design of D2T2 should ensure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co-existence between  D1T1 and D2T2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smooth and transparent transition across D1T1 and D2T2 for devices</a:t>
            </a:r>
          </a:p>
          <a:p>
            <a:pPr marL="3429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58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937AD-E718-32B9-82EE-5EFB3BDAD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57B42205-1F35-B8F7-79DC-FD346D778B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9433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  <a:p>
            <a:pPr>
              <a:spcAft>
                <a:spcPts val="600"/>
              </a:spcAft>
            </a:pPr>
            <a:endParaRPr lang="en-IN" dirty="0"/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7174BBFF-9B93-A51A-E871-85251020E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A7ABC52D-A47F-EB9E-B8FB-3DD7F23E4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5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77E686-C248-0B47-B7BB-044473117A79}"/>
              </a:ext>
            </a:extLst>
          </p:cNvPr>
          <p:cNvSpPr txBox="1">
            <a:spLocks/>
          </p:cNvSpPr>
          <p:nvPr/>
        </p:nvSpPr>
        <p:spPr>
          <a:xfrm>
            <a:off x="214310" y="13652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D2T2 Scenario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4F57A5-0DD4-7022-A2F4-9787FFBFEA68}"/>
              </a:ext>
            </a:extLst>
          </p:cNvPr>
          <p:cNvSpPr txBox="1"/>
          <p:nvPr/>
        </p:nvSpPr>
        <p:spPr>
          <a:xfrm>
            <a:off x="286593" y="1441608"/>
            <a:ext cx="11067207" cy="467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Spectrum for D2T2 should be same as D1T1 scenario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R2D in DL spectrum and D2R in UL spectrum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UE to UE CLI can be handled by </a:t>
            </a:r>
          </a:p>
          <a:p>
            <a:pPr marL="1714500" lvl="3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Spectrum gap between NR and A-IoT spectrums </a:t>
            </a:r>
          </a:p>
          <a:p>
            <a:pPr marL="1714500" lvl="3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configuration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Scenario D1T1 or D2T2 should be transparent to device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Simplify device design/implementation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 avoid device scanning for R2D in both DL and UL spectrum if R2D spectrum is different across the topologies (D1T1 and D2T2) 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 avoid device generating signals in both DL and UL spectrum if D2R spectrum is different across the topologies (D1T1 and D2T2)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091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E6AFC-ECCA-820F-4A98-F4FEB0261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50DC9F05-8414-DDDB-1DA5-F24F902B47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CF1D95E3-8BAA-8010-C093-49475354C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D2301E5-808D-9D7F-B1A1-1054BC0B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6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F7771D-6931-F050-B843-0AE448FD470C}"/>
              </a:ext>
            </a:extLst>
          </p:cNvPr>
          <p:cNvSpPr txBox="1">
            <a:spLocks/>
          </p:cNvSpPr>
          <p:nvPr/>
        </p:nvSpPr>
        <p:spPr>
          <a:xfrm>
            <a:off x="286593" y="241268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Scope for Device 2b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FF9C31-D090-C0F9-7899-E5F6BF1248E5}"/>
              </a:ext>
            </a:extLst>
          </p:cNvPr>
          <p:cNvSpPr txBox="1"/>
          <p:nvPr/>
        </p:nvSpPr>
        <p:spPr>
          <a:xfrm>
            <a:off x="562396" y="1490765"/>
            <a:ext cx="11067207" cy="4563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Rel 19 framework should be a baseline.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Additional beneficial features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 to multiple access techniques for R2D and D2R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 for repetition</a:t>
            </a:r>
          </a:p>
          <a:p>
            <a:pPr marL="800100" lvl="1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Enhancement to scheduling/monitoring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L1-layer control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Defining monitoring window 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Extension of the operation time/Sleep state</a:t>
            </a:r>
          </a:p>
          <a:p>
            <a:pPr marL="1257300" lvl="2" indent="-342900" algn="just"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For sensor based use cases/Do-A traffic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highlight>
                <a:srgbClr val="FFFF00"/>
              </a:highlight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44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7D11DC-E241-C520-B5D8-3DFA9D929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8DF65FD0-F964-4F69-D86E-1C66523A9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43106513-D474-AB93-27B7-EDE3CD52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7DFB731-71B3-78EA-C925-7AA662953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7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9A2809-6292-408E-94BF-64D1549E7DBC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Ambient IoT outdoor use cases 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E3B392-D614-FA17-DEA9-678DAC8F8F01}"/>
              </a:ext>
            </a:extLst>
          </p:cNvPr>
          <p:cNvSpPr txBox="1"/>
          <p:nvPr/>
        </p:nvSpPr>
        <p:spPr>
          <a:xfrm>
            <a:off x="583018" y="1591584"/>
            <a:ext cx="10770781" cy="4358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Study A-IoT 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deployment scenario D4 (device outdoor, BS outdoor)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Topology 1 and Topology 2 (with NCR as intermediate node)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NCR is already specified in Rel 18 as a coverage extension feature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Enhanced capability compared to UE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device architecture and procedure to improve coverage for outdoor use cases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extend device operational time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support the device mobility</a:t>
            </a:r>
          </a:p>
        </p:txBody>
      </p:sp>
      <p:sp>
        <p:nvSpPr>
          <p:cNvPr id="6" name="Slide Number Placeholder 34">
            <a:extLst>
              <a:ext uri="{FF2B5EF4-FFF2-40B4-BE49-F238E27FC236}">
                <a16:creationId xmlns:a16="http://schemas.microsoft.com/office/drawing/2014/main" id="{2319E638-B185-CB7E-2BF1-3BA7E53D04B5}"/>
              </a:ext>
            </a:extLst>
          </p:cNvPr>
          <p:cNvSpPr txBox="1">
            <a:spLocks/>
          </p:cNvSpPr>
          <p:nvPr/>
        </p:nvSpPr>
        <p:spPr>
          <a:xfrm>
            <a:off x="-1075661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</p:txBody>
      </p:sp>
    </p:spTree>
    <p:extLst>
      <p:ext uri="{BB962C8B-B14F-4D97-AF65-F5344CB8AC3E}">
        <p14:creationId xmlns:p14="http://schemas.microsoft.com/office/powerpoint/2010/main" val="1964709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A642D-6358-454A-C513-7C0A4C0A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7DC86CDF-242D-4925-147B-62F07DBD64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C54F11C6-90D7-99CB-F657-266D1BADC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79282974-1FC8-F456-9A62-061641BBD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8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C66508-970E-A397-8795-63F281986173}"/>
              </a:ext>
            </a:extLst>
          </p:cNvPr>
          <p:cNvSpPr txBox="1">
            <a:spLocks/>
          </p:cNvSpPr>
          <p:nvPr/>
        </p:nvSpPr>
        <p:spPr>
          <a:xfrm>
            <a:off x="214310" y="298757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Other Aspects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2325E0-4F3A-DB68-74D5-C4A21D1B6100}"/>
              </a:ext>
            </a:extLst>
          </p:cNvPr>
          <p:cNvSpPr txBox="1"/>
          <p:nvPr/>
        </p:nvSpPr>
        <p:spPr>
          <a:xfrm>
            <a:off x="292510" y="1747578"/>
            <a:ext cx="11606979" cy="4358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Support Device unavailability direction 2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Optimum use of device capability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Support for sleep state for devices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Extension of the operation time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ow latency and  efficient resource utilization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Discontinuous operation based on device availability/energy status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Support Do-A Traffic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Sensor based application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Device initiated A-IoT operation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highlight>
                <a:srgbClr val="FFFF00"/>
              </a:highlight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9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39139-3CB2-9E50-EC48-4423A7A43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F3E663BA-373E-E5D0-D9C3-48A592E53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DDC9AD83-AE59-2A7D-D215-EE5F5AA96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9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7BD534-44F0-DA1B-AF3C-26BE9BF400F3}"/>
              </a:ext>
            </a:extLst>
          </p:cNvPr>
          <p:cNvSpPr txBox="1">
            <a:spLocks/>
          </p:cNvSpPr>
          <p:nvPr/>
        </p:nvSpPr>
        <p:spPr>
          <a:xfrm>
            <a:off x="214310" y="298757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Leftovers from Rel. 19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C18399-B609-A670-057D-DF7A68A317D8}"/>
              </a:ext>
            </a:extLst>
          </p:cNvPr>
          <p:cNvSpPr txBox="1"/>
          <p:nvPr/>
        </p:nvSpPr>
        <p:spPr>
          <a:xfrm>
            <a:off x="391633" y="1403023"/>
            <a:ext cx="10770781" cy="523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Rel-19 assumes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 </a:t>
            </a:r>
            <a:r>
              <a:rPr lang="en-I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Parallel service requests by the same reader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 multi reader scenarios, overlap among A-IoT carriers/coverage regions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Above assumptions may not hold true in Rel. 20, due to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Reader mobility  in D2T2</a:t>
            </a:r>
          </a:p>
          <a:p>
            <a:pPr marL="800100" lvl="1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New/Additional use cases and services supported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Rel 20 should consider following enhancements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Parallel service requests by the same reader,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IN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Multi reader scenarios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Different services under the same request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Co-existence between Rel. 19 and Rel. 20 scenarios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34">
            <a:extLst>
              <a:ext uri="{FF2B5EF4-FFF2-40B4-BE49-F238E27FC236}">
                <a16:creationId xmlns:a16="http://schemas.microsoft.com/office/drawing/2014/main" id="{03E2EA69-58D1-7B55-F379-5F5028EB436D}"/>
              </a:ext>
            </a:extLst>
          </p:cNvPr>
          <p:cNvSpPr txBox="1">
            <a:spLocks/>
          </p:cNvSpPr>
          <p:nvPr/>
        </p:nvSpPr>
        <p:spPr>
          <a:xfrm>
            <a:off x="-115729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IN" dirty="0"/>
              <a:t>02-06-2025</a:t>
            </a:r>
          </a:p>
        </p:txBody>
      </p:sp>
    </p:spTree>
    <p:extLst>
      <p:ext uri="{BB962C8B-B14F-4D97-AF65-F5344CB8AC3E}">
        <p14:creationId xmlns:p14="http://schemas.microsoft.com/office/powerpoint/2010/main" val="3718011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7401</TotalTime>
  <Words>1138</Words>
  <Application>Microsoft Office PowerPoint</Application>
  <PresentationFormat>Widescreen</PresentationFormat>
  <Paragraphs>205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DengXian</vt:lpstr>
      <vt:lpstr>Malgun Gothic</vt:lpstr>
      <vt:lpstr>Aptos</vt:lpstr>
      <vt:lpstr>Aptos Display</vt:lpstr>
      <vt:lpstr>Arial</vt:lpstr>
      <vt:lpstr>Calibri</vt:lpstr>
      <vt:lpstr>Times New Roman</vt:lpstr>
      <vt:lpstr>Office Theme</vt:lpstr>
      <vt:lpstr>Views on Rel-20 Ambient IoT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Deepak P M</dc:creator>
  <cp:lastModifiedBy>Vishakha Singh</cp:lastModifiedBy>
  <cp:revision>42</cp:revision>
  <dcterms:created xsi:type="dcterms:W3CDTF">2024-11-28T10:08:32Z</dcterms:created>
  <dcterms:modified xsi:type="dcterms:W3CDTF">2025-06-02T08:53:12Z</dcterms:modified>
</cp:coreProperties>
</file>