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66420-2DE9-C3CE-F476-68715AB42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8AC575-1D97-42B2-5F86-0439738EA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6197FF-B0DB-B06D-81B3-7CD18D50C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206161-DD84-6D39-DA97-704C9F55F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DB6CA-17AC-6CB3-498A-096FA6BD2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9850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2D0C2-1757-2A0E-E932-133BA767A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B18DA6-0F1C-C37A-78A2-CCA58FAD98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B86D1E-2E94-5DF5-E362-ADA0D0927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1CC22-AECC-A271-966D-B3756202F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81C12-C366-517C-1B79-B947D540C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1674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554975-6771-2916-35AB-15C8E67302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65C71-AABD-3BD4-5AB8-2C4E56091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907A5B-313B-30BB-23BA-A6F46CC91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CF217-ADDF-A01B-ECEC-F36144D94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1E17EB-356B-C49E-DD99-CA9E8E8C2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0027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58FCB-B9EE-CF9E-AE90-B27090E62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95C2E-DADC-D764-87BF-04DC23AC4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A000D-4272-43A3-9392-9D877BC42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4E2C2-CE3E-A6F2-81D2-5DB2CDF9F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B73D0-1D44-FD8B-8E25-244FB11C9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78426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5CB63-DFF0-B318-A707-0CCBA5B3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487948-F348-C0B0-7892-60039C8A40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4DB1C-EE6D-BAE6-16B5-48E42E6CA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B11F3-E543-2CF1-5871-77AA579E2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8E9A7D-B958-C57D-801D-5EF9C5B68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2935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8C2B6-F478-92E5-9643-BA8ABBA77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B217A-58EB-D1F9-47CF-0F69A4C2E0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309DE1-4183-4015-AAF7-E9C177D7BC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57607-73F4-0723-58DB-001DF2B25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650C6-AF1E-0566-B0B1-381E4448C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FF31E2-0428-C1CB-AE83-1BABB81A7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38789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4734D-67C0-FD98-D999-B03A84302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6C9105-9C1C-FEDC-DC46-B9915A07A8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7FD1C-AAB2-9CA7-0650-069BF311AC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AE64B1-606A-038D-46FE-10B7F7B4E2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0CFEDF-B5BB-C321-A8D1-3785167DC8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1D39A6-2180-2EDA-BA4C-82C872043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CDC881-CFDA-397F-FD20-1F206B209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67CEBD-1CFB-656A-4196-AF3783A02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41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9F6EC-9232-758B-8133-90D87D017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F0FA58-E4DF-FFAC-1DE3-C23C9B8BC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8D0105-7C18-25F0-6A21-32A714E90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51D9ED-8B61-9778-D22A-910068E4E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4012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35D908-51D8-8FCC-420A-827F4F47F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969896-7BB6-B62B-7B72-64F598BE8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7E6B8-CFA2-5DA8-492E-854856511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97958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C6E82-9A79-62FC-5D27-38846AFEA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2B831-1EE8-FFE5-66A0-10DE73FAB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B4DE6E-1620-89C8-CDFF-9BAA4B4ACE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974FBE-D9C8-CA03-23C5-2A3D11BDF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4CA25D-511B-C19F-7CE6-47B3E7DBC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4801E-9B2C-2F16-8888-03D4FDA7C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4372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1B0BF-8022-E6E7-5275-51EEB4130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D00348-040F-9F1C-1527-F0503B8361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0BBF66-9F70-9724-AF41-33342E9318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07AD7B-E32A-9C2C-C050-A3A3AB9C5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5157F0-7E7E-911C-60CC-37FB2BED9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D746C3-A662-00A8-8DF6-A9C7FDD7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2513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D30FD5-D47E-607A-7195-1495C4B5E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3E9536-75B4-54EF-8BA8-0E4A48F9B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1DE40-8C26-984C-5255-0EE7421EA0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95A5-047C-455E-A0C8-F0A6F416F79A}" type="datetimeFigureOut">
              <a:rPr lang="en-IN" smtClean="0"/>
              <a:t>02-06-2025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D5A3F-0F02-AD18-422A-84438EC8C5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ED3EA-14EC-1719-FCA4-07DC24F874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2218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60AD71A4-AE9A-5C0D-CED4-EF033B789BEC}"/>
              </a:ext>
            </a:extLst>
          </p:cNvPr>
          <p:cNvSpPr txBox="1">
            <a:spLocks/>
          </p:cNvSpPr>
          <p:nvPr/>
        </p:nvSpPr>
        <p:spPr>
          <a:xfrm>
            <a:off x="124136" y="162036"/>
            <a:ext cx="5184576" cy="1083367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lang="en-US" altLang="ko-KR" sz="1400" b="1" kern="1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3GPP TSG RAN Meeting #108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Prague, Czech Republic, June 9-13, 2025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Agenda Item:  15.1.5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Document for: Discussion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862B81-8D89-DA3D-6674-07853CC7B6C1}"/>
              </a:ext>
            </a:extLst>
          </p:cNvPr>
          <p:cNvSpPr txBox="1">
            <a:spLocks/>
          </p:cNvSpPr>
          <p:nvPr/>
        </p:nvSpPr>
        <p:spPr>
          <a:xfrm>
            <a:off x="9575059" y="171672"/>
            <a:ext cx="2376264" cy="369326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base">
              <a:spcAft>
                <a:spcPct val="0"/>
              </a:spcAft>
              <a:buFont typeface="Arial" pitchFamily="34" charset="0"/>
              <a:buNone/>
            </a:pPr>
            <a:r>
              <a:rPr lang="en-IN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RP-251510</a:t>
            </a:r>
            <a:endParaRPr kumimoji="1" lang="en-US" altLang="ko-KR" sz="1800" b="1" spc="-1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" name="직사각형 11" descr="본 개체는 2019년 10월 SK텔레콤 Private Placement Group에서 제작한 문서에 포함된 개체입니다. 내부 커뮤니케이션이 아닌, 개인의 영리목적으로 이용을 금합니다.">
            <a:extLst>
              <a:ext uri="{FF2B5EF4-FFF2-40B4-BE49-F238E27FC236}">
                <a16:creationId xmlns:a16="http://schemas.microsoft.com/office/drawing/2014/main" id="{EDE78ACA-6BE4-F7EF-D91A-9A98E909E78C}"/>
              </a:ext>
            </a:extLst>
          </p:cNvPr>
          <p:cNvSpPr/>
          <p:nvPr/>
        </p:nvSpPr>
        <p:spPr bwMode="auto">
          <a:xfrm>
            <a:off x="2171430" y="2842043"/>
            <a:ext cx="8838599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46800" rIns="36000" bIns="46800" rtlCol="0" anchor="ctr">
            <a:spAutoFit/>
          </a:bodyPr>
          <a:lstStyle/>
          <a:p>
            <a:pPr marL="1262380" indent="-1262380" algn="just"/>
            <a:r>
              <a:rPr lang="en-IN" sz="3200" b="1" kern="100" dirty="0">
                <a:effectLst/>
                <a:latin typeface="Times New Roman" panose="02020603050405020304" pitchFamily="18" charset="0"/>
                <a:ea typeface="Noto Serif CJK SC"/>
                <a:cs typeface="Lohit Devanagari"/>
              </a:rPr>
              <a:t>Non-Terrestrial Networks (NTN) for NR Phase 4</a:t>
            </a:r>
            <a:endParaRPr lang="en-IN" sz="3200" b="1" kern="100" dirty="0">
              <a:effectLst/>
              <a:latin typeface="Liberation Serif"/>
              <a:ea typeface="Noto Serif CJK SC"/>
              <a:cs typeface="Lohit Devanagari"/>
            </a:endParaRPr>
          </a:p>
        </p:txBody>
      </p:sp>
      <p:sp>
        <p:nvSpPr>
          <p:cNvPr id="5" name="제목 3">
            <a:extLst>
              <a:ext uri="{FF2B5EF4-FFF2-40B4-BE49-F238E27FC236}">
                <a16:creationId xmlns:a16="http://schemas.microsoft.com/office/drawing/2014/main" id="{8B849F21-648E-4C2A-4F2E-FC4D15E9B2E0}"/>
              </a:ext>
            </a:extLst>
          </p:cNvPr>
          <p:cNvSpPr txBox="1">
            <a:spLocks/>
          </p:cNvSpPr>
          <p:nvPr/>
        </p:nvSpPr>
        <p:spPr>
          <a:xfrm>
            <a:off x="3922625" y="4242569"/>
            <a:ext cx="5054963" cy="19595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2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ko-KR" sz="2000" dirty="0">
                <a:solidFill>
                  <a:srgbClr val="3A3A3A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Tahoma" panose="020B0604030504040204" pitchFamily="34" charset="0"/>
              </a:rPr>
              <a:t>IIT, Kharagpur</a:t>
            </a:r>
          </a:p>
        </p:txBody>
      </p:sp>
    </p:spTree>
    <p:extLst>
      <p:ext uri="{BB962C8B-B14F-4D97-AF65-F5344CB8AC3E}">
        <p14:creationId xmlns:p14="http://schemas.microsoft.com/office/powerpoint/2010/main" val="1491369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18A5B-23C0-058D-BEE6-EDE77C427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7" y="71717"/>
            <a:ext cx="11902172" cy="701281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>
            <a:normAutofit fontScale="90000"/>
          </a:bodyPr>
          <a:lstStyle/>
          <a:p>
            <a:br>
              <a:rPr lang="en-IN" dirty="0"/>
            </a:br>
            <a:r>
              <a:rPr lang="en-IN" dirty="0"/>
              <a:t>Voice Communication at Low Data Rates           RP-251510</a:t>
            </a:r>
            <a:br>
              <a:rPr kumimoji="1" lang="en-US" altLang="ko-KR" sz="4400" b="1" spc="-100" dirty="0">
                <a:latin typeface="Arial" panose="020B0604020202020204" pitchFamily="34" charset="0"/>
                <a:cs typeface="Arial" pitchFamily="34" charset="0"/>
              </a:rPr>
            </a:br>
            <a:r>
              <a:rPr lang="en-IN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5DF84-DB48-8E5C-5A1F-070A3035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529" y="896471"/>
            <a:ext cx="11694459" cy="588981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rgbClr val="001D35"/>
                </a:solidFill>
                <a:effectLst/>
                <a:latin typeface="Google Sans"/>
              </a:rPr>
              <a:t> </a:t>
            </a:r>
            <a:r>
              <a:rPr lang="en-US" altLang="ko-KR" b="1" dirty="0">
                <a:solidFill>
                  <a:srgbClr val="1D1E20"/>
                </a:solidFill>
                <a:latin typeface="NokiaPureHeadline"/>
                <a:sym typeface="Wingdings" panose="05000000000000000000" pitchFamily="2" charset="2"/>
              </a:rPr>
              <a:t>Related works</a:t>
            </a:r>
            <a:r>
              <a:rPr lang="en-US" altLang="ko-KR" sz="2800" b="1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  <a:sym typeface="Wingdings" panose="05000000000000000000" pitchFamily="2" charset="2"/>
              </a:rPr>
              <a:t>: </a:t>
            </a:r>
            <a:r>
              <a:rPr lang="en-US" b="1" dirty="0"/>
              <a:t>Text-based Emergency SOS via satellite</a:t>
            </a:r>
            <a:r>
              <a:rPr lang="en-US" dirty="0"/>
              <a:t> enables users to send messages to emergency services when outside cellular or Wi-Fi coverage using a satellite connection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0" i="0" dirty="0">
                <a:solidFill>
                  <a:srgbClr val="1D1E20"/>
                </a:solidFill>
                <a:effectLst/>
                <a:latin typeface="NokiaPureHeadline"/>
              </a:rPr>
              <a:t> </a:t>
            </a:r>
            <a:r>
              <a:rPr lang="en-US" b="1" i="0" dirty="0">
                <a:solidFill>
                  <a:srgbClr val="1D1E20"/>
                </a:solidFill>
                <a:effectLst/>
                <a:latin typeface="NokiaPureHeadline"/>
              </a:rPr>
              <a:t>Motivation:</a:t>
            </a:r>
            <a:r>
              <a:rPr lang="en-US" b="0" i="0" dirty="0">
                <a:solidFill>
                  <a:srgbClr val="1D1E20"/>
                </a:solidFill>
                <a:effectLst/>
                <a:latin typeface="NokiaPureHeadline"/>
              </a:rPr>
              <a:t> Voice communication at low data rates (1-2kbps) over IoT-NTN provides a 3GPP-compliant alternative for satellite-based </a:t>
            </a:r>
            <a:r>
              <a:rPr lang="en-US" b="1" i="0" dirty="0">
                <a:solidFill>
                  <a:srgbClr val="1D1E20"/>
                </a:solidFill>
                <a:effectLst/>
                <a:latin typeface="NokiaPureHeadline"/>
              </a:rPr>
              <a:t>emergency calls</a:t>
            </a:r>
          </a:p>
          <a:p>
            <a:pPr marL="0" indent="0">
              <a:buNone/>
            </a:pPr>
            <a:endParaRPr lang="en-US" b="1" dirty="0">
              <a:solidFill>
                <a:srgbClr val="1D1E20"/>
              </a:solidFill>
              <a:latin typeface="NokiaPureHeadline"/>
            </a:endParaRPr>
          </a:p>
          <a:p>
            <a:pPr marL="0" indent="0" algn="l">
              <a:lnSpc>
                <a:spcPts val="2143"/>
              </a:lnSpc>
              <a:spcBef>
                <a:spcPts val="1029"/>
              </a:spcBef>
              <a:spcAft>
                <a:spcPts val="1029"/>
              </a:spcAft>
              <a:buNone/>
            </a:pPr>
            <a:r>
              <a:rPr lang="en-US" b="1" i="0" dirty="0">
                <a:solidFill>
                  <a:srgbClr val="404040"/>
                </a:solidFill>
                <a:effectLst/>
                <a:latin typeface="quote-cjk-patch"/>
              </a:rPr>
              <a:t>Use Cases &amp; Applications</a:t>
            </a:r>
          </a:p>
          <a:p>
            <a:pPr algn="l">
              <a:lnSpc>
                <a:spcPts val="2143"/>
              </a:lnSpc>
              <a:spcBef>
                <a:spcPts val="1029"/>
              </a:spcBef>
              <a:spcAft>
                <a:spcPts val="1029"/>
              </a:spcAft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404040"/>
                </a:solidFill>
                <a:effectLst/>
                <a:latin typeface="quote-cjk-patch"/>
              </a:rPr>
              <a:t>Emergency Communications</a:t>
            </a:r>
            <a:r>
              <a:rPr lang="en-US" b="0" i="0" dirty="0">
                <a:solidFill>
                  <a:srgbClr val="404040"/>
                </a:solidFill>
                <a:effectLst/>
                <a:latin typeface="quote-cjk-patch"/>
              </a:rPr>
              <a:t> (SOS voice messages via satellite).</a:t>
            </a:r>
          </a:p>
          <a:p>
            <a:pPr algn="l">
              <a:lnSpc>
                <a:spcPts val="2143"/>
              </a:lnSpc>
              <a:spcBef>
                <a:spcPts val="300"/>
              </a:spcBef>
              <a:spcAft>
                <a:spcPts val="1029"/>
              </a:spcAft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404040"/>
                </a:solidFill>
                <a:effectLst/>
                <a:latin typeface="quote-cjk-patch"/>
              </a:rPr>
              <a:t>Remote Industrial IoT</a:t>
            </a:r>
            <a:r>
              <a:rPr lang="en-US" b="0" i="0" dirty="0">
                <a:solidFill>
                  <a:srgbClr val="404040"/>
                </a:solidFill>
                <a:effectLst/>
                <a:latin typeface="quote-cjk-patch"/>
              </a:rPr>
              <a:t> (Voice commands for equipment in deserts/oceans).</a:t>
            </a:r>
          </a:p>
          <a:p>
            <a:pPr algn="l">
              <a:lnSpc>
                <a:spcPts val="2143"/>
              </a:lnSpc>
              <a:spcBef>
                <a:spcPts val="300"/>
              </a:spcBef>
              <a:spcAft>
                <a:spcPts val="1029"/>
              </a:spcAft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404040"/>
                </a:solidFill>
                <a:effectLst/>
                <a:latin typeface="quote-cjk-patch"/>
              </a:rPr>
              <a:t>Military &amp; Defense</a:t>
            </a:r>
            <a:r>
              <a:rPr lang="en-US" b="0" i="0" dirty="0">
                <a:solidFill>
                  <a:srgbClr val="404040"/>
                </a:solidFill>
                <a:effectLst/>
                <a:latin typeface="quote-cjk-patch"/>
              </a:rPr>
              <a:t> (Secure, low-rate voice in contested environments).</a:t>
            </a:r>
          </a:p>
          <a:p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2150309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BC223E6-7D9B-6D94-5A13-61466EA78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" y="125506"/>
            <a:ext cx="11914095" cy="636214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>
            <a:normAutofit fontScale="90000"/>
          </a:bodyPr>
          <a:lstStyle/>
          <a:p>
            <a:br>
              <a:rPr lang="en-IN" dirty="0"/>
            </a:br>
            <a:r>
              <a:rPr lang="en-IN" dirty="0"/>
              <a:t>Proposal                                                                   RP-251510</a:t>
            </a:r>
            <a:br>
              <a:rPr lang="en-US" altLang="ko-KR" dirty="0"/>
            </a:br>
            <a:r>
              <a:rPr lang="en-IN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EE4900-26AC-A7DF-7B58-371ECB75FE2A}"/>
              </a:ext>
            </a:extLst>
          </p:cNvPr>
          <p:cNvSpPr txBox="1"/>
          <p:nvPr/>
        </p:nvSpPr>
        <p:spPr>
          <a:xfrm>
            <a:off x="385482" y="1238798"/>
            <a:ext cx="11528611" cy="775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957793">
              <a:lnSpc>
                <a:spcPct val="130000"/>
              </a:lnSpc>
              <a:buFont typeface="Wingdings" panose="05000000000000000000" pitchFamily="2" charset="2"/>
              <a:buChar char=""/>
              <a:defRPr/>
            </a:pPr>
            <a:r>
              <a:rPr lang="en-US" altLang="ko-KR" b="1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  <a:sym typeface="Wingdings" panose="05000000000000000000" pitchFamily="2" charset="2"/>
              </a:rPr>
              <a:t>Proposal : Introduce Voice Communication at Low-data rate via LEO-600 Satellite (IoT-NTN) in Rel.20.</a:t>
            </a:r>
          </a:p>
          <a:p>
            <a:pPr marL="342900" indent="-342900" defTabSz="957793">
              <a:lnSpc>
                <a:spcPct val="130000"/>
              </a:lnSpc>
              <a:buFont typeface="Wingdings" panose="05000000000000000000" pitchFamily="2" charset="2"/>
              <a:buChar char=""/>
              <a:defRPr/>
            </a:pPr>
            <a:endParaRPr lang="en-US" altLang="ko-KR" b="1" dirty="0">
              <a:solidFill>
                <a:prstClr val="black"/>
              </a:solidFill>
              <a:latin typeface="Arial" panose="020B0604020202020204" pitchFamily="34" charset="0"/>
              <a:ea typeface="나눔스퀘어" panose="020B0600000101010101" pitchFamily="50" charset="-127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286983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157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5" baseType="lpstr">
      <vt:lpstr>Arial</vt:lpstr>
      <vt:lpstr>Arial</vt:lpstr>
      <vt:lpstr>Calibri</vt:lpstr>
      <vt:lpstr>Calibri Light</vt:lpstr>
      <vt:lpstr>Google Sans</vt:lpstr>
      <vt:lpstr>Liberation Serif</vt:lpstr>
      <vt:lpstr>NokiaPureHeadline</vt:lpstr>
      <vt:lpstr>quote-cjk-patch</vt:lpstr>
      <vt:lpstr>Times New Roman</vt:lpstr>
      <vt:lpstr>Wingdings</vt:lpstr>
      <vt:lpstr>나눔스퀘어 ExtraBold</vt:lpstr>
      <vt:lpstr>Office Theme</vt:lpstr>
      <vt:lpstr>PowerPoint Presentation</vt:lpstr>
      <vt:lpstr> Voice Communication at Low Data Rates           RP-251510  </vt:lpstr>
      <vt:lpstr> Proposal                                                                   RP-251510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Chaithanya Velampalli</dc:creator>
  <cp:lastModifiedBy>Chaithanya Velampalli</cp:lastModifiedBy>
  <cp:revision>14</cp:revision>
  <dcterms:created xsi:type="dcterms:W3CDTF">2025-05-31T10:07:26Z</dcterms:created>
  <dcterms:modified xsi:type="dcterms:W3CDTF">2025-06-02T04:43:14Z</dcterms:modified>
</cp:coreProperties>
</file>