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61" r:id="rId3"/>
    <p:sldMasterId id="2147483664" r:id="rId4"/>
  </p:sldMasterIdLst>
  <p:notesMasterIdLst>
    <p:notesMasterId r:id="rId15"/>
  </p:notesMasterIdLst>
  <p:sldIdLst>
    <p:sldId id="257" r:id="rId5"/>
    <p:sldId id="16670375" r:id="rId6"/>
    <p:sldId id="16670373" r:id="rId7"/>
    <p:sldId id="16670377" r:id="rId8"/>
    <p:sldId id="16670378" r:id="rId9"/>
    <p:sldId id="16670379" r:id="rId10"/>
    <p:sldId id="16670367" r:id="rId11"/>
    <p:sldId id="16670383" r:id="rId12"/>
    <p:sldId id="16670380" r:id="rId13"/>
    <p:sldId id="260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1" name="岑 沈" initials="岑" lastIdx="1" clrIdx="0"/>
  <p:cmAuthor id="2" name="未知用户1" initials="未知用户1" lastIdx="13" clrIdx="1"/>
  <p:cmAuthor id="31" name="Author" initials="A" lastIdx="0" clrIdx="30"/>
  <p:cmAuthor id="3" name="Sherry" initials="S" lastIdx="6" clrIdx="2"/>
  <p:cmAuthor id="4" name="User" initials="U" lastIdx="7" clrIdx="3"/>
  <p:cmAuthor id="5" name="Administrator" initials="A" lastIdx="1" clrIdx="4"/>
  <p:cmAuthor id="6" name="Qijianhua" initials="Q" lastIdx="1" clrIdx="5"/>
  <p:cmAuthor id="7" name="00196605" initials="0" lastIdx="2" clrIdx="0"/>
  <p:cmAuthor id="8" name="00006891" initials="0" lastIdx="15" clrIdx="8"/>
  <p:cmAuthor id="9" name="熊先奎10009191" initials="熊先奎10009191" lastIdx="1" clrIdx="9"/>
  <p:cmAuthor id="10" name="10107538" initials="1" lastIdx="1" clrIdx="9"/>
  <p:cmAuthor id="11" name="李楠10047711" initials="Li Nan" lastIdx="2" clrIdx="10"/>
  <p:cmAuthor id="12" name="zhouwd" initials="1" lastIdx="1" clrIdx="11"/>
  <p:cmAuthor id="13" name="马云飞10014438" initials="马" lastIdx="4" clrIdx="0"/>
  <p:cmAuthor id="14" name="10247586" initials="Nikodemus" lastIdx="1" clrIdx="13"/>
  <p:cmAuthor id="15" name="10247451" initials="1" lastIdx="39" clrIdx="14"/>
  <p:cmAuthor id="16" name="10078380" initials="1" lastIdx="1" clrIdx="15"/>
  <p:cmAuthor id="17" name="00035181" initials="0" lastIdx="1" clrIdx="16"/>
  <p:cmAuthor id="19" name="Saku Uchikawa" initials="S" lastIdx="11" clrIdx="0"/>
  <p:cmAuthor id="21" name="10066351" initials="1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A66BD3"/>
    <a:srgbClr val="ADB9CA"/>
    <a:srgbClr val="A6A6A6"/>
    <a:srgbClr val="002060"/>
    <a:srgbClr val="FF9900"/>
    <a:srgbClr val="A2A200"/>
    <a:srgbClr val="99FF66"/>
    <a:srgbClr val="CBCB00"/>
    <a:srgbClr val="AAE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024" autoAdjust="0"/>
  </p:normalViewPr>
  <p:slideViewPr>
    <p:cSldViewPr snapToGrid="0">
      <p:cViewPr varScale="1">
        <p:scale>
          <a:sx n="56" d="100"/>
          <a:sy n="56" d="100"/>
        </p:scale>
        <p:origin x="12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7D02B-9074-4FDA-A563-52818F05DBAC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3F4D4-6E8D-451B-BB2E-C35BE475A4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0063" y="4777958"/>
            <a:ext cx="5897551" cy="3909241"/>
          </a:xfrm>
        </p:spPr>
        <p:txBody>
          <a:bodyPr/>
          <a:lstStyle/>
          <a:p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13F4D4-6E8D-451B-BB2E-C35BE475A4F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55B28-49AB-4E39-A9C9-76AD7A29EC87}" type="datetime1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ECCAE400-F89C-4EB4-BFCC-2AC1D73D03E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F:\郑萌萌\2019\10月\6G研究组-ppt\12.31\ppt-模板2-内2.jpgppt-模板2-内2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-8255" y="-6667"/>
            <a:ext cx="12202795" cy="686435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54930" y="216937"/>
            <a:ext cx="10515600" cy="66082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 hasCustomPrompt="1"/>
          </p:nvPr>
        </p:nvSpPr>
        <p:spPr>
          <a:xfrm>
            <a:off x="754930" y="1253765"/>
            <a:ext cx="10751270" cy="507559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5"/>
          <p:cNvSpPr txBox="1"/>
          <p:nvPr userDrawn="1"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CCAE400-F89C-4EB4-BFCC-2AC1D73D03E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72597" y="6492875"/>
            <a:ext cx="719403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fld id="{416F2A7D-D988-4140-8D70-57D1751483C3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 bwMode="auto">
          <a:xfrm flipH="1" flipV="1">
            <a:off x="55795" y="9526"/>
            <a:ext cx="3264363" cy="58180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571" y="36089"/>
            <a:ext cx="11617069" cy="658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zh-CN" altLang="en-US" sz="3735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lvl="0" algn="l" fontAlgn="base">
              <a:spcAft>
                <a:spcPct val="0"/>
              </a:spcAft>
            </a:pPr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7" name="标题 1"/>
          <p:cNvSpPr>
            <a:spLocks noGrp="1"/>
          </p:cNvSpPr>
          <p:nvPr>
            <p:ph type="title"/>
          </p:nvPr>
        </p:nvSpPr>
        <p:spPr>
          <a:xfrm>
            <a:off x="393739" y="330200"/>
            <a:ext cx="8776564" cy="4270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 userDrawn="1"/>
        </p:nvSpPr>
        <p:spPr bwMode="auto">
          <a:xfrm>
            <a:off x="2386895" y="2311868"/>
            <a:ext cx="675481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553307" y="3114677"/>
            <a:ext cx="64113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panose="02010600040101010101" charset="-122"/>
                <a:ea typeface="Kaiti SC" panose="02010600040101010101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2324" y="30057"/>
            <a:ext cx="11118560" cy="62541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4" y="79674"/>
            <a:ext cx="11030373" cy="6204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784" y="765176"/>
            <a:ext cx="1056216" cy="36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" name="灯片编号占位符 5"/>
          <p:cNvSpPr txBox="1"/>
          <p:nvPr userDrawn="1"/>
        </p:nvSpPr>
        <p:spPr>
          <a:xfrm>
            <a:off x="8976784" y="6325236"/>
            <a:ext cx="2844800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D52B4D88-2064-4694-B9F9-F11060783EB9}" type="slidenum"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87657" y="122508"/>
            <a:ext cx="2131666" cy="44980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335280" y="659978"/>
            <a:ext cx="854202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877300" y="659978"/>
            <a:ext cx="310896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0" y="736152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9547930" y="239209"/>
            <a:ext cx="2338606" cy="26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4" y="6463187"/>
            <a:ext cx="1344026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mtClean="0"/>
              <a:t>‹#›</a:t>
            </a:fld>
            <a:endParaRPr lang="zh-CN" altLang="en-US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97" y="0"/>
            <a:ext cx="12383392" cy="69658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963" y="333375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slideLayout" Target="../slideLayouts/slideLayout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notesSlide" Target="../notesSlides/notesSlide5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9"/>
          <p:cNvSpPr txBox="1"/>
          <p:nvPr/>
        </p:nvSpPr>
        <p:spPr>
          <a:xfrm>
            <a:off x="4198687" y="4235478"/>
            <a:ext cx="37503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Xiaofeng</a:t>
            </a:r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Liu</a:t>
            </a:r>
          </a:p>
          <a:p>
            <a:pPr algn="ctr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CAICT</a:t>
            </a:r>
          </a:p>
        </p:txBody>
      </p:sp>
      <p:sp>
        <p:nvSpPr>
          <p:cNvPr id="2" name="标题 1"/>
          <p:cNvSpPr txBox="1"/>
          <p:nvPr/>
        </p:nvSpPr>
        <p:spPr>
          <a:xfrm>
            <a:off x="729762" y="2326481"/>
            <a:ext cx="10732476" cy="110251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dirty="0"/>
              <a:t>Views on 6G AI-Native Design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8688" y="258349"/>
            <a:ext cx="7527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#108	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RP-251443</a:t>
            </a:r>
          </a:p>
          <a:p>
            <a:r>
              <a:rPr lang="pl-PL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2025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          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Agenda Item: 16.2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03106" y="2559178"/>
            <a:ext cx="8776564" cy="427037"/>
          </a:xfrm>
        </p:spPr>
        <p:txBody>
          <a:bodyPr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Thanks</a:t>
            </a:r>
            <a:endParaRPr lang="zh-CN" altLang="en-US" sz="6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43487" y="1024862"/>
            <a:ext cx="2991588" cy="676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Achievements from 5G/5G-A</a:t>
            </a:r>
            <a:endParaRPr lang="zh-CN" altLang="en-US" b="1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7536541" y="1024862"/>
            <a:ext cx="3211972" cy="676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>
                    <a:lumMod val="50000"/>
                    <a:lumOff val="50000"/>
                  </a:schemeClr>
                </a:solidFill>
              </a:rPr>
              <a:t>Challenges for 6G AI-Native design</a:t>
            </a:r>
            <a:endParaRPr lang="zh-CN" altLang="en-US" b="1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955" y="2066848"/>
            <a:ext cx="50207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Basic Process </a:t>
            </a:r>
            <a:r>
              <a:rPr lang="en-US" altLang="zh-CN" dirty="0"/>
              <a:t>of introducing new AI/ML based use cases</a:t>
            </a:r>
          </a:p>
          <a:p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Evaluation methodologies</a:t>
            </a:r>
            <a:r>
              <a:rPr lang="en-US" altLang="zh-CN" dirty="0"/>
              <a:t> for the verification of AI/ML based solutions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Categorize </a:t>
            </a:r>
            <a:r>
              <a:rPr lang="en-US" altLang="zh-CN" dirty="0"/>
              <a:t>of AI/ML based enhancements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Initial</a:t>
            </a:r>
            <a:r>
              <a:rPr lang="en-US" altLang="zh-CN" b="1" dirty="0"/>
              <a:t> LCM framework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096000" y="1999516"/>
            <a:ext cx="6096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Mechanisms to enable </a:t>
            </a:r>
            <a:r>
              <a:rPr lang="en-US" altLang="zh-CN" b="1" dirty="0"/>
              <a:t>scenario-based solutions across multiple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Data collection system over RAN and SA </a:t>
            </a:r>
            <a:r>
              <a:rPr lang="en-US" altLang="zh-CN" dirty="0"/>
              <a:t>to support various AI related use cases and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Computing resource construction </a:t>
            </a:r>
            <a:r>
              <a:rPr lang="en-US" altLang="zh-CN" dirty="0"/>
              <a:t>to meet various computing related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LCM enhancements </a:t>
            </a:r>
            <a:r>
              <a:rPr lang="en-US" altLang="zh-CN" dirty="0"/>
              <a:t>for dynamic and finer model/functionality control to ensure the performance of AI/ML based solutions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5343600" y="1701612"/>
            <a:ext cx="642208" cy="3927157"/>
            <a:chOff x="5903115" y="2843284"/>
            <a:chExt cx="373860" cy="606193"/>
          </a:xfrm>
        </p:grpSpPr>
        <p:sp>
          <p:nvSpPr>
            <p:cNvPr id="11" name="任意多边形: 形状 160"/>
            <p:cNvSpPr/>
            <p:nvPr/>
          </p:nvSpPr>
          <p:spPr>
            <a:xfrm>
              <a:off x="5922169" y="2848987"/>
              <a:ext cx="354806" cy="600490"/>
            </a:xfrm>
            <a:custGeom>
              <a:avLst/>
              <a:gdLst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-1" fmla="*/ 2381 w 354806"/>
                <a:gd name="connsiteY0-2" fmla="*/ 0 h 683419"/>
                <a:gd name="connsiteX1-3" fmla="*/ 254794 w 354806"/>
                <a:gd name="connsiteY1-4" fmla="*/ 264319 h 683419"/>
                <a:gd name="connsiteX2-5" fmla="*/ 254794 w 354806"/>
                <a:gd name="connsiteY2-6" fmla="*/ 216694 h 683419"/>
                <a:gd name="connsiteX3-7" fmla="*/ 354806 w 354806"/>
                <a:gd name="connsiteY3-8" fmla="*/ 342900 h 683419"/>
                <a:gd name="connsiteX4-9" fmla="*/ 264319 w 354806"/>
                <a:gd name="connsiteY4-10" fmla="*/ 466725 h 683419"/>
                <a:gd name="connsiteX5-11" fmla="*/ 264319 w 354806"/>
                <a:gd name="connsiteY5-12" fmla="*/ 419100 h 683419"/>
                <a:gd name="connsiteX6-13" fmla="*/ 0 w 354806"/>
                <a:gd name="connsiteY6-14" fmla="*/ 683419 h 683419"/>
                <a:gd name="connsiteX7-15" fmla="*/ 0 w 354806"/>
                <a:gd name="connsiteY7-16" fmla="*/ 19050 h 683419"/>
                <a:gd name="connsiteX8-17" fmla="*/ 2381 w 354806"/>
                <a:gd name="connsiteY8-18" fmla="*/ 0 h 683419"/>
                <a:gd name="connsiteX0-19" fmla="*/ 2381 w 354806"/>
                <a:gd name="connsiteY0-20" fmla="*/ 0 h 683419"/>
                <a:gd name="connsiteX1-21" fmla="*/ 254794 w 354806"/>
                <a:gd name="connsiteY1-22" fmla="*/ 264319 h 683419"/>
                <a:gd name="connsiteX2-23" fmla="*/ 254794 w 354806"/>
                <a:gd name="connsiteY2-24" fmla="*/ 216694 h 683419"/>
                <a:gd name="connsiteX3-25" fmla="*/ 354806 w 354806"/>
                <a:gd name="connsiteY3-26" fmla="*/ 342900 h 683419"/>
                <a:gd name="connsiteX4-27" fmla="*/ 264319 w 354806"/>
                <a:gd name="connsiteY4-28" fmla="*/ 466725 h 683419"/>
                <a:gd name="connsiteX5-29" fmla="*/ 264319 w 354806"/>
                <a:gd name="connsiteY5-30" fmla="*/ 419100 h 683419"/>
                <a:gd name="connsiteX6-31" fmla="*/ 0 w 354806"/>
                <a:gd name="connsiteY6-32" fmla="*/ 683419 h 683419"/>
                <a:gd name="connsiteX7-33" fmla="*/ 0 w 354806"/>
                <a:gd name="connsiteY7-34" fmla="*/ 19050 h 683419"/>
                <a:gd name="connsiteX8-35" fmla="*/ 2381 w 354806"/>
                <a:gd name="connsiteY8-36" fmla="*/ 0 h 683419"/>
                <a:gd name="connsiteX0-37" fmla="*/ 2381 w 354806"/>
                <a:gd name="connsiteY0-38" fmla="*/ 0 h 683419"/>
                <a:gd name="connsiteX1-39" fmla="*/ 254794 w 354806"/>
                <a:gd name="connsiteY1-40" fmla="*/ 264319 h 683419"/>
                <a:gd name="connsiteX2-41" fmla="*/ 254794 w 354806"/>
                <a:gd name="connsiteY2-42" fmla="*/ 216694 h 683419"/>
                <a:gd name="connsiteX3-43" fmla="*/ 354806 w 354806"/>
                <a:gd name="connsiteY3-44" fmla="*/ 342900 h 683419"/>
                <a:gd name="connsiteX4-45" fmla="*/ 264319 w 354806"/>
                <a:gd name="connsiteY4-46" fmla="*/ 466725 h 683419"/>
                <a:gd name="connsiteX5-47" fmla="*/ 264319 w 354806"/>
                <a:gd name="connsiteY5-48" fmla="*/ 419100 h 683419"/>
                <a:gd name="connsiteX6-49" fmla="*/ 0 w 354806"/>
                <a:gd name="connsiteY6-50" fmla="*/ 683419 h 683419"/>
                <a:gd name="connsiteX7-51" fmla="*/ 0 w 354806"/>
                <a:gd name="connsiteY7-52" fmla="*/ 19050 h 683419"/>
                <a:gd name="connsiteX8-53" fmla="*/ 2381 w 354806"/>
                <a:gd name="connsiteY8-54" fmla="*/ 0 h 683419"/>
                <a:gd name="connsiteX0-55" fmla="*/ 2381 w 354806"/>
                <a:gd name="connsiteY0-56" fmla="*/ 0 h 683419"/>
                <a:gd name="connsiteX1-57" fmla="*/ 254794 w 354806"/>
                <a:gd name="connsiteY1-58" fmla="*/ 264319 h 683419"/>
                <a:gd name="connsiteX2-59" fmla="*/ 254794 w 354806"/>
                <a:gd name="connsiteY2-60" fmla="*/ 216694 h 683419"/>
                <a:gd name="connsiteX3-61" fmla="*/ 354806 w 354806"/>
                <a:gd name="connsiteY3-62" fmla="*/ 342900 h 683419"/>
                <a:gd name="connsiteX4-63" fmla="*/ 264319 w 354806"/>
                <a:gd name="connsiteY4-64" fmla="*/ 466725 h 683419"/>
                <a:gd name="connsiteX5-65" fmla="*/ 264319 w 354806"/>
                <a:gd name="connsiteY5-66" fmla="*/ 419100 h 683419"/>
                <a:gd name="connsiteX6-67" fmla="*/ 0 w 354806"/>
                <a:gd name="connsiteY6-68" fmla="*/ 683419 h 683419"/>
                <a:gd name="connsiteX7-69" fmla="*/ 0 w 354806"/>
                <a:gd name="connsiteY7-70" fmla="*/ 19050 h 683419"/>
                <a:gd name="connsiteX8-71" fmla="*/ 2381 w 354806"/>
                <a:gd name="connsiteY8-72" fmla="*/ 0 h 683419"/>
                <a:gd name="connsiteX0-73" fmla="*/ 2381 w 354806"/>
                <a:gd name="connsiteY0-74" fmla="*/ 0 h 683419"/>
                <a:gd name="connsiteX1-75" fmla="*/ 254794 w 354806"/>
                <a:gd name="connsiteY1-76" fmla="*/ 264319 h 683419"/>
                <a:gd name="connsiteX2-77" fmla="*/ 254794 w 354806"/>
                <a:gd name="connsiteY2-78" fmla="*/ 216694 h 683419"/>
                <a:gd name="connsiteX3-79" fmla="*/ 354806 w 354806"/>
                <a:gd name="connsiteY3-80" fmla="*/ 342900 h 683419"/>
                <a:gd name="connsiteX4-81" fmla="*/ 264319 w 354806"/>
                <a:gd name="connsiteY4-82" fmla="*/ 466725 h 683419"/>
                <a:gd name="connsiteX5-83" fmla="*/ 264319 w 354806"/>
                <a:gd name="connsiteY5-84" fmla="*/ 419100 h 683419"/>
                <a:gd name="connsiteX6-85" fmla="*/ 0 w 354806"/>
                <a:gd name="connsiteY6-86" fmla="*/ 683419 h 683419"/>
                <a:gd name="connsiteX7-87" fmla="*/ 0 w 354806"/>
                <a:gd name="connsiteY7-88" fmla="*/ 19050 h 683419"/>
                <a:gd name="connsiteX8-89" fmla="*/ 2381 w 354806"/>
                <a:gd name="connsiteY8-90" fmla="*/ 0 h 683419"/>
                <a:gd name="connsiteX0-91" fmla="*/ 2381 w 354806"/>
                <a:gd name="connsiteY0-92" fmla="*/ 0 h 683419"/>
                <a:gd name="connsiteX1-93" fmla="*/ 254794 w 354806"/>
                <a:gd name="connsiteY1-94" fmla="*/ 264319 h 683419"/>
                <a:gd name="connsiteX2-95" fmla="*/ 254794 w 354806"/>
                <a:gd name="connsiteY2-96" fmla="*/ 216694 h 683419"/>
                <a:gd name="connsiteX3-97" fmla="*/ 354806 w 354806"/>
                <a:gd name="connsiteY3-98" fmla="*/ 342900 h 683419"/>
                <a:gd name="connsiteX4-99" fmla="*/ 264319 w 354806"/>
                <a:gd name="connsiteY4-100" fmla="*/ 466725 h 683419"/>
                <a:gd name="connsiteX5-101" fmla="*/ 264319 w 354806"/>
                <a:gd name="connsiteY5-102" fmla="*/ 419100 h 683419"/>
                <a:gd name="connsiteX6-103" fmla="*/ 0 w 354806"/>
                <a:gd name="connsiteY6-104" fmla="*/ 683419 h 683419"/>
                <a:gd name="connsiteX7-105" fmla="*/ 0 w 354806"/>
                <a:gd name="connsiteY7-106" fmla="*/ 19050 h 683419"/>
                <a:gd name="connsiteX8-107" fmla="*/ 2381 w 354806"/>
                <a:gd name="connsiteY8-108" fmla="*/ 0 h 683419"/>
                <a:gd name="connsiteX0-109" fmla="*/ 2381 w 354806"/>
                <a:gd name="connsiteY0-110" fmla="*/ 0 h 683419"/>
                <a:gd name="connsiteX1-111" fmla="*/ 254794 w 354806"/>
                <a:gd name="connsiteY1-112" fmla="*/ 264319 h 683419"/>
                <a:gd name="connsiteX2-113" fmla="*/ 254794 w 354806"/>
                <a:gd name="connsiteY2-114" fmla="*/ 216694 h 683419"/>
                <a:gd name="connsiteX3-115" fmla="*/ 354806 w 354806"/>
                <a:gd name="connsiteY3-116" fmla="*/ 342900 h 683419"/>
                <a:gd name="connsiteX4-117" fmla="*/ 264319 w 354806"/>
                <a:gd name="connsiteY4-118" fmla="*/ 466725 h 683419"/>
                <a:gd name="connsiteX5-119" fmla="*/ 264319 w 354806"/>
                <a:gd name="connsiteY5-120" fmla="*/ 419100 h 683419"/>
                <a:gd name="connsiteX6-121" fmla="*/ 0 w 354806"/>
                <a:gd name="connsiteY6-122" fmla="*/ 683419 h 683419"/>
                <a:gd name="connsiteX7-123" fmla="*/ 0 w 354806"/>
                <a:gd name="connsiteY7-124" fmla="*/ 19050 h 683419"/>
                <a:gd name="connsiteX8-125" fmla="*/ 2381 w 354806"/>
                <a:gd name="connsiteY8-126" fmla="*/ 0 h 683419"/>
                <a:gd name="connsiteX0-127" fmla="*/ 2381 w 354806"/>
                <a:gd name="connsiteY0-128" fmla="*/ 0 h 683419"/>
                <a:gd name="connsiteX1-129" fmla="*/ 254794 w 354806"/>
                <a:gd name="connsiteY1-130" fmla="*/ 264319 h 683419"/>
                <a:gd name="connsiteX2-131" fmla="*/ 254794 w 354806"/>
                <a:gd name="connsiteY2-132" fmla="*/ 216694 h 683419"/>
                <a:gd name="connsiteX3-133" fmla="*/ 354806 w 354806"/>
                <a:gd name="connsiteY3-134" fmla="*/ 342900 h 683419"/>
                <a:gd name="connsiteX4-135" fmla="*/ 264319 w 354806"/>
                <a:gd name="connsiteY4-136" fmla="*/ 466725 h 683419"/>
                <a:gd name="connsiteX5-137" fmla="*/ 264319 w 354806"/>
                <a:gd name="connsiteY5-138" fmla="*/ 419100 h 683419"/>
                <a:gd name="connsiteX6-139" fmla="*/ 0 w 354806"/>
                <a:gd name="connsiteY6-140" fmla="*/ 683419 h 683419"/>
                <a:gd name="connsiteX7-141" fmla="*/ 0 w 354806"/>
                <a:gd name="connsiteY7-142" fmla="*/ 19050 h 683419"/>
                <a:gd name="connsiteX8-143" fmla="*/ 2381 w 354806"/>
                <a:gd name="connsiteY8-144" fmla="*/ 0 h 683419"/>
                <a:gd name="connsiteX0-145" fmla="*/ 2381 w 354806"/>
                <a:gd name="connsiteY0-146" fmla="*/ 0 h 683419"/>
                <a:gd name="connsiteX1-147" fmla="*/ 254794 w 354806"/>
                <a:gd name="connsiteY1-148" fmla="*/ 264319 h 683419"/>
                <a:gd name="connsiteX2-149" fmla="*/ 254794 w 354806"/>
                <a:gd name="connsiteY2-150" fmla="*/ 216694 h 683419"/>
                <a:gd name="connsiteX3-151" fmla="*/ 354806 w 354806"/>
                <a:gd name="connsiteY3-152" fmla="*/ 342900 h 683419"/>
                <a:gd name="connsiteX4-153" fmla="*/ 264319 w 354806"/>
                <a:gd name="connsiteY4-154" fmla="*/ 466725 h 683419"/>
                <a:gd name="connsiteX5-155" fmla="*/ 264319 w 354806"/>
                <a:gd name="connsiteY5-156" fmla="*/ 419100 h 683419"/>
                <a:gd name="connsiteX6-157" fmla="*/ 0 w 354806"/>
                <a:gd name="connsiteY6-158" fmla="*/ 683419 h 683419"/>
                <a:gd name="connsiteX7-159" fmla="*/ 0 w 354806"/>
                <a:gd name="connsiteY7-160" fmla="*/ 19050 h 683419"/>
                <a:gd name="connsiteX8-161" fmla="*/ 2381 w 354806"/>
                <a:gd name="connsiteY8-162" fmla="*/ 0 h 683419"/>
                <a:gd name="connsiteX0-163" fmla="*/ 2381 w 354806"/>
                <a:gd name="connsiteY0-164" fmla="*/ 0 h 683419"/>
                <a:gd name="connsiteX1-165" fmla="*/ 254794 w 354806"/>
                <a:gd name="connsiteY1-166" fmla="*/ 264319 h 683419"/>
                <a:gd name="connsiteX2-167" fmla="*/ 254794 w 354806"/>
                <a:gd name="connsiteY2-168" fmla="*/ 216694 h 683419"/>
                <a:gd name="connsiteX3-169" fmla="*/ 354806 w 354806"/>
                <a:gd name="connsiteY3-170" fmla="*/ 342900 h 683419"/>
                <a:gd name="connsiteX4-171" fmla="*/ 264319 w 354806"/>
                <a:gd name="connsiteY4-172" fmla="*/ 466725 h 683419"/>
                <a:gd name="connsiteX5-173" fmla="*/ 264319 w 354806"/>
                <a:gd name="connsiteY5-174" fmla="*/ 419100 h 683419"/>
                <a:gd name="connsiteX6-175" fmla="*/ 0 w 354806"/>
                <a:gd name="connsiteY6-176" fmla="*/ 683419 h 683419"/>
                <a:gd name="connsiteX7-177" fmla="*/ 0 w 354806"/>
                <a:gd name="connsiteY7-178" fmla="*/ 19050 h 683419"/>
                <a:gd name="connsiteX8-179" fmla="*/ 2381 w 354806"/>
                <a:gd name="connsiteY8-180" fmla="*/ 0 h 683419"/>
                <a:gd name="connsiteX0-181" fmla="*/ 2381 w 354806"/>
                <a:gd name="connsiteY0-182" fmla="*/ 0 h 683419"/>
                <a:gd name="connsiteX1-183" fmla="*/ 254794 w 354806"/>
                <a:gd name="connsiteY1-184" fmla="*/ 264319 h 683419"/>
                <a:gd name="connsiteX2-185" fmla="*/ 254794 w 354806"/>
                <a:gd name="connsiteY2-186" fmla="*/ 216694 h 683419"/>
                <a:gd name="connsiteX3-187" fmla="*/ 354806 w 354806"/>
                <a:gd name="connsiteY3-188" fmla="*/ 342900 h 683419"/>
                <a:gd name="connsiteX4-189" fmla="*/ 264319 w 354806"/>
                <a:gd name="connsiteY4-190" fmla="*/ 466725 h 683419"/>
                <a:gd name="connsiteX5-191" fmla="*/ 264319 w 354806"/>
                <a:gd name="connsiteY5-192" fmla="*/ 419100 h 683419"/>
                <a:gd name="connsiteX6-193" fmla="*/ 0 w 354806"/>
                <a:gd name="connsiteY6-194" fmla="*/ 683419 h 683419"/>
                <a:gd name="connsiteX7-195" fmla="*/ 0 w 354806"/>
                <a:gd name="connsiteY7-196" fmla="*/ 19050 h 683419"/>
                <a:gd name="connsiteX8-197" fmla="*/ 2381 w 354806"/>
                <a:gd name="connsiteY8-198" fmla="*/ 0 h 683419"/>
                <a:gd name="connsiteX0-199" fmla="*/ 2381 w 354806"/>
                <a:gd name="connsiteY0-200" fmla="*/ 0 h 683419"/>
                <a:gd name="connsiteX1-201" fmla="*/ 254794 w 354806"/>
                <a:gd name="connsiteY1-202" fmla="*/ 264319 h 683419"/>
                <a:gd name="connsiteX2-203" fmla="*/ 254794 w 354806"/>
                <a:gd name="connsiteY2-204" fmla="*/ 216694 h 683419"/>
                <a:gd name="connsiteX3-205" fmla="*/ 354806 w 354806"/>
                <a:gd name="connsiteY3-206" fmla="*/ 342900 h 683419"/>
                <a:gd name="connsiteX4-207" fmla="*/ 264319 w 354806"/>
                <a:gd name="connsiteY4-208" fmla="*/ 466725 h 683419"/>
                <a:gd name="connsiteX5-209" fmla="*/ 264319 w 354806"/>
                <a:gd name="connsiteY5-210" fmla="*/ 419100 h 683419"/>
                <a:gd name="connsiteX6-211" fmla="*/ 0 w 354806"/>
                <a:gd name="connsiteY6-212" fmla="*/ 683419 h 683419"/>
                <a:gd name="connsiteX7-213" fmla="*/ 0 w 354806"/>
                <a:gd name="connsiteY7-214" fmla="*/ 19050 h 683419"/>
                <a:gd name="connsiteX8-215" fmla="*/ 2381 w 354806"/>
                <a:gd name="connsiteY8-216" fmla="*/ 0 h 683419"/>
                <a:gd name="connsiteX0-217" fmla="*/ 2381 w 354806"/>
                <a:gd name="connsiteY0-218" fmla="*/ 0 h 683419"/>
                <a:gd name="connsiteX1-219" fmla="*/ 254794 w 354806"/>
                <a:gd name="connsiteY1-220" fmla="*/ 264319 h 683419"/>
                <a:gd name="connsiteX2-221" fmla="*/ 254794 w 354806"/>
                <a:gd name="connsiteY2-222" fmla="*/ 216694 h 683419"/>
                <a:gd name="connsiteX3-223" fmla="*/ 354806 w 354806"/>
                <a:gd name="connsiteY3-224" fmla="*/ 342900 h 683419"/>
                <a:gd name="connsiteX4-225" fmla="*/ 264319 w 354806"/>
                <a:gd name="connsiteY4-226" fmla="*/ 466725 h 683419"/>
                <a:gd name="connsiteX5-227" fmla="*/ 264319 w 354806"/>
                <a:gd name="connsiteY5-228" fmla="*/ 419100 h 683419"/>
                <a:gd name="connsiteX6-229" fmla="*/ 0 w 354806"/>
                <a:gd name="connsiteY6-230" fmla="*/ 683419 h 683419"/>
                <a:gd name="connsiteX7-231" fmla="*/ 2381 w 354806"/>
                <a:gd name="connsiteY7-232" fmla="*/ 0 h 6834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54806" h="683419">
                  <a:moveTo>
                    <a:pt x="2381" y="0"/>
                  </a:moveTo>
                  <a:cubicBezTo>
                    <a:pt x="72232" y="138112"/>
                    <a:pt x="99220" y="207169"/>
                    <a:pt x="254794" y="264319"/>
                  </a:cubicBezTo>
                  <a:lnTo>
                    <a:pt x="254794" y="216694"/>
                  </a:lnTo>
                  <a:lnTo>
                    <a:pt x="354806" y="342900"/>
                  </a:lnTo>
                  <a:lnTo>
                    <a:pt x="264319" y="466725"/>
                  </a:lnTo>
                  <a:lnTo>
                    <a:pt x="264319" y="419100"/>
                  </a:lnTo>
                  <a:cubicBezTo>
                    <a:pt x="145256" y="440531"/>
                    <a:pt x="54769" y="535781"/>
                    <a:pt x="0" y="683419"/>
                  </a:cubicBezTo>
                  <a:cubicBezTo>
                    <a:pt x="794" y="455613"/>
                    <a:pt x="1587" y="227806"/>
                    <a:pt x="2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96C1">
                    <a:alpha val="51000"/>
                  </a:srgbClr>
                </a:gs>
                <a:gs pos="100000">
                  <a:srgbClr val="0070C0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任意多边形: 形状 161"/>
            <p:cNvSpPr/>
            <p:nvPr/>
          </p:nvSpPr>
          <p:spPr>
            <a:xfrm>
              <a:off x="5903119" y="2843284"/>
              <a:ext cx="354806" cy="606193"/>
            </a:xfrm>
            <a:custGeom>
              <a:avLst/>
              <a:gdLst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-1" fmla="*/ 2381 w 354806"/>
                <a:gd name="connsiteY0-2" fmla="*/ 0 h 683419"/>
                <a:gd name="connsiteX1-3" fmla="*/ 254794 w 354806"/>
                <a:gd name="connsiteY1-4" fmla="*/ 264319 h 683419"/>
                <a:gd name="connsiteX2-5" fmla="*/ 254794 w 354806"/>
                <a:gd name="connsiteY2-6" fmla="*/ 216694 h 683419"/>
                <a:gd name="connsiteX3-7" fmla="*/ 354806 w 354806"/>
                <a:gd name="connsiteY3-8" fmla="*/ 342900 h 683419"/>
                <a:gd name="connsiteX4-9" fmla="*/ 264319 w 354806"/>
                <a:gd name="connsiteY4-10" fmla="*/ 466725 h 683419"/>
                <a:gd name="connsiteX5-11" fmla="*/ 264319 w 354806"/>
                <a:gd name="connsiteY5-12" fmla="*/ 419100 h 683419"/>
                <a:gd name="connsiteX6-13" fmla="*/ 0 w 354806"/>
                <a:gd name="connsiteY6-14" fmla="*/ 683419 h 683419"/>
                <a:gd name="connsiteX7-15" fmla="*/ 0 w 354806"/>
                <a:gd name="connsiteY7-16" fmla="*/ 19050 h 683419"/>
                <a:gd name="connsiteX8-17" fmla="*/ 2381 w 354806"/>
                <a:gd name="connsiteY8-18" fmla="*/ 0 h 683419"/>
                <a:gd name="connsiteX0-19" fmla="*/ 2381 w 354806"/>
                <a:gd name="connsiteY0-20" fmla="*/ 0 h 683419"/>
                <a:gd name="connsiteX1-21" fmla="*/ 254794 w 354806"/>
                <a:gd name="connsiteY1-22" fmla="*/ 264319 h 683419"/>
                <a:gd name="connsiteX2-23" fmla="*/ 254794 w 354806"/>
                <a:gd name="connsiteY2-24" fmla="*/ 216694 h 683419"/>
                <a:gd name="connsiteX3-25" fmla="*/ 354806 w 354806"/>
                <a:gd name="connsiteY3-26" fmla="*/ 342900 h 683419"/>
                <a:gd name="connsiteX4-27" fmla="*/ 264319 w 354806"/>
                <a:gd name="connsiteY4-28" fmla="*/ 466725 h 683419"/>
                <a:gd name="connsiteX5-29" fmla="*/ 264319 w 354806"/>
                <a:gd name="connsiteY5-30" fmla="*/ 419100 h 683419"/>
                <a:gd name="connsiteX6-31" fmla="*/ 0 w 354806"/>
                <a:gd name="connsiteY6-32" fmla="*/ 683419 h 683419"/>
                <a:gd name="connsiteX7-33" fmla="*/ 0 w 354806"/>
                <a:gd name="connsiteY7-34" fmla="*/ 19050 h 683419"/>
                <a:gd name="connsiteX8-35" fmla="*/ 2381 w 354806"/>
                <a:gd name="connsiteY8-36" fmla="*/ 0 h 683419"/>
                <a:gd name="connsiteX0-37" fmla="*/ 2381 w 354806"/>
                <a:gd name="connsiteY0-38" fmla="*/ 0 h 683419"/>
                <a:gd name="connsiteX1-39" fmla="*/ 254794 w 354806"/>
                <a:gd name="connsiteY1-40" fmla="*/ 264319 h 683419"/>
                <a:gd name="connsiteX2-41" fmla="*/ 254794 w 354806"/>
                <a:gd name="connsiteY2-42" fmla="*/ 216694 h 683419"/>
                <a:gd name="connsiteX3-43" fmla="*/ 354806 w 354806"/>
                <a:gd name="connsiteY3-44" fmla="*/ 342900 h 683419"/>
                <a:gd name="connsiteX4-45" fmla="*/ 264319 w 354806"/>
                <a:gd name="connsiteY4-46" fmla="*/ 466725 h 683419"/>
                <a:gd name="connsiteX5-47" fmla="*/ 264319 w 354806"/>
                <a:gd name="connsiteY5-48" fmla="*/ 419100 h 683419"/>
                <a:gd name="connsiteX6-49" fmla="*/ 0 w 354806"/>
                <a:gd name="connsiteY6-50" fmla="*/ 683419 h 683419"/>
                <a:gd name="connsiteX7-51" fmla="*/ 0 w 354806"/>
                <a:gd name="connsiteY7-52" fmla="*/ 19050 h 683419"/>
                <a:gd name="connsiteX8-53" fmla="*/ 2381 w 354806"/>
                <a:gd name="connsiteY8-54" fmla="*/ 0 h 683419"/>
                <a:gd name="connsiteX0-55" fmla="*/ 2381 w 354806"/>
                <a:gd name="connsiteY0-56" fmla="*/ 0 h 683419"/>
                <a:gd name="connsiteX1-57" fmla="*/ 254794 w 354806"/>
                <a:gd name="connsiteY1-58" fmla="*/ 264319 h 683419"/>
                <a:gd name="connsiteX2-59" fmla="*/ 254794 w 354806"/>
                <a:gd name="connsiteY2-60" fmla="*/ 216694 h 683419"/>
                <a:gd name="connsiteX3-61" fmla="*/ 354806 w 354806"/>
                <a:gd name="connsiteY3-62" fmla="*/ 342900 h 683419"/>
                <a:gd name="connsiteX4-63" fmla="*/ 264319 w 354806"/>
                <a:gd name="connsiteY4-64" fmla="*/ 466725 h 683419"/>
                <a:gd name="connsiteX5-65" fmla="*/ 264319 w 354806"/>
                <a:gd name="connsiteY5-66" fmla="*/ 419100 h 683419"/>
                <a:gd name="connsiteX6-67" fmla="*/ 0 w 354806"/>
                <a:gd name="connsiteY6-68" fmla="*/ 683419 h 683419"/>
                <a:gd name="connsiteX7-69" fmla="*/ 0 w 354806"/>
                <a:gd name="connsiteY7-70" fmla="*/ 19050 h 683419"/>
                <a:gd name="connsiteX8-71" fmla="*/ 2381 w 354806"/>
                <a:gd name="connsiteY8-72" fmla="*/ 0 h 683419"/>
                <a:gd name="connsiteX0-73" fmla="*/ 2381 w 354806"/>
                <a:gd name="connsiteY0-74" fmla="*/ 0 h 683419"/>
                <a:gd name="connsiteX1-75" fmla="*/ 254794 w 354806"/>
                <a:gd name="connsiteY1-76" fmla="*/ 264319 h 683419"/>
                <a:gd name="connsiteX2-77" fmla="*/ 254794 w 354806"/>
                <a:gd name="connsiteY2-78" fmla="*/ 216694 h 683419"/>
                <a:gd name="connsiteX3-79" fmla="*/ 354806 w 354806"/>
                <a:gd name="connsiteY3-80" fmla="*/ 342900 h 683419"/>
                <a:gd name="connsiteX4-81" fmla="*/ 264319 w 354806"/>
                <a:gd name="connsiteY4-82" fmla="*/ 466725 h 683419"/>
                <a:gd name="connsiteX5-83" fmla="*/ 264319 w 354806"/>
                <a:gd name="connsiteY5-84" fmla="*/ 419100 h 683419"/>
                <a:gd name="connsiteX6-85" fmla="*/ 0 w 354806"/>
                <a:gd name="connsiteY6-86" fmla="*/ 683419 h 683419"/>
                <a:gd name="connsiteX7-87" fmla="*/ 0 w 354806"/>
                <a:gd name="connsiteY7-88" fmla="*/ 19050 h 683419"/>
                <a:gd name="connsiteX8-89" fmla="*/ 2381 w 354806"/>
                <a:gd name="connsiteY8-90" fmla="*/ 0 h 683419"/>
                <a:gd name="connsiteX0-91" fmla="*/ 2381 w 354806"/>
                <a:gd name="connsiteY0-92" fmla="*/ 0 h 683419"/>
                <a:gd name="connsiteX1-93" fmla="*/ 254794 w 354806"/>
                <a:gd name="connsiteY1-94" fmla="*/ 264319 h 683419"/>
                <a:gd name="connsiteX2-95" fmla="*/ 254794 w 354806"/>
                <a:gd name="connsiteY2-96" fmla="*/ 216694 h 683419"/>
                <a:gd name="connsiteX3-97" fmla="*/ 354806 w 354806"/>
                <a:gd name="connsiteY3-98" fmla="*/ 342900 h 683419"/>
                <a:gd name="connsiteX4-99" fmla="*/ 264319 w 354806"/>
                <a:gd name="connsiteY4-100" fmla="*/ 466725 h 683419"/>
                <a:gd name="connsiteX5-101" fmla="*/ 264319 w 354806"/>
                <a:gd name="connsiteY5-102" fmla="*/ 419100 h 683419"/>
                <a:gd name="connsiteX6-103" fmla="*/ 0 w 354806"/>
                <a:gd name="connsiteY6-104" fmla="*/ 683419 h 683419"/>
                <a:gd name="connsiteX7-105" fmla="*/ 0 w 354806"/>
                <a:gd name="connsiteY7-106" fmla="*/ 19050 h 683419"/>
                <a:gd name="connsiteX8-107" fmla="*/ 2381 w 354806"/>
                <a:gd name="connsiteY8-108" fmla="*/ 0 h 683419"/>
                <a:gd name="connsiteX0-109" fmla="*/ 2381 w 354806"/>
                <a:gd name="connsiteY0-110" fmla="*/ 0 h 683419"/>
                <a:gd name="connsiteX1-111" fmla="*/ 254794 w 354806"/>
                <a:gd name="connsiteY1-112" fmla="*/ 264319 h 683419"/>
                <a:gd name="connsiteX2-113" fmla="*/ 254794 w 354806"/>
                <a:gd name="connsiteY2-114" fmla="*/ 216694 h 683419"/>
                <a:gd name="connsiteX3-115" fmla="*/ 354806 w 354806"/>
                <a:gd name="connsiteY3-116" fmla="*/ 342900 h 683419"/>
                <a:gd name="connsiteX4-117" fmla="*/ 264319 w 354806"/>
                <a:gd name="connsiteY4-118" fmla="*/ 466725 h 683419"/>
                <a:gd name="connsiteX5-119" fmla="*/ 264319 w 354806"/>
                <a:gd name="connsiteY5-120" fmla="*/ 419100 h 683419"/>
                <a:gd name="connsiteX6-121" fmla="*/ 0 w 354806"/>
                <a:gd name="connsiteY6-122" fmla="*/ 683419 h 683419"/>
                <a:gd name="connsiteX7-123" fmla="*/ 0 w 354806"/>
                <a:gd name="connsiteY7-124" fmla="*/ 19050 h 683419"/>
                <a:gd name="connsiteX8-125" fmla="*/ 2381 w 354806"/>
                <a:gd name="connsiteY8-126" fmla="*/ 0 h 683419"/>
                <a:gd name="connsiteX0-127" fmla="*/ 2381 w 354806"/>
                <a:gd name="connsiteY0-128" fmla="*/ 0 h 683419"/>
                <a:gd name="connsiteX1-129" fmla="*/ 254794 w 354806"/>
                <a:gd name="connsiteY1-130" fmla="*/ 264319 h 683419"/>
                <a:gd name="connsiteX2-131" fmla="*/ 254794 w 354806"/>
                <a:gd name="connsiteY2-132" fmla="*/ 216694 h 683419"/>
                <a:gd name="connsiteX3-133" fmla="*/ 354806 w 354806"/>
                <a:gd name="connsiteY3-134" fmla="*/ 342900 h 683419"/>
                <a:gd name="connsiteX4-135" fmla="*/ 264319 w 354806"/>
                <a:gd name="connsiteY4-136" fmla="*/ 466725 h 683419"/>
                <a:gd name="connsiteX5-137" fmla="*/ 264319 w 354806"/>
                <a:gd name="connsiteY5-138" fmla="*/ 419100 h 683419"/>
                <a:gd name="connsiteX6-139" fmla="*/ 0 w 354806"/>
                <a:gd name="connsiteY6-140" fmla="*/ 683419 h 683419"/>
                <a:gd name="connsiteX7-141" fmla="*/ 0 w 354806"/>
                <a:gd name="connsiteY7-142" fmla="*/ 19050 h 683419"/>
                <a:gd name="connsiteX8-143" fmla="*/ 2381 w 354806"/>
                <a:gd name="connsiteY8-144" fmla="*/ 0 h 683419"/>
                <a:gd name="connsiteX0-145" fmla="*/ 2381 w 354806"/>
                <a:gd name="connsiteY0-146" fmla="*/ 0 h 683419"/>
                <a:gd name="connsiteX1-147" fmla="*/ 254794 w 354806"/>
                <a:gd name="connsiteY1-148" fmla="*/ 264319 h 683419"/>
                <a:gd name="connsiteX2-149" fmla="*/ 254794 w 354806"/>
                <a:gd name="connsiteY2-150" fmla="*/ 216694 h 683419"/>
                <a:gd name="connsiteX3-151" fmla="*/ 354806 w 354806"/>
                <a:gd name="connsiteY3-152" fmla="*/ 342900 h 683419"/>
                <a:gd name="connsiteX4-153" fmla="*/ 264319 w 354806"/>
                <a:gd name="connsiteY4-154" fmla="*/ 466725 h 683419"/>
                <a:gd name="connsiteX5-155" fmla="*/ 264319 w 354806"/>
                <a:gd name="connsiteY5-156" fmla="*/ 419100 h 683419"/>
                <a:gd name="connsiteX6-157" fmla="*/ 0 w 354806"/>
                <a:gd name="connsiteY6-158" fmla="*/ 683419 h 683419"/>
                <a:gd name="connsiteX7-159" fmla="*/ 0 w 354806"/>
                <a:gd name="connsiteY7-160" fmla="*/ 19050 h 683419"/>
                <a:gd name="connsiteX8-161" fmla="*/ 2381 w 354806"/>
                <a:gd name="connsiteY8-162" fmla="*/ 0 h 683419"/>
                <a:gd name="connsiteX0-163" fmla="*/ 2381 w 354806"/>
                <a:gd name="connsiteY0-164" fmla="*/ 0 h 683419"/>
                <a:gd name="connsiteX1-165" fmla="*/ 254794 w 354806"/>
                <a:gd name="connsiteY1-166" fmla="*/ 264319 h 683419"/>
                <a:gd name="connsiteX2-167" fmla="*/ 254794 w 354806"/>
                <a:gd name="connsiteY2-168" fmla="*/ 216694 h 683419"/>
                <a:gd name="connsiteX3-169" fmla="*/ 354806 w 354806"/>
                <a:gd name="connsiteY3-170" fmla="*/ 342900 h 683419"/>
                <a:gd name="connsiteX4-171" fmla="*/ 264319 w 354806"/>
                <a:gd name="connsiteY4-172" fmla="*/ 466725 h 683419"/>
                <a:gd name="connsiteX5-173" fmla="*/ 264319 w 354806"/>
                <a:gd name="connsiteY5-174" fmla="*/ 419100 h 683419"/>
                <a:gd name="connsiteX6-175" fmla="*/ 0 w 354806"/>
                <a:gd name="connsiteY6-176" fmla="*/ 683419 h 683419"/>
                <a:gd name="connsiteX7-177" fmla="*/ 0 w 354806"/>
                <a:gd name="connsiteY7-178" fmla="*/ 19050 h 683419"/>
                <a:gd name="connsiteX8-179" fmla="*/ 2381 w 354806"/>
                <a:gd name="connsiteY8-180" fmla="*/ 0 h 683419"/>
                <a:gd name="connsiteX0-181" fmla="*/ 2381 w 354806"/>
                <a:gd name="connsiteY0-182" fmla="*/ 0 h 683419"/>
                <a:gd name="connsiteX1-183" fmla="*/ 254794 w 354806"/>
                <a:gd name="connsiteY1-184" fmla="*/ 264319 h 683419"/>
                <a:gd name="connsiteX2-185" fmla="*/ 254794 w 354806"/>
                <a:gd name="connsiteY2-186" fmla="*/ 216694 h 683419"/>
                <a:gd name="connsiteX3-187" fmla="*/ 354806 w 354806"/>
                <a:gd name="connsiteY3-188" fmla="*/ 342900 h 683419"/>
                <a:gd name="connsiteX4-189" fmla="*/ 264319 w 354806"/>
                <a:gd name="connsiteY4-190" fmla="*/ 466725 h 683419"/>
                <a:gd name="connsiteX5-191" fmla="*/ 264319 w 354806"/>
                <a:gd name="connsiteY5-192" fmla="*/ 419100 h 683419"/>
                <a:gd name="connsiteX6-193" fmla="*/ 0 w 354806"/>
                <a:gd name="connsiteY6-194" fmla="*/ 683419 h 683419"/>
                <a:gd name="connsiteX7-195" fmla="*/ 0 w 354806"/>
                <a:gd name="connsiteY7-196" fmla="*/ 19050 h 683419"/>
                <a:gd name="connsiteX8-197" fmla="*/ 2381 w 354806"/>
                <a:gd name="connsiteY8-198" fmla="*/ 0 h 683419"/>
                <a:gd name="connsiteX0-199" fmla="*/ 2381 w 354806"/>
                <a:gd name="connsiteY0-200" fmla="*/ 0 h 683419"/>
                <a:gd name="connsiteX1-201" fmla="*/ 254794 w 354806"/>
                <a:gd name="connsiteY1-202" fmla="*/ 264319 h 683419"/>
                <a:gd name="connsiteX2-203" fmla="*/ 254794 w 354806"/>
                <a:gd name="connsiteY2-204" fmla="*/ 216694 h 683419"/>
                <a:gd name="connsiteX3-205" fmla="*/ 354806 w 354806"/>
                <a:gd name="connsiteY3-206" fmla="*/ 342900 h 683419"/>
                <a:gd name="connsiteX4-207" fmla="*/ 264319 w 354806"/>
                <a:gd name="connsiteY4-208" fmla="*/ 466725 h 683419"/>
                <a:gd name="connsiteX5-209" fmla="*/ 264319 w 354806"/>
                <a:gd name="connsiteY5-210" fmla="*/ 419100 h 683419"/>
                <a:gd name="connsiteX6-211" fmla="*/ 0 w 354806"/>
                <a:gd name="connsiteY6-212" fmla="*/ 683419 h 683419"/>
                <a:gd name="connsiteX7-213" fmla="*/ 0 w 354806"/>
                <a:gd name="connsiteY7-214" fmla="*/ 19050 h 683419"/>
                <a:gd name="connsiteX8-215" fmla="*/ 2381 w 354806"/>
                <a:gd name="connsiteY8-216" fmla="*/ 0 h 683419"/>
                <a:gd name="connsiteX0-217" fmla="*/ 2381 w 354806"/>
                <a:gd name="connsiteY0-218" fmla="*/ 0 h 683419"/>
                <a:gd name="connsiteX1-219" fmla="*/ 254794 w 354806"/>
                <a:gd name="connsiteY1-220" fmla="*/ 264319 h 683419"/>
                <a:gd name="connsiteX2-221" fmla="*/ 254794 w 354806"/>
                <a:gd name="connsiteY2-222" fmla="*/ 216694 h 683419"/>
                <a:gd name="connsiteX3-223" fmla="*/ 354806 w 354806"/>
                <a:gd name="connsiteY3-224" fmla="*/ 342900 h 683419"/>
                <a:gd name="connsiteX4-225" fmla="*/ 264319 w 354806"/>
                <a:gd name="connsiteY4-226" fmla="*/ 466725 h 683419"/>
                <a:gd name="connsiteX5-227" fmla="*/ 264319 w 354806"/>
                <a:gd name="connsiteY5-228" fmla="*/ 419100 h 683419"/>
                <a:gd name="connsiteX6-229" fmla="*/ 0 w 354806"/>
                <a:gd name="connsiteY6-230" fmla="*/ 683419 h 683419"/>
                <a:gd name="connsiteX7-231" fmla="*/ 2381 w 354806"/>
                <a:gd name="connsiteY7-232" fmla="*/ 0 h 6834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54806" h="683419">
                  <a:moveTo>
                    <a:pt x="2381" y="0"/>
                  </a:moveTo>
                  <a:cubicBezTo>
                    <a:pt x="72232" y="138112"/>
                    <a:pt x="99220" y="207169"/>
                    <a:pt x="254794" y="264319"/>
                  </a:cubicBezTo>
                  <a:lnTo>
                    <a:pt x="254794" y="216694"/>
                  </a:lnTo>
                  <a:lnTo>
                    <a:pt x="354806" y="342900"/>
                  </a:lnTo>
                  <a:lnTo>
                    <a:pt x="264319" y="466725"/>
                  </a:lnTo>
                  <a:lnTo>
                    <a:pt x="264319" y="419100"/>
                  </a:lnTo>
                  <a:cubicBezTo>
                    <a:pt x="145256" y="440531"/>
                    <a:pt x="54769" y="535781"/>
                    <a:pt x="0" y="683419"/>
                  </a:cubicBezTo>
                  <a:cubicBezTo>
                    <a:pt x="794" y="455613"/>
                    <a:pt x="1587" y="227806"/>
                    <a:pt x="2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B9F0"/>
                </a:gs>
                <a:gs pos="100000">
                  <a:srgbClr val="FFC000">
                    <a:alpha val="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任意多边形: 形状 162"/>
            <p:cNvSpPr/>
            <p:nvPr/>
          </p:nvSpPr>
          <p:spPr>
            <a:xfrm>
              <a:off x="5903115" y="2953250"/>
              <a:ext cx="354806" cy="391964"/>
            </a:xfrm>
            <a:custGeom>
              <a:avLst/>
              <a:gdLst>
                <a:gd name="connsiteX0" fmla="*/ 2381 w 354806"/>
                <a:gd name="connsiteY0" fmla="*/ 0 h 683419"/>
                <a:gd name="connsiteX1" fmla="*/ 254794 w 354806"/>
                <a:gd name="connsiteY1" fmla="*/ 264319 h 683419"/>
                <a:gd name="connsiteX2" fmla="*/ 254794 w 354806"/>
                <a:gd name="connsiteY2" fmla="*/ 216694 h 683419"/>
                <a:gd name="connsiteX3" fmla="*/ 354806 w 354806"/>
                <a:gd name="connsiteY3" fmla="*/ 342900 h 683419"/>
                <a:gd name="connsiteX4" fmla="*/ 264319 w 354806"/>
                <a:gd name="connsiteY4" fmla="*/ 466725 h 683419"/>
                <a:gd name="connsiteX5" fmla="*/ 264319 w 354806"/>
                <a:gd name="connsiteY5" fmla="*/ 419100 h 683419"/>
                <a:gd name="connsiteX6" fmla="*/ 0 w 354806"/>
                <a:gd name="connsiteY6" fmla="*/ 683419 h 683419"/>
                <a:gd name="connsiteX7" fmla="*/ 0 w 354806"/>
                <a:gd name="connsiteY7" fmla="*/ 19050 h 683419"/>
                <a:gd name="connsiteX8" fmla="*/ 2381 w 354806"/>
                <a:gd name="connsiteY8" fmla="*/ 0 h 683419"/>
                <a:gd name="connsiteX0-1" fmla="*/ 2381 w 354806"/>
                <a:gd name="connsiteY0-2" fmla="*/ 0 h 683419"/>
                <a:gd name="connsiteX1-3" fmla="*/ 254794 w 354806"/>
                <a:gd name="connsiteY1-4" fmla="*/ 264319 h 683419"/>
                <a:gd name="connsiteX2-5" fmla="*/ 254794 w 354806"/>
                <a:gd name="connsiteY2-6" fmla="*/ 216694 h 683419"/>
                <a:gd name="connsiteX3-7" fmla="*/ 354806 w 354806"/>
                <a:gd name="connsiteY3-8" fmla="*/ 342900 h 683419"/>
                <a:gd name="connsiteX4-9" fmla="*/ 264319 w 354806"/>
                <a:gd name="connsiteY4-10" fmla="*/ 466725 h 683419"/>
                <a:gd name="connsiteX5-11" fmla="*/ 264319 w 354806"/>
                <a:gd name="connsiteY5-12" fmla="*/ 419100 h 683419"/>
                <a:gd name="connsiteX6-13" fmla="*/ 0 w 354806"/>
                <a:gd name="connsiteY6-14" fmla="*/ 683419 h 683419"/>
                <a:gd name="connsiteX7-15" fmla="*/ 0 w 354806"/>
                <a:gd name="connsiteY7-16" fmla="*/ 19050 h 683419"/>
                <a:gd name="connsiteX8-17" fmla="*/ 2381 w 354806"/>
                <a:gd name="connsiteY8-18" fmla="*/ 0 h 683419"/>
                <a:gd name="connsiteX0-19" fmla="*/ 2381 w 354806"/>
                <a:gd name="connsiteY0-20" fmla="*/ 0 h 683419"/>
                <a:gd name="connsiteX1-21" fmla="*/ 254794 w 354806"/>
                <a:gd name="connsiteY1-22" fmla="*/ 264319 h 683419"/>
                <a:gd name="connsiteX2-23" fmla="*/ 254794 w 354806"/>
                <a:gd name="connsiteY2-24" fmla="*/ 216694 h 683419"/>
                <a:gd name="connsiteX3-25" fmla="*/ 354806 w 354806"/>
                <a:gd name="connsiteY3-26" fmla="*/ 342900 h 683419"/>
                <a:gd name="connsiteX4-27" fmla="*/ 264319 w 354806"/>
                <a:gd name="connsiteY4-28" fmla="*/ 466725 h 683419"/>
                <a:gd name="connsiteX5-29" fmla="*/ 264319 w 354806"/>
                <a:gd name="connsiteY5-30" fmla="*/ 419100 h 683419"/>
                <a:gd name="connsiteX6-31" fmla="*/ 0 w 354806"/>
                <a:gd name="connsiteY6-32" fmla="*/ 683419 h 683419"/>
                <a:gd name="connsiteX7-33" fmla="*/ 0 w 354806"/>
                <a:gd name="connsiteY7-34" fmla="*/ 19050 h 683419"/>
                <a:gd name="connsiteX8-35" fmla="*/ 2381 w 354806"/>
                <a:gd name="connsiteY8-36" fmla="*/ 0 h 683419"/>
                <a:gd name="connsiteX0-37" fmla="*/ 2381 w 354806"/>
                <a:gd name="connsiteY0-38" fmla="*/ 0 h 683419"/>
                <a:gd name="connsiteX1-39" fmla="*/ 254794 w 354806"/>
                <a:gd name="connsiteY1-40" fmla="*/ 264319 h 683419"/>
                <a:gd name="connsiteX2-41" fmla="*/ 254794 w 354806"/>
                <a:gd name="connsiteY2-42" fmla="*/ 216694 h 683419"/>
                <a:gd name="connsiteX3-43" fmla="*/ 354806 w 354806"/>
                <a:gd name="connsiteY3-44" fmla="*/ 342900 h 683419"/>
                <a:gd name="connsiteX4-45" fmla="*/ 264319 w 354806"/>
                <a:gd name="connsiteY4-46" fmla="*/ 466725 h 683419"/>
                <a:gd name="connsiteX5-47" fmla="*/ 264319 w 354806"/>
                <a:gd name="connsiteY5-48" fmla="*/ 419100 h 683419"/>
                <a:gd name="connsiteX6-49" fmla="*/ 0 w 354806"/>
                <a:gd name="connsiteY6-50" fmla="*/ 683419 h 683419"/>
                <a:gd name="connsiteX7-51" fmla="*/ 0 w 354806"/>
                <a:gd name="connsiteY7-52" fmla="*/ 19050 h 683419"/>
                <a:gd name="connsiteX8-53" fmla="*/ 2381 w 354806"/>
                <a:gd name="connsiteY8-54" fmla="*/ 0 h 683419"/>
                <a:gd name="connsiteX0-55" fmla="*/ 2381 w 354806"/>
                <a:gd name="connsiteY0-56" fmla="*/ 0 h 683419"/>
                <a:gd name="connsiteX1-57" fmla="*/ 254794 w 354806"/>
                <a:gd name="connsiteY1-58" fmla="*/ 264319 h 683419"/>
                <a:gd name="connsiteX2-59" fmla="*/ 254794 w 354806"/>
                <a:gd name="connsiteY2-60" fmla="*/ 216694 h 683419"/>
                <a:gd name="connsiteX3-61" fmla="*/ 354806 w 354806"/>
                <a:gd name="connsiteY3-62" fmla="*/ 342900 h 683419"/>
                <a:gd name="connsiteX4-63" fmla="*/ 264319 w 354806"/>
                <a:gd name="connsiteY4-64" fmla="*/ 466725 h 683419"/>
                <a:gd name="connsiteX5-65" fmla="*/ 264319 w 354806"/>
                <a:gd name="connsiteY5-66" fmla="*/ 419100 h 683419"/>
                <a:gd name="connsiteX6-67" fmla="*/ 0 w 354806"/>
                <a:gd name="connsiteY6-68" fmla="*/ 683419 h 683419"/>
                <a:gd name="connsiteX7-69" fmla="*/ 0 w 354806"/>
                <a:gd name="connsiteY7-70" fmla="*/ 19050 h 683419"/>
                <a:gd name="connsiteX8-71" fmla="*/ 2381 w 354806"/>
                <a:gd name="connsiteY8-72" fmla="*/ 0 h 683419"/>
                <a:gd name="connsiteX0-73" fmla="*/ 2381 w 354806"/>
                <a:gd name="connsiteY0-74" fmla="*/ 0 h 683419"/>
                <a:gd name="connsiteX1-75" fmla="*/ 254794 w 354806"/>
                <a:gd name="connsiteY1-76" fmla="*/ 264319 h 683419"/>
                <a:gd name="connsiteX2-77" fmla="*/ 254794 w 354806"/>
                <a:gd name="connsiteY2-78" fmla="*/ 216694 h 683419"/>
                <a:gd name="connsiteX3-79" fmla="*/ 354806 w 354806"/>
                <a:gd name="connsiteY3-80" fmla="*/ 342900 h 683419"/>
                <a:gd name="connsiteX4-81" fmla="*/ 264319 w 354806"/>
                <a:gd name="connsiteY4-82" fmla="*/ 466725 h 683419"/>
                <a:gd name="connsiteX5-83" fmla="*/ 264319 w 354806"/>
                <a:gd name="connsiteY5-84" fmla="*/ 419100 h 683419"/>
                <a:gd name="connsiteX6-85" fmla="*/ 0 w 354806"/>
                <a:gd name="connsiteY6-86" fmla="*/ 683419 h 683419"/>
                <a:gd name="connsiteX7-87" fmla="*/ 0 w 354806"/>
                <a:gd name="connsiteY7-88" fmla="*/ 19050 h 683419"/>
                <a:gd name="connsiteX8-89" fmla="*/ 2381 w 354806"/>
                <a:gd name="connsiteY8-90" fmla="*/ 0 h 683419"/>
                <a:gd name="connsiteX0-91" fmla="*/ 2381 w 354806"/>
                <a:gd name="connsiteY0-92" fmla="*/ 0 h 683419"/>
                <a:gd name="connsiteX1-93" fmla="*/ 254794 w 354806"/>
                <a:gd name="connsiteY1-94" fmla="*/ 264319 h 683419"/>
                <a:gd name="connsiteX2-95" fmla="*/ 254794 w 354806"/>
                <a:gd name="connsiteY2-96" fmla="*/ 216694 h 683419"/>
                <a:gd name="connsiteX3-97" fmla="*/ 354806 w 354806"/>
                <a:gd name="connsiteY3-98" fmla="*/ 342900 h 683419"/>
                <a:gd name="connsiteX4-99" fmla="*/ 264319 w 354806"/>
                <a:gd name="connsiteY4-100" fmla="*/ 466725 h 683419"/>
                <a:gd name="connsiteX5-101" fmla="*/ 264319 w 354806"/>
                <a:gd name="connsiteY5-102" fmla="*/ 419100 h 683419"/>
                <a:gd name="connsiteX6-103" fmla="*/ 0 w 354806"/>
                <a:gd name="connsiteY6-104" fmla="*/ 683419 h 683419"/>
                <a:gd name="connsiteX7-105" fmla="*/ 0 w 354806"/>
                <a:gd name="connsiteY7-106" fmla="*/ 19050 h 683419"/>
                <a:gd name="connsiteX8-107" fmla="*/ 2381 w 354806"/>
                <a:gd name="connsiteY8-108" fmla="*/ 0 h 683419"/>
                <a:gd name="connsiteX0-109" fmla="*/ 2381 w 354806"/>
                <a:gd name="connsiteY0-110" fmla="*/ 0 h 683419"/>
                <a:gd name="connsiteX1-111" fmla="*/ 254794 w 354806"/>
                <a:gd name="connsiteY1-112" fmla="*/ 264319 h 683419"/>
                <a:gd name="connsiteX2-113" fmla="*/ 254794 w 354806"/>
                <a:gd name="connsiteY2-114" fmla="*/ 216694 h 683419"/>
                <a:gd name="connsiteX3-115" fmla="*/ 354806 w 354806"/>
                <a:gd name="connsiteY3-116" fmla="*/ 342900 h 683419"/>
                <a:gd name="connsiteX4-117" fmla="*/ 264319 w 354806"/>
                <a:gd name="connsiteY4-118" fmla="*/ 466725 h 683419"/>
                <a:gd name="connsiteX5-119" fmla="*/ 264319 w 354806"/>
                <a:gd name="connsiteY5-120" fmla="*/ 419100 h 683419"/>
                <a:gd name="connsiteX6-121" fmla="*/ 0 w 354806"/>
                <a:gd name="connsiteY6-122" fmla="*/ 683419 h 683419"/>
                <a:gd name="connsiteX7-123" fmla="*/ 0 w 354806"/>
                <a:gd name="connsiteY7-124" fmla="*/ 19050 h 683419"/>
                <a:gd name="connsiteX8-125" fmla="*/ 2381 w 354806"/>
                <a:gd name="connsiteY8-126" fmla="*/ 0 h 683419"/>
                <a:gd name="connsiteX0-127" fmla="*/ 2381 w 354806"/>
                <a:gd name="connsiteY0-128" fmla="*/ 0 h 683419"/>
                <a:gd name="connsiteX1-129" fmla="*/ 254794 w 354806"/>
                <a:gd name="connsiteY1-130" fmla="*/ 264319 h 683419"/>
                <a:gd name="connsiteX2-131" fmla="*/ 254794 w 354806"/>
                <a:gd name="connsiteY2-132" fmla="*/ 216694 h 683419"/>
                <a:gd name="connsiteX3-133" fmla="*/ 354806 w 354806"/>
                <a:gd name="connsiteY3-134" fmla="*/ 342900 h 683419"/>
                <a:gd name="connsiteX4-135" fmla="*/ 264319 w 354806"/>
                <a:gd name="connsiteY4-136" fmla="*/ 466725 h 683419"/>
                <a:gd name="connsiteX5-137" fmla="*/ 264319 w 354806"/>
                <a:gd name="connsiteY5-138" fmla="*/ 419100 h 683419"/>
                <a:gd name="connsiteX6-139" fmla="*/ 0 w 354806"/>
                <a:gd name="connsiteY6-140" fmla="*/ 683419 h 683419"/>
                <a:gd name="connsiteX7-141" fmla="*/ 0 w 354806"/>
                <a:gd name="connsiteY7-142" fmla="*/ 19050 h 683419"/>
                <a:gd name="connsiteX8-143" fmla="*/ 2381 w 354806"/>
                <a:gd name="connsiteY8-144" fmla="*/ 0 h 683419"/>
                <a:gd name="connsiteX0-145" fmla="*/ 2381 w 354806"/>
                <a:gd name="connsiteY0-146" fmla="*/ 0 h 683419"/>
                <a:gd name="connsiteX1-147" fmla="*/ 254794 w 354806"/>
                <a:gd name="connsiteY1-148" fmla="*/ 264319 h 683419"/>
                <a:gd name="connsiteX2-149" fmla="*/ 254794 w 354806"/>
                <a:gd name="connsiteY2-150" fmla="*/ 216694 h 683419"/>
                <a:gd name="connsiteX3-151" fmla="*/ 354806 w 354806"/>
                <a:gd name="connsiteY3-152" fmla="*/ 342900 h 683419"/>
                <a:gd name="connsiteX4-153" fmla="*/ 264319 w 354806"/>
                <a:gd name="connsiteY4-154" fmla="*/ 466725 h 683419"/>
                <a:gd name="connsiteX5-155" fmla="*/ 264319 w 354806"/>
                <a:gd name="connsiteY5-156" fmla="*/ 419100 h 683419"/>
                <a:gd name="connsiteX6-157" fmla="*/ 0 w 354806"/>
                <a:gd name="connsiteY6-158" fmla="*/ 683419 h 683419"/>
                <a:gd name="connsiteX7-159" fmla="*/ 0 w 354806"/>
                <a:gd name="connsiteY7-160" fmla="*/ 19050 h 683419"/>
                <a:gd name="connsiteX8-161" fmla="*/ 2381 w 354806"/>
                <a:gd name="connsiteY8-162" fmla="*/ 0 h 683419"/>
                <a:gd name="connsiteX0-163" fmla="*/ 2381 w 354806"/>
                <a:gd name="connsiteY0-164" fmla="*/ 0 h 683419"/>
                <a:gd name="connsiteX1-165" fmla="*/ 254794 w 354806"/>
                <a:gd name="connsiteY1-166" fmla="*/ 264319 h 683419"/>
                <a:gd name="connsiteX2-167" fmla="*/ 254794 w 354806"/>
                <a:gd name="connsiteY2-168" fmla="*/ 216694 h 683419"/>
                <a:gd name="connsiteX3-169" fmla="*/ 354806 w 354806"/>
                <a:gd name="connsiteY3-170" fmla="*/ 342900 h 683419"/>
                <a:gd name="connsiteX4-171" fmla="*/ 264319 w 354806"/>
                <a:gd name="connsiteY4-172" fmla="*/ 466725 h 683419"/>
                <a:gd name="connsiteX5-173" fmla="*/ 264319 w 354806"/>
                <a:gd name="connsiteY5-174" fmla="*/ 419100 h 683419"/>
                <a:gd name="connsiteX6-175" fmla="*/ 0 w 354806"/>
                <a:gd name="connsiteY6-176" fmla="*/ 683419 h 683419"/>
                <a:gd name="connsiteX7-177" fmla="*/ 0 w 354806"/>
                <a:gd name="connsiteY7-178" fmla="*/ 19050 h 683419"/>
                <a:gd name="connsiteX8-179" fmla="*/ 2381 w 354806"/>
                <a:gd name="connsiteY8-180" fmla="*/ 0 h 683419"/>
                <a:gd name="connsiteX0-181" fmla="*/ 2381 w 354806"/>
                <a:gd name="connsiteY0-182" fmla="*/ 0 h 683419"/>
                <a:gd name="connsiteX1-183" fmla="*/ 254794 w 354806"/>
                <a:gd name="connsiteY1-184" fmla="*/ 264319 h 683419"/>
                <a:gd name="connsiteX2-185" fmla="*/ 254794 w 354806"/>
                <a:gd name="connsiteY2-186" fmla="*/ 216694 h 683419"/>
                <a:gd name="connsiteX3-187" fmla="*/ 354806 w 354806"/>
                <a:gd name="connsiteY3-188" fmla="*/ 342900 h 683419"/>
                <a:gd name="connsiteX4-189" fmla="*/ 264319 w 354806"/>
                <a:gd name="connsiteY4-190" fmla="*/ 466725 h 683419"/>
                <a:gd name="connsiteX5-191" fmla="*/ 264319 w 354806"/>
                <a:gd name="connsiteY5-192" fmla="*/ 419100 h 683419"/>
                <a:gd name="connsiteX6-193" fmla="*/ 0 w 354806"/>
                <a:gd name="connsiteY6-194" fmla="*/ 683419 h 683419"/>
                <a:gd name="connsiteX7-195" fmla="*/ 0 w 354806"/>
                <a:gd name="connsiteY7-196" fmla="*/ 19050 h 683419"/>
                <a:gd name="connsiteX8-197" fmla="*/ 2381 w 354806"/>
                <a:gd name="connsiteY8-198" fmla="*/ 0 h 683419"/>
                <a:gd name="connsiteX0-199" fmla="*/ 2381 w 354806"/>
                <a:gd name="connsiteY0-200" fmla="*/ 0 h 683419"/>
                <a:gd name="connsiteX1-201" fmla="*/ 254794 w 354806"/>
                <a:gd name="connsiteY1-202" fmla="*/ 264319 h 683419"/>
                <a:gd name="connsiteX2-203" fmla="*/ 254794 w 354806"/>
                <a:gd name="connsiteY2-204" fmla="*/ 216694 h 683419"/>
                <a:gd name="connsiteX3-205" fmla="*/ 354806 w 354806"/>
                <a:gd name="connsiteY3-206" fmla="*/ 342900 h 683419"/>
                <a:gd name="connsiteX4-207" fmla="*/ 264319 w 354806"/>
                <a:gd name="connsiteY4-208" fmla="*/ 466725 h 683419"/>
                <a:gd name="connsiteX5-209" fmla="*/ 264319 w 354806"/>
                <a:gd name="connsiteY5-210" fmla="*/ 419100 h 683419"/>
                <a:gd name="connsiteX6-211" fmla="*/ 0 w 354806"/>
                <a:gd name="connsiteY6-212" fmla="*/ 683419 h 683419"/>
                <a:gd name="connsiteX7-213" fmla="*/ 0 w 354806"/>
                <a:gd name="connsiteY7-214" fmla="*/ 19050 h 683419"/>
                <a:gd name="connsiteX8-215" fmla="*/ 2381 w 354806"/>
                <a:gd name="connsiteY8-216" fmla="*/ 0 h 683419"/>
                <a:gd name="connsiteX0-217" fmla="*/ 2381 w 354806"/>
                <a:gd name="connsiteY0-218" fmla="*/ 0 h 683419"/>
                <a:gd name="connsiteX1-219" fmla="*/ 254794 w 354806"/>
                <a:gd name="connsiteY1-220" fmla="*/ 264319 h 683419"/>
                <a:gd name="connsiteX2-221" fmla="*/ 254794 w 354806"/>
                <a:gd name="connsiteY2-222" fmla="*/ 216694 h 683419"/>
                <a:gd name="connsiteX3-223" fmla="*/ 354806 w 354806"/>
                <a:gd name="connsiteY3-224" fmla="*/ 342900 h 683419"/>
                <a:gd name="connsiteX4-225" fmla="*/ 264319 w 354806"/>
                <a:gd name="connsiteY4-226" fmla="*/ 466725 h 683419"/>
                <a:gd name="connsiteX5-227" fmla="*/ 264319 w 354806"/>
                <a:gd name="connsiteY5-228" fmla="*/ 419100 h 683419"/>
                <a:gd name="connsiteX6-229" fmla="*/ 0 w 354806"/>
                <a:gd name="connsiteY6-230" fmla="*/ 683419 h 683419"/>
                <a:gd name="connsiteX7-231" fmla="*/ 2381 w 354806"/>
                <a:gd name="connsiteY7-232" fmla="*/ 0 h 6834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54806" h="683419">
                  <a:moveTo>
                    <a:pt x="2381" y="0"/>
                  </a:moveTo>
                  <a:cubicBezTo>
                    <a:pt x="72232" y="138112"/>
                    <a:pt x="99220" y="207169"/>
                    <a:pt x="254794" y="264319"/>
                  </a:cubicBezTo>
                  <a:lnTo>
                    <a:pt x="254794" y="216694"/>
                  </a:lnTo>
                  <a:lnTo>
                    <a:pt x="354806" y="342900"/>
                  </a:lnTo>
                  <a:lnTo>
                    <a:pt x="264319" y="466725"/>
                  </a:lnTo>
                  <a:lnTo>
                    <a:pt x="264319" y="419100"/>
                  </a:lnTo>
                  <a:cubicBezTo>
                    <a:pt x="145256" y="440531"/>
                    <a:pt x="54769" y="535781"/>
                    <a:pt x="0" y="683419"/>
                  </a:cubicBezTo>
                  <a:cubicBezTo>
                    <a:pt x="794" y="455613"/>
                    <a:pt x="1587" y="227806"/>
                    <a:pt x="238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B9F0">
                    <a:lumMod val="94000"/>
                    <a:alpha val="38000"/>
                  </a:srgbClr>
                </a:gs>
                <a:gs pos="100000">
                  <a:srgbClr val="FFFF00">
                    <a:alpha val="22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isometricRightUp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2160" y="5827172"/>
            <a:ext cx="114047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Bodoni MT" panose="02070603080606020203" pitchFamily="18" charset="0"/>
                <a:cs typeface="Times New Roman" panose="02020603050405020304" pitchFamily="18" charset="0"/>
              </a:rPr>
              <a:t>AI-Native design is expected to systematically enhance 6G performance and empower 6G with new commercial value</a:t>
            </a:r>
            <a:endParaRPr lang="zh-CN" altLang="en-US" sz="2800" dirty="0">
              <a:solidFill>
                <a:srgbClr val="C00000"/>
              </a:solidFill>
              <a:latin typeface="Bodoni MT" panose="02070603080606020203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views for AI-native design in RAN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箭头: 左弧形 3"/>
          <p:cNvSpPr/>
          <p:nvPr/>
        </p:nvSpPr>
        <p:spPr>
          <a:xfrm rot="939642">
            <a:off x="9242985" y="1320476"/>
            <a:ext cx="1475526" cy="3640627"/>
          </a:xfrm>
          <a:prstGeom prst="curved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182498" y="2251915"/>
            <a:ext cx="838957" cy="90794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5G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846448" y="2452299"/>
            <a:ext cx="1564651" cy="1502252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6G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68475" y="1577860"/>
            <a:ext cx="1705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AI</a:t>
            </a:r>
            <a:endParaRPr lang="zh-CN" altLang="en-US" b="1" dirty="0">
              <a:solidFill>
                <a:schemeClr val="accent5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79086" y="1163901"/>
            <a:ext cx="19347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Deep learning</a:t>
            </a:r>
            <a:endParaRPr lang="zh-CN" altLang="en-US" sz="1400" dirty="0">
              <a:solidFill>
                <a:srgbClr val="00206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7780" y="2551786"/>
            <a:ext cx="25229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Transformer</a:t>
            </a:r>
            <a:endParaRPr lang="zh-CN" altLang="en-US" sz="1600" dirty="0">
              <a:solidFill>
                <a:srgbClr val="00206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55782" y="3997489"/>
            <a:ext cx="25641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LLM</a:t>
            </a:r>
          </a:p>
          <a:p>
            <a:pPr algn="ctr"/>
            <a:r>
              <a:rPr lang="en-US" altLang="zh-CN" sz="1400" dirty="0">
                <a:solidFill>
                  <a:srgbClr val="002060"/>
                </a:solidFill>
              </a:rPr>
              <a:t>Generative AI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238" y="1564889"/>
            <a:ext cx="838957" cy="54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854" y="2931373"/>
            <a:ext cx="1085187" cy="66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箭头: 右 24"/>
          <p:cNvSpPr/>
          <p:nvPr/>
        </p:nvSpPr>
        <p:spPr>
          <a:xfrm rot="3667511">
            <a:off x="9974994" y="2097029"/>
            <a:ext cx="512686" cy="316509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右 25"/>
          <p:cNvSpPr/>
          <p:nvPr/>
        </p:nvSpPr>
        <p:spPr>
          <a:xfrm rot="1006023">
            <a:off x="9371329" y="2853689"/>
            <a:ext cx="495799" cy="300500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右 26"/>
          <p:cNvSpPr/>
          <p:nvPr/>
        </p:nvSpPr>
        <p:spPr>
          <a:xfrm rot="19524101">
            <a:off x="9639925" y="3842476"/>
            <a:ext cx="495799" cy="340938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560821" y="3425721"/>
            <a:ext cx="21262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02060"/>
                </a:solidFill>
              </a:rPr>
              <a:t>Native AI</a:t>
            </a:r>
          </a:p>
        </p:txBody>
      </p:sp>
      <p:sp>
        <p:nvSpPr>
          <p:cNvPr id="29" name="矩形 28"/>
          <p:cNvSpPr/>
          <p:nvPr/>
        </p:nvSpPr>
        <p:spPr>
          <a:xfrm>
            <a:off x="200904" y="1044035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32587" y="1145684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Use Cases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2587" y="1672689"/>
            <a:ext cx="26054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Specified in 5G-A:  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upported in 6G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use cases: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to discuss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support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multiple use cases</a:t>
            </a:r>
            <a:endParaRPr lang="zh-CN" altLang="en-US" sz="2000" dirty="0"/>
          </a:p>
        </p:txBody>
      </p:sp>
      <p:sp>
        <p:nvSpPr>
          <p:cNvPr id="32" name="文本框 31"/>
          <p:cNvSpPr txBox="1"/>
          <p:nvPr/>
        </p:nvSpPr>
        <p:spPr>
          <a:xfrm>
            <a:off x="2812447" y="1145684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Data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30959" y="1677419"/>
            <a:ext cx="2239902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for data collection and transfer  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for Network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for AI</a:t>
            </a:r>
            <a:endParaRPr lang="zh-CN" altLang="en-US" sz="2000" dirty="0"/>
          </a:p>
        </p:txBody>
      </p:sp>
      <p:sp>
        <p:nvSpPr>
          <p:cNvPr id="34" name="矩形 33"/>
          <p:cNvSpPr/>
          <p:nvPr/>
        </p:nvSpPr>
        <p:spPr>
          <a:xfrm>
            <a:off x="2820808" y="1035189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440712" y="1026343"/>
            <a:ext cx="2482764" cy="345428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335415" y="1145684"/>
            <a:ext cx="252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srgbClr val="002060"/>
                </a:solidFill>
              </a:rPr>
              <a:t>Model</a:t>
            </a:r>
            <a:endParaRPr lang="zh-CN" altLang="en-US" sz="1800" b="1" dirty="0">
              <a:solidFill>
                <a:srgbClr val="00206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556851" y="1667954"/>
            <a:ext cx="2269056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LCM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framework to ensure the performance of  AI-based  use cases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training and scenario-based dynamic control</a:t>
            </a:r>
            <a:endParaRPr lang="zh-CN" altLang="en-US" sz="2000" dirty="0"/>
          </a:p>
        </p:txBody>
      </p:sp>
      <p:sp>
        <p:nvSpPr>
          <p:cNvPr id="38" name="矩形 37"/>
          <p:cNvSpPr/>
          <p:nvPr/>
        </p:nvSpPr>
        <p:spPr>
          <a:xfrm>
            <a:off x="200904" y="4888440"/>
            <a:ext cx="7771614" cy="58887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92058" y="5050518"/>
            <a:ext cx="61402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altLang="zh-CN" sz="1800" b="1" dirty="0">
                <a:solidFill>
                  <a:schemeClr val="bg1">
                    <a:lumMod val="50000"/>
                  </a:schemeClr>
                </a:solidFill>
              </a:rPr>
              <a:t>esources support</a:t>
            </a:r>
            <a:endParaRPr lang="zh-CN" altLang="en-US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箭头: 上 39"/>
          <p:cNvSpPr/>
          <p:nvPr/>
        </p:nvSpPr>
        <p:spPr>
          <a:xfrm>
            <a:off x="1442286" y="4589760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箭头: 上 40"/>
          <p:cNvSpPr/>
          <p:nvPr/>
        </p:nvSpPr>
        <p:spPr>
          <a:xfrm>
            <a:off x="3794394" y="4573506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箭头: 上 41"/>
          <p:cNvSpPr/>
          <p:nvPr/>
        </p:nvSpPr>
        <p:spPr>
          <a:xfrm>
            <a:off x="6146502" y="4557252"/>
            <a:ext cx="584634" cy="230902"/>
          </a:xfrm>
          <a:prstGeom prst="up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0" y="5650603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6G AI-native design will enable comprehensive integration of AI and communication. Forward compatibility and flexible architecture design should be supported.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Cases Related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646" y="1195557"/>
            <a:ext cx="3385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7030A0"/>
                </a:solidFill>
                <a:latin typeface="+mn-ea"/>
              </a:rPr>
              <a:t>Use cases specified in 5G-A</a:t>
            </a:r>
            <a:endParaRPr lang="zh-CN" altLang="en-US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149151" y="1173187"/>
            <a:ext cx="2384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rgbClr val="7030A0"/>
                </a:solidFill>
                <a:latin typeface="+mn-ea"/>
              </a:rPr>
              <a:t>New use cases</a:t>
            </a:r>
            <a:endParaRPr lang="zh-CN" altLang="en-US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8600334" y="1173187"/>
            <a:ext cx="33858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7030A0"/>
                </a:solidFill>
                <a:latin typeface="+mn-ea"/>
              </a:rPr>
              <a:t>Joint support for multiple use cases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64902" y="1777043"/>
            <a:ext cx="3697814" cy="37266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619" y="1777043"/>
            <a:ext cx="3697814" cy="37266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3590" y="1777043"/>
            <a:ext cx="3697814" cy="37266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810" y="2072660"/>
            <a:ext cx="344445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supported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6G design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 management, CSI Prediction, CSI compression, Mobility, Power saving, Load balance,….</a:t>
            </a:r>
          </a:p>
          <a:p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need to further study in R20 6G SI</a:t>
            </a:r>
            <a:endParaRPr lang="zh-CN" altLang="en-US" sz="2000" b="1" dirty="0"/>
          </a:p>
        </p:txBody>
      </p:sp>
      <p:sp>
        <p:nvSpPr>
          <p:cNvPr id="10" name="加号 9"/>
          <p:cNvSpPr/>
          <p:nvPr/>
        </p:nvSpPr>
        <p:spPr>
          <a:xfrm>
            <a:off x="3955369" y="3356672"/>
            <a:ext cx="337065" cy="351692"/>
          </a:xfrm>
          <a:prstGeom prst="mathPlus">
            <a:avLst/>
          </a:prstGeom>
          <a:solidFill>
            <a:srgbClr val="A66B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加号 10"/>
          <p:cNvSpPr/>
          <p:nvPr/>
        </p:nvSpPr>
        <p:spPr>
          <a:xfrm>
            <a:off x="7986525" y="3356672"/>
            <a:ext cx="337065" cy="351692"/>
          </a:xfrm>
          <a:prstGeom prst="mathPlus">
            <a:avLst/>
          </a:prstGeom>
          <a:solidFill>
            <a:srgbClr val="A66B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82527" y="2025777"/>
            <a:ext cx="369781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to discuss for RAN1/2/3/4 leading new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estimation, New pilot design, Demodulation, Scheduling, Equalization,……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Consensus building phase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(6-9 month) is expected on use cases specified for 6G Day1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8300153" y="1966468"/>
            <a:ext cx="389184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Typical multiple use cases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estimation + CSI feedback, Channel estimation + symbol detection,……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design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Explicitly identification for multi-case application scenario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Assistant signal/information for fast scenarios indication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0" y="5650603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AI-based use cases should be operated on top of classic algorithms with clear fallback mechanisms, rather than completely replacing them.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Related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899" y="1431987"/>
            <a:ext cx="5244502" cy="38301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90298" y="1411221"/>
            <a:ext cx="5244502" cy="38301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8932" y="1595887"/>
            <a:ext cx="3385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latin typeface="+mn-ea"/>
              </a:rPr>
              <a:t>Network for AI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175113" y="1595887"/>
            <a:ext cx="3385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latin typeface="+mn-ea"/>
              </a:rPr>
              <a:t>AI for Network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6647169" y="2030460"/>
            <a:ext cx="508763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collection for AI applications/agent from RAN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Wireless channel condition related information collection and exposure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information required by AI applications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E2E AI application related data transfer guarantee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770" y="2071248"/>
            <a:ext cx="508763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collection for UE-sided model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Options identified in 5G-A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collection for Network-sided model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centralized data collection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OAM centralized data collection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Coordination with SA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WGs and SA WGs work together to finalize the specification works for different options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650603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Ensure reasonable data transfer among relevant parties to guarantee performance of AI-based solutions and generate new commercial value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related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1847939" y="1581537"/>
            <a:ext cx="1365250" cy="920750"/>
          </a:xfrm>
          <a:custGeom>
            <a:avLst/>
            <a:gdLst>
              <a:gd name="T0" fmla="*/ 304 w 604"/>
              <a:gd name="T1" fmla="*/ 266 h 407"/>
              <a:gd name="T2" fmla="*/ 604 w 604"/>
              <a:gd name="T3" fmla="*/ 407 h 407"/>
              <a:gd name="T4" fmla="*/ 604 w 604"/>
              <a:gd name="T5" fmla="*/ 407 h 407"/>
              <a:gd name="T6" fmla="*/ 604 w 604"/>
              <a:gd name="T7" fmla="*/ 5 h 407"/>
              <a:gd name="T8" fmla="*/ 304 w 604"/>
              <a:gd name="T9" fmla="*/ 146 h 407"/>
              <a:gd name="T10" fmla="*/ 0 w 604"/>
              <a:gd name="T11" fmla="*/ 0 h 407"/>
              <a:gd name="T12" fmla="*/ 0 w 604"/>
              <a:gd name="T13" fmla="*/ 0 h 407"/>
              <a:gd name="T14" fmla="*/ 0 w 604"/>
              <a:gd name="T15" fmla="*/ 407 h 407"/>
              <a:gd name="T16" fmla="*/ 4 w 604"/>
              <a:gd name="T17" fmla="*/ 407 h 407"/>
              <a:gd name="T18" fmla="*/ 304 w 604"/>
              <a:gd name="T19" fmla="*/ 26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4" h="407">
                <a:moveTo>
                  <a:pt x="304" y="266"/>
                </a:moveTo>
                <a:cubicBezTo>
                  <a:pt x="425" y="266"/>
                  <a:pt x="532" y="321"/>
                  <a:pt x="604" y="407"/>
                </a:cubicBezTo>
                <a:cubicBezTo>
                  <a:pt x="604" y="407"/>
                  <a:pt x="604" y="407"/>
                  <a:pt x="604" y="407"/>
                </a:cubicBezTo>
                <a:cubicBezTo>
                  <a:pt x="604" y="5"/>
                  <a:pt x="604" y="5"/>
                  <a:pt x="604" y="5"/>
                </a:cubicBezTo>
                <a:cubicBezTo>
                  <a:pt x="532" y="91"/>
                  <a:pt x="425" y="146"/>
                  <a:pt x="304" y="146"/>
                </a:cubicBezTo>
                <a:cubicBezTo>
                  <a:pt x="181" y="146"/>
                  <a:pt x="72" y="8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7"/>
                  <a:pt x="0" y="407"/>
                  <a:pt x="0" y="407"/>
                </a:cubicBezTo>
                <a:cubicBezTo>
                  <a:pt x="4" y="407"/>
                  <a:pt x="4" y="407"/>
                  <a:pt x="4" y="407"/>
                </a:cubicBezTo>
                <a:cubicBezTo>
                  <a:pt x="76" y="321"/>
                  <a:pt x="184" y="266"/>
                  <a:pt x="304" y="266"/>
                </a:cubicBezTo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Oval 14"/>
          <p:cNvSpPr>
            <a:spLocks noChangeArrowheads="1"/>
          </p:cNvSpPr>
          <p:nvPr/>
        </p:nvSpPr>
        <p:spPr bwMode="auto">
          <a:xfrm>
            <a:off x="617626" y="1344999"/>
            <a:ext cx="1406525" cy="14049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9082286" y="1581537"/>
            <a:ext cx="1362075" cy="920750"/>
          </a:xfrm>
          <a:custGeom>
            <a:avLst/>
            <a:gdLst>
              <a:gd name="T0" fmla="*/ 304 w 603"/>
              <a:gd name="T1" fmla="*/ 266 h 407"/>
              <a:gd name="T2" fmla="*/ 603 w 603"/>
              <a:gd name="T3" fmla="*/ 407 h 407"/>
              <a:gd name="T4" fmla="*/ 603 w 603"/>
              <a:gd name="T5" fmla="*/ 407 h 407"/>
              <a:gd name="T6" fmla="*/ 603 w 603"/>
              <a:gd name="T7" fmla="*/ 5 h 407"/>
              <a:gd name="T8" fmla="*/ 304 w 603"/>
              <a:gd name="T9" fmla="*/ 146 h 407"/>
              <a:gd name="T10" fmla="*/ 0 w 603"/>
              <a:gd name="T11" fmla="*/ 0 h 407"/>
              <a:gd name="T12" fmla="*/ 0 w 603"/>
              <a:gd name="T13" fmla="*/ 0 h 407"/>
              <a:gd name="T14" fmla="*/ 0 w 603"/>
              <a:gd name="T15" fmla="*/ 407 h 407"/>
              <a:gd name="T16" fmla="*/ 4 w 603"/>
              <a:gd name="T17" fmla="*/ 407 h 407"/>
              <a:gd name="T18" fmla="*/ 304 w 603"/>
              <a:gd name="T19" fmla="*/ 26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3" h="407">
                <a:moveTo>
                  <a:pt x="304" y="266"/>
                </a:moveTo>
                <a:cubicBezTo>
                  <a:pt x="424" y="266"/>
                  <a:pt x="532" y="321"/>
                  <a:pt x="603" y="407"/>
                </a:cubicBezTo>
                <a:cubicBezTo>
                  <a:pt x="603" y="407"/>
                  <a:pt x="603" y="407"/>
                  <a:pt x="603" y="407"/>
                </a:cubicBezTo>
                <a:cubicBezTo>
                  <a:pt x="603" y="5"/>
                  <a:pt x="603" y="5"/>
                  <a:pt x="603" y="5"/>
                </a:cubicBezTo>
                <a:cubicBezTo>
                  <a:pt x="532" y="91"/>
                  <a:pt x="424" y="146"/>
                  <a:pt x="304" y="146"/>
                </a:cubicBezTo>
                <a:cubicBezTo>
                  <a:pt x="181" y="146"/>
                  <a:pt x="71" y="8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7"/>
                  <a:pt x="0" y="407"/>
                  <a:pt x="0" y="407"/>
                </a:cubicBezTo>
                <a:cubicBezTo>
                  <a:pt x="4" y="407"/>
                  <a:pt x="4" y="407"/>
                  <a:pt x="4" y="407"/>
                </a:cubicBezTo>
                <a:cubicBezTo>
                  <a:pt x="75" y="321"/>
                  <a:pt x="183" y="266"/>
                  <a:pt x="304" y="266"/>
                </a:cubicBezTo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5"/>
          <p:cNvSpPr/>
          <p:nvPr/>
        </p:nvSpPr>
        <p:spPr bwMode="auto">
          <a:xfrm>
            <a:off x="4246280" y="1612876"/>
            <a:ext cx="1365250" cy="920750"/>
          </a:xfrm>
          <a:custGeom>
            <a:avLst/>
            <a:gdLst>
              <a:gd name="T0" fmla="*/ 304 w 604"/>
              <a:gd name="T1" fmla="*/ 266 h 407"/>
              <a:gd name="T2" fmla="*/ 604 w 604"/>
              <a:gd name="T3" fmla="*/ 407 h 407"/>
              <a:gd name="T4" fmla="*/ 604 w 604"/>
              <a:gd name="T5" fmla="*/ 407 h 407"/>
              <a:gd name="T6" fmla="*/ 604 w 604"/>
              <a:gd name="T7" fmla="*/ 5 h 407"/>
              <a:gd name="T8" fmla="*/ 304 w 604"/>
              <a:gd name="T9" fmla="*/ 146 h 407"/>
              <a:gd name="T10" fmla="*/ 0 w 604"/>
              <a:gd name="T11" fmla="*/ 0 h 407"/>
              <a:gd name="T12" fmla="*/ 0 w 604"/>
              <a:gd name="T13" fmla="*/ 0 h 407"/>
              <a:gd name="T14" fmla="*/ 0 w 604"/>
              <a:gd name="T15" fmla="*/ 407 h 407"/>
              <a:gd name="T16" fmla="*/ 4 w 604"/>
              <a:gd name="T17" fmla="*/ 407 h 407"/>
              <a:gd name="T18" fmla="*/ 304 w 604"/>
              <a:gd name="T19" fmla="*/ 26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4" h="407">
                <a:moveTo>
                  <a:pt x="304" y="266"/>
                </a:moveTo>
                <a:cubicBezTo>
                  <a:pt x="425" y="266"/>
                  <a:pt x="532" y="321"/>
                  <a:pt x="604" y="407"/>
                </a:cubicBezTo>
                <a:cubicBezTo>
                  <a:pt x="604" y="407"/>
                  <a:pt x="604" y="407"/>
                  <a:pt x="604" y="407"/>
                </a:cubicBezTo>
                <a:cubicBezTo>
                  <a:pt x="604" y="5"/>
                  <a:pt x="604" y="5"/>
                  <a:pt x="604" y="5"/>
                </a:cubicBezTo>
                <a:cubicBezTo>
                  <a:pt x="532" y="91"/>
                  <a:pt x="425" y="146"/>
                  <a:pt x="304" y="146"/>
                </a:cubicBezTo>
                <a:cubicBezTo>
                  <a:pt x="181" y="146"/>
                  <a:pt x="72" y="8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7"/>
                  <a:pt x="0" y="407"/>
                  <a:pt x="0" y="407"/>
                </a:cubicBezTo>
                <a:cubicBezTo>
                  <a:pt x="4" y="407"/>
                  <a:pt x="4" y="407"/>
                  <a:pt x="4" y="407"/>
                </a:cubicBezTo>
                <a:cubicBezTo>
                  <a:pt x="76" y="321"/>
                  <a:pt x="184" y="266"/>
                  <a:pt x="304" y="266"/>
                </a:cubicBezTo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676742" y="1612876"/>
            <a:ext cx="1362075" cy="920750"/>
          </a:xfrm>
          <a:custGeom>
            <a:avLst/>
            <a:gdLst>
              <a:gd name="T0" fmla="*/ 304 w 603"/>
              <a:gd name="T1" fmla="*/ 266 h 407"/>
              <a:gd name="T2" fmla="*/ 603 w 603"/>
              <a:gd name="T3" fmla="*/ 407 h 407"/>
              <a:gd name="T4" fmla="*/ 603 w 603"/>
              <a:gd name="T5" fmla="*/ 407 h 407"/>
              <a:gd name="T6" fmla="*/ 603 w 603"/>
              <a:gd name="T7" fmla="*/ 5 h 407"/>
              <a:gd name="T8" fmla="*/ 304 w 603"/>
              <a:gd name="T9" fmla="*/ 146 h 407"/>
              <a:gd name="T10" fmla="*/ 0 w 603"/>
              <a:gd name="T11" fmla="*/ 0 h 407"/>
              <a:gd name="T12" fmla="*/ 0 w 603"/>
              <a:gd name="T13" fmla="*/ 0 h 407"/>
              <a:gd name="T14" fmla="*/ 0 w 603"/>
              <a:gd name="T15" fmla="*/ 407 h 407"/>
              <a:gd name="T16" fmla="*/ 4 w 603"/>
              <a:gd name="T17" fmla="*/ 407 h 407"/>
              <a:gd name="T18" fmla="*/ 304 w 603"/>
              <a:gd name="T19" fmla="*/ 26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3" h="407">
                <a:moveTo>
                  <a:pt x="304" y="266"/>
                </a:moveTo>
                <a:cubicBezTo>
                  <a:pt x="424" y="266"/>
                  <a:pt x="532" y="321"/>
                  <a:pt x="603" y="407"/>
                </a:cubicBezTo>
                <a:cubicBezTo>
                  <a:pt x="603" y="407"/>
                  <a:pt x="603" y="407"/>
                  <a:pt x="603" y="407"/>
                </a:cubicBezTo>
                <a:cubicBezTo>
                  <a:pt x="603" y="5"/>
                  <a:pt x="603" y="5"/>
                  <a:pt x="603" y="5"/>
                </a:cubicBezTo>
                <a:cubicBezTo>
                  <a:pt x="532" y="91"/>
                  <a:pt x="424" y="146"/>
                  <a:pt x="304" y="146"/>
                </a:cubicBezTo>
                <a:cubicBezTo>
                  <a:pt x="181" y="146"/>
                  <a:pt x="71" y="89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7"/>
                  <a:pt x="0" y="407"/>
                  <a:pt x="0" y="407"/>
                </a:cubicBezTo>
                <a:cubicBezTo>
                  <a:pt x="4" y="407"/>
                  <a:pt x="4" y="407"/>
                  <a:pt x="4" y="407"/>
                </a:cubicBezTo>
                <a:cubicBezTo>
                  <a:pt x="75" y="321"/>
                  <a:pt x="183" y="266"/>
                  <a:pt x="304" y="266"/>
                </a:cubicBezTo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7825286" y="1322510"/>
            <a:ext cx="1404938" cy="14049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5443255" y="1376338"/>
            <a:ext cx="1408113" cy="14049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3015967" y="1376338"/>
            <a:ext cx="1406525" cy="14049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0247251" y="1316141"/>
            <a:ext cx="1404938" cy="14049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3" name="矩形 12"/>
          <p:cNvSpPr/>
          <p:nvPr/>
        </p:nvSpPr>
        <p:spPr>
          <a:xfrm>
            <a:off x="583828" y="1619237"/>
            <a:ext cx="1643605" cy="798745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training</a:t>
            </a:r>
            <a:endParaRPr lang="zh-CN" altLang="en-US" sz="20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04252" y="1434571"/>
            <a:ext cx="1643605" cy="1168077"/>
          </a:xfrm>
          <a:prstGeom prst="rect">
            <a:avLst/>
          </a:prstGeom>
        </p:spPr>
        <p:txBody>
          <a:bodyPr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Functionality/modle identification</a:t>
            </a:r>
            <a:endParaRPr lang="zh-CN" altLang="en-US" sz="20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1084" y="1565662"/>
            <a:ext cx="2008721" cy="798745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Model delivery/transfer</a:t>
            </a:r>
            <a:endParaRPr lang="zh-CN" altLang="en-US" sz="20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34961" y="1457873"/>
            <a:ext cx="1404939" cy="11680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Functionality/model monitoring</a:t>
            </a:r>
            <a:endParaRPr lang="zh-CN" altLang="en-US" sz="20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12270" y="1858544"/>
            <a:ext cx="1404939" cy="429413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2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…..</a:t>
            </a:r>
            <a:endParaRPr lang="zh-CN" altLang="en-US" sz="20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139" y="3310958"/>
            <a:ext cx="25289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2060"/>
                </a:solidFill>
              </a:rPr>
              <a:t>Offline training is assumed in 5G-A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FF0000"/>
                </a:solidFill>
              </a:rPr>
              <a:t>Online training </a:t>
            </a:r>
            <a:r>
              <a:rPr lang="en-US" altLang="zh-CN" sz="1800" b="1" dirty="0">
                <a:solidFill>
                  <a:srgbClr val="002060"/>
                </a:solidFill>
              </a:rPr>
              <a:t>should be considered in 6</a:t>
            </a:r>
            <a:r>
              <a:rPr lang="en-US" altLang="zh-CN" b="1" dirty="0">
                <a:solidFill>
                  <a:srgbClr val="002060"/>
                </a:solidFill>
              </a:rPr>
              <a:t>G</a:t>
            </a:r>
            <a:endParaRPr lang="en-US" altLang="zh-CN" sz="1800" b="1" dirty="0">
              <a:solidFill>
                <a:srgbClr val="00206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3447" y="2895459"/>
            <a:ext cx="26629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2060"/>
                </a:solidFill>
              </a:rPr>
              <a:t>Functionality/model Identification for single/multiple use cases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FF0000"/>
                </a:solidFill>
              </a:rPr>
              <a:t>Special design for multiple use case alignment </a:t>
            </a:r>
            <a:r>
              <a:rPr lang="en-US" altLang="zh-CN" sz="1800" b="1" dirty="0">
                <a:solidFill>
                  <a:srgbClr val="002060"/>
                </a:solidFill>
              </a:rPr>
              <a:t>is expected in 6G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62329" y="3146796"/>
            <a:ext cx="26629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2060"/>
                </a:solidFill>
              </a:rPr>
              <a:t>Different types of </a:t>
            </a:r>
            <a:r>
              <a:rPr lang="en-US" altLang="zh-CN" b="1" dirty="0">
                <a:solidFill>
                  <a:srgbClr val="FF0000"/>
                </a:solidFill>
              </a:rPr>
              <a:t>Model delivery/ transfer </a:t>
            </a:r>
            <a:r>
              <a:rPr lang="en-US" altLang="zh-CN" b="1" dirty="0">
                <a:solidFill>
                  <a:srgbClr val="002060"/>
                </a:solidFill>
              </a:rPr>
              <a:t>between different network element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 err="1">
                <a:solidFill>
                  <a:srgbClr val="002060"/>
                </a:solidFill>
              </a:rPr>
              <a:t>gNB</a:t>
            </a:r>
            <a:r>
              <a:rPr lang="en-US" altLang="zh-CN" b="1" dirty="0">
                <a:solidFill>
                  <a:srgbClr val="002060"/>
                </a:solidFill>
              </a:rPr>
              <a:t>\Core network\OTT server\UE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rgbClr val="00206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84294" y="3004455"/>
            <a:ext cx="318147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02060"/>
                </a:solidFill>
              </a:rPr>
              <a:t>Monitoring mechanisms for single/multiple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rgbClr val="00206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FF0000"/>
                </a:solidFill>
              </a:rPr>
              <a:t>Flexible monitoring mechanism to match different scenarios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0" y="5841115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LCM as framework to ensure the performance of  AI-based  use cases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/>
          <p:cNvSpPr/>
          <p:nvPr/>
        </p:nvSpPr>
        <p:spPr>
          <a:xfrm>
            <a:off x="2494670" y="1209822"/>
            <a:ext cx="4248443" cy="3516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6G</a:t>
            </a:r>
            <a:r>
              <a:rPr lang="zh-CN" altLang="en-US" b="1" dirty="0">
                <a:solidFill>
                  <a:schemeClr val="bg1"/>
                </a:solidFill>
              </a:rPr>
              <a:t> </a:t>
            </a:r>
            <a:r>
              <a:rPr lang="en-US" altLang="zh-CN" b="1" dirty="0">
                <a:solidFill>
                  <a:schemeClr val="bg1"/>
                </a:solidFill>
              </a:rPr>
              <a:t>initial</a:t>
            </a:r>
            <a:r>
              <a:rPr lang="zh-CN" altLang="en-US" b="1" dirty="0">
                <a:solidFill>
                  <a:schemeClr val="bg1"/>
                </a:solidFill>
              </a:rPr>
              <a:t> </a:t>
            </a:r>
            <a:r>
              <a:rPr lang="en-US" altLang="zh-CN" b="1" dirty="0">
                <a:solidFill>
                  <a:schemeClr val="bg1"/>
                </a:solidFill>
              </a:rPr>
              <a:t>version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箭头: V 形 2"/>
          <p:cNvSpPr/>
          <p:nvPr/>
        </p:nvSpPr>
        <p:spPr>
          <a:xfrm>
            <a:off x="6743113" y="1209822"/>
            <a:ext cx="4248443" cy="351692"/>
          </a:xfrm>
          <a:prstGeom prst="chevron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6G evolution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4670" y="1561514"/>
            <a:ext cx="4117145" cy="43047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9298" y="1570897"/>
            <a:ext cx="4117145" cy="43047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335" y="2050310"/>
            <a:ext cx="1900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Feature design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878" y="4162641"/>
            <a:ext cx="2203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System structure design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526320" y="2646489"/>
            <a:ext cx="1867489" cy="675249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AI based air interface cases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4746673" y="2646488"/>
            <a:ext cx="1758462" cy="675249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AI based high layer cases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2619577" y="1711862"/>
            <a:ext cx="3853263" cy="559191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00"/>
                </a:solidFill>
              </a:rPr>
              <a:t>AI based end-to-end basic design for multiple scenarios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1" name="箭头: 下 10"/>
          <p:cNvSpPr/>
          <p:nvPr/>
        </p:nvSpPr>
        <p:spPr>
          <a:xfrm rot="10800000">
            <a:off x="3608362" y="2307100"/>
            <a:ext cx="267286" cy="225083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箭头: 下 11"/>
          <p:cNvSpPr/>
          <p:nvPr/>
        </p:nvSpPr>
        <p:spPr>
          <a:xfrm rot="10800000">
            <a:off x="5492261" y="2293033"/>
            <a:ext cx="267286" cy="225083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580246" y="3713871"/>
            <a:ext cx="1476920" cy="584689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Data collection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2606958" y="5042255"/>
            <a:ext cx="2336630" cy="833355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Computing resource distribution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586318" y="4445974"/>
            <a:ext cx="1470848" cy="548948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Model training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加号 15"/>
          <p:cNvSpPr/>
          <p:nvPr/>
        </p:nvSpPr>
        <p:spPr>
          <a:xfrm>
            <a:off x="4074449" y="3850125"/>
            <a:ext cx="264937" cy="276104"/>
          </a:xfrm>
          <a:prstGeom prst="mathPlu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加号 16"/>
          <p:cNvSpPr/>
          <p:nvPr/>
        </p:nvSpPr>
        <p:spPr>
          <a:xfrm>
            <a:off x="5034004" y="5323134"/>
            <a:ext cx="264937" cy="276104"/>
          </a:xfrm>
          <a:prstGeom prst="mathPlu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加号 17"/>
          <p:cNvSpPr/>
          <p:nvPr/>
        </p:nvSpPr>
        <p:spPr>
          <a:xfrm>
            <a:off x="4057166" y="4598117"/>
            <a:ext cx="264937" cy="276104"/>
          </a:xfrm>
          <a:prstGeom prst="mathPlu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39480" y="3589023"/>
            <a:ext cx="9697330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右箭头 22"/>
          <p:cNvSpPr/>
          <p:nvPr/>
        </p:nvSpPr>
        <p:spPr bwMode="auto">
          <a:xfrm rot="16200000">
            <a:off x="4377027" y="2285516"/>
            <a:ext cx="217459" cy="252019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5400" kern="0">
              <a:solidFill>
                <a:schemeClr val="bg1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21" name="箭头: 左右 20"/>
          <p:cNvSpPr/>
          <p:nvPr/>
        </p:nvSpPr>
        <p:spPr>
          <a:xfrm>
            <a:off x="4410227" y="2879484"/>
            <a:ext cx="317696" cy="203398"/>
          </a:xfrm>
          <a:prstGeom prst="left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6970863" y="1711862"/>
            <a:ext cx="3572550" cy="520506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New feature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6970863" y="2358979"/>
            <a:ext cx="3572550" cy="491771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Enhancements on legacy feature 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6970863" y="2982350"/>
            <a:ext cx="3572550" cy="461603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New Tech from AI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6988300" y="3733513"/>
            <a:ext cx="1758338" cy="878672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Enh on data collection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加号 25"/>
          <p:cNvSpPr/>
          <p:nvPr/>
        </p:nvSpPr>
        <p:spPr>
          <a:xfrm>
            <a:off x="8707873" y="4044174"/>
            <a:ext cx="264937" cy="276104"/>
          </a:xfrm>
          <a:prstGeom prst="mathPlu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加号 26"/>
          <p:cNvSpPr/>
          <p:nvPr/>
        </p:nvSpPr>
        <p:spPr>
          <a:xfrm>
            <a:off x="8717414" y="5107217"/>
            <a:ext cx="264937" cy="276104"/>
          </a:xfrm>
          <a:prstGeom prst="mathPlus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右箭头 22"/>
          <p:cNvSpPr/>
          <p:nvPr/>
        </p:nvSpPr>
        <p:spPr bwMode="auto">
          <a:xfrm rot="16200000">
            <a:off x="8812926" y="2326921"/>
            <a:ext cx="217459" cy="252019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5400" kern="0">
              <a:solidFill>
                <a:schemeClr val="bg1"/>
              </a:solidFill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4454942" y="3683945"/>
            <a:ext cx="1588124" cy="619310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Control signaling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5334937" y="5158712"/>
            <a:ext cx="1123682" cy="591395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Model transfer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4476104" y="4437079"/>
            <a:ext cx="1566962" cy="591395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UE capability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8953126" y="3744691"/>
            <a:ext cx="1758338" cy="878672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Enh on control signaling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6845637" y="4800608"/>
            <a:ext cx="1951970" cy="878672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Enh on model delivery/transfer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8953126" y="4829541"/>
            <a:ext cx="1758338" cy="878672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Enh on model training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0113" y="5913561"/>
            <a:ext cx="1102455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Limited number of AI-based features will be launched at the very beginning. </a:t>
            </a:r>
          </a:p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Forward compatibility 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and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Extensibility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are essential for AI-native design</a:t>
            </a:r>
            <a:endParaRPr lang="zh-CN" altLang="en-US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Overviews on Standardization Process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922035" y="1660054"/>
            <a:ext cx="9975987" cy="599292"/>
          </a:xfrm>
          <a:prstGeom prst="ellipse">
            <a:avLst/>
          </a:prstGeom>
          <a:noFill/>
          <a:ln>
            <a:gradFill>
              <a:gsLst>
                <a:gs pos="33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/>
              <a:t>Testing related</a:t>
            </a:r>
          </a:p>
        </p:txBody>
      </p: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1166721" y="1513576"/>
            <a:ext cx="9455568" cy="599292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80000"/>
                  <a:lumOff val="20000"/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1"/>
          <p:cNvSpPr/>
          <p:nvPr>
            <p:custDataLst>
              <p:tags r:id="rId5"/>
            </p:custDataLst>
          </p:nvPr>
        </p:nvSpPr>
        <p:spPr>
          <a:xfrm>
            <a:off x="529590" y="1020444"/>
            <a:ext cx="10984230" cy="82595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10800000" scaled="1"/>
          </a:gradFill>
        </p:spPr>
        <p:txBody>
          <a:bodyPr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</a:rPr>
              <a:t>6G Test framework should support AI-Native Design, Diverse Device types, and New Spectrum. The output of 5G-A could be used as starting point.</a:t>
            </a: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2489669" y="2097020"/>
            <a:ext cx="102816" cy="10281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sx="102000" sy="102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4"/>
          </p:cNvCxnSpPr>
          <p:nvPr>
            <p:custDataLst>
              <p:tags r:id="rId7"/>
            </p:custDataLst>
          </p:nvPr>
        </p:nvCxnSpPr>
        <p:spPr>
          <a:xfrm>
            <a:off x="2541077" y="2199783"/>
            <a:ext cx="0" cy="385265"/>
          </a:xfrm>
          <a:prstGeom prst="line">
            <a:avLst/>
          </a:prstGeom>
          <a:ln w="19050">
            <a:gradFill>
              <a:gsLst>
                <a:gs pos="96000">
                  <a:srgbClr val="FFFFFF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1331238" y="2315002"/>
            <a:ext cx="2419677" cy="52066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Addressing AI-Specific Testing Needs</a:t>
            </a:r>
            <a:endParaRPr lang="zh-CN" altLang="en-US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: 圆角 14"/>
          <p:cNvSpPr/>
          <p:nvPr>
            <p:custDataLst>
              <p:tags r:id="rId9"/>
            </p:custDataLst>
          </p:nvPr>
        </p:nvSpPr>
        <p:spPr>
          <a:xfrm>
            <a:off x="664210" y="2933700"/>
            <a:ext cx="3484245" cy="3551555"/>
          </a:xfrm>
          <a:prstGeom prst="roundRect">
            <a:avLst>
              <a:gd name="adj" fmla="val 8537"/>
            </a:avLst>
          </a:prstGeom>
          <a:noFill/>
          <a:ln w="15875">
            <a:gradFill flip="none" rotWithShape="1"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16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44000" rIns="36000" rtlCol="0" anchor="t"/>
          <a:lstStyle/>
          <a:p>
            <a:pPr marL="171450" indent="-1714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test framework in 5G-A should be used as starting point.</a:t>
            </a:r>
          </a:p>
          <a:p>
            <a:pPr marL="171450" indent="-1714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support </a:t>
            </a:r>
            <a:r>
              <a:rPr lang="en-US" altLang="zh-CN" b="1" spc="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testing across multiple AI-based use cases</a:t>
            </a: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more studies should be considered in 6G SI  </a:t>
            </a:r>
          </a:p>
          <a:p>
            <a:pPr marL="171450" indent="-1714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Whether/How to involve real field data into testing framework needs further study</a:t>
            </a:r>
          </a:p>
        </p:txBody>
      </p:sp>
      <p:sp>
        <p:nvSpPr>
          <p:cNvPr id="31" name="椭圆 30"/>
          <p:cNvSpPr/>
          <p:nvPr>
            <p:custDataLst>
              <p:tags r:id="rId10"/>
            </p:custDataLst>
          </p:nvPr>
        </p:nvSpPr>
        <p:spPr>
          <a:xfrm>
            <a:off x="5987259" y="2194730"/>
            <a:ext cx="102816" cy="10281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sx="102000" sy="102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>
            <a:stCxn id="31" idx="4"/>
          </p:cNvCxnSpPr>
          <p:nvPr>
            <p:custDataLst>
              <p:tags r:id="rId11"/>
            </p:custDataLst>
          </p:nvPr>
        </p:nvCxnSpPr>
        <p:spPr>
          <a:xfrm>
            <a:off x="6038721" y="2297493"/>
            <a:ext cx="0" cy="343012"/>
          </a:xfrm>
          <a:prstGeom prst="line">
            <a:avLst/>
          </a:prstGeom>
          <a:ln w="19050">
            <a:gradFill>
              <a:gsLst>
                <a:gs pos="96000">
                  <a:srgbClr val="FFFFFF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>
            <p:custDataLst>
              <p:tags r:id="rId12"/>
            </p:custDataLst>
          </p:nvPr>
        </p:nvSpPr>
        <p:spPr>
          <a:xfrm>
            <a:off x="4828829" y="2315002"/>
            <a:ext cx="2419677" cy="52066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FR3 Testing: Methods Require Study</a:t>
            </a:r>
            <a:endParaRPr lang="zh-CN" altLang="en-US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: 圆角 34"/>
          <p:cNvSpPr/>
          <p:nvPr>
            <p:custDataLst>
              <p:tags r:id="rId13"/>
            </p:custDataLst>
          </p:nvPr>
        </p:nvSpPr>
        <p:spPr>
          <a:xfrm>
            <a:off x="4416725" y="2933700"/>
            <a:ext cx="3626821" cy="3551555"/>
          </a:xfrm>
          <a:prstGeom prst="roundRect">
            <a:avLst>
              <a:gd name="adj" fmla="val 8537"/>
            </a:avLst>
          </a:prstGeom>
          <a:noFill/>
          <a:ln w="15875">
            <a:gradFill flip="none" rotWithShape="1"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16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44000" rIns="36000" rtlCol="0" anchor="t"/>
          <a:lstStyle/>
          <a:p>
            <a:pPr marL="285750" indent="-28575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FR3 introduces new propagation and equipment challenges for testing. </a:t>
            </a:r>
          </a:p>
          <a:p>
            <a:pPr marL="285750" indent="-28575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Whether existing FR1/FR2 methods can be reused, </a:t>
            </a:r>
            <a:r>
              <a:rPr lang="en-US" altLang="zh-CN" spc="2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or</a:t>
            </a:r>
            <a:r>
              <a:rPr lang="en-US" altLang="zh-CN" b="1" spc="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b="1" spc="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 testing methods for FR3 </a:t>
            </a: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introduced, should be studied.</a:t>
            </a:r>
          </a:p>
        </p:txBody>
      </p:sp>
      <p:sp>
        <p:nvSpPr>
          <p:cNvPr id="37" name="椭圆 36"/>
          <p:cNvSpPr/>
          <p:nvPr>
            <p:custDataLst>
              <p:tags r:id="rId14"/>
            </p:custDataLst>
          </p:nvPr>
        </p:nvSpPr>
        <p:spPr>
          <a:xfrm>
            <a:off x="9622868" y="2160224"/>
            <a:ext cx="102816" cy="10281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sx="102000" sy="102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>
            <a:stCxn id="37" idx="4"/>
          </p:cNvCxnSpPr>
          <p:nvPr>
            <p:custDataLst>
              <p:tags r:id="rId15"/>
            </p:custDataLst>
          </p:nvPr>
        </p:nvCxnSpPr>
        <p:spPr>
          <a:xfrm>
            <a:off x="9674276" y="2263040"/>
            <a:ext cx="0" cy="343012"/>
          </a:xfrm>
          <a:prstGeom prst="line">
            <a:avLst/>
          </a:prstGeom>
          <a:ln w="19050">
            <a:gradFill>
              <a:gsLst>
                <a:gs pos="96000">
                  <a:srgbClr val="FFFFFF">
                    <a:alpha val="0"/>
                  </a:srgbClr>
                </a:gs>
                <a:gs pos="0">
                  <a:schemeClr val="accent1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>
            <p:custDataLst>
              <p:tags r:id="rId16"/>
            </p:custDataLst>
          </p:nvPr>
        </p:nvSpPr>
        <p:spPr>
          <a:xfrm>
            <a:off x="8833294" y="2332458"/>
            <a:ext cx="2419677" cy="520662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OTA Testing for Diverse UE Types/Features</a:t>
            </a:r>
            <a:endParaRPr lang="zh-CN" altLang="en-US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: 圆角 39"/>
          <p:cNvSpPr/>
          <p:nvPr>
            <p:custDataLst>
              <p:tags r:id="rId17"/>
            </p:custDataLst>
          </p:nvPr>
        </p:nvSpPr>
        <p:spPr>
          <a:xfrm>
            <a:off x="8266403" y="2891320"/>
            <a:ext cx="3553460" cy="3551555"/>
          </a:xfrm>
          <a:prstGeom prst="roundRect">
            <a:avLst>
              <a:gd name="adj" fmla="val 8537"/>
            </a:avLst>
          </a:prstGeom>
          <a:noFill/>
          <a:ln w="15875">
            <a:gradFill flip="none" rotWithShape="1">
              <a:gsLst>
                <a:gs pos="0">
                  <a:schemeClr val="accent1">
                    <a:alpha val="75000"/>
                  </a:schemeClr>
                </a:gs>
                <a:gs pos="100000">
                  <a:schemeClr val="accent1">
                    <a:alpha val="16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44000" rIns="36000" rtlCol="0" anchor="t"/>
          <a:lstStyle/>
          <a:p>
            <a:pPr marL="171450" indent="-1714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6G will support heterogeneous UEs—from handheld to wearables to and vehicle-mounted devices—with varying configurations and capabilities. </a:t>
            </a:r>
          </a:p>
          <a:p>
            <a:pPr marL="171450" indent="-17145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b="1" spc="2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OTA test methods </a:t>
            </a:r>
            <a:r>
              <a:rPr lang="en-US" altLang="zh-CN" spc="2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studied to ensure applicability across diverse form factors and usage scenarios.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58899" y="133816"/>
            <a:ext cx="9215010" cy="67675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 for AI-native design in 6G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449" y="1085116"/>
            <a:ext cx="11633101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/>
              <a:t>Proposal 1 (Project management): </a:t>
            </a:r>
            <a:r>
              <a:rPr lang="en-US" altLang="zh-CN" dirty="0"/>
              <a:t>The study of AI-based design should be operated in parallel with other basic designs in R20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/>
              <a:t>Proposal 2 (Use case specified in 5G-A):</a:t>
            </a:r>
            <a:r>
              <a:rPr lang="en-US" altLang="zh-CN" dirty="0"/>
              <a:t> Use cases specified in 5G-A should be supported based on 6G design and no need to further study in R20 6G SI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/>
              <a:t>Proposal 3 (New use case in 6G):</a:t>
            </a:r>
            <a:r>
              <a:rPr lang="en-US" altLang="zh-CN" dirty="0"/>
              <a:t> A consensus building phase (6-9 month) is expected on 6G new use cases specified for 6G Day1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1" dirty="0"/>
              <a:t>Proposal 4 (Data collection): </a:t>
            </a:r>
            <a:r>
              <a:rPr lang="en-US" altLang="zh-CN" dirty="0"/>
              <a:t>E2E data collection mechanism is expected across RAN and SA to guarantee performance of AI-based solutions and generate new commercial value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/>
              <a:t>Proposal 5 (LCM): </a:t>
            </a:r>
            <a:r>
              <a:rPr lang="en-US" altLang="zh-CN" dirty="0"/>
              <a:t>LCM as framework to ensure the performance of  AI-based  use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Online training should be considered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Special design for multiple use case alignment is expected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/>
              <a:t>Flexible monitoring mechanism to match different scenarios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ym typeface="+mn-ea"/>
              </a:rPr>
              <a:t>Proposal 6 (Testing related): </a:t>
            </a:r>
            <a:r>
              <a:rPr lang="en-US" altLang="zh-CN" dirty="0"/>
              <a:t>Testing issues driven by AI-native design, spectrum expansion, and UE diversity should be considered from 6G Day-1.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New test framework study based on 5G-A is expected in 6G SI</a:t>
            </a:r>
          </a:p>
          <a:p>
            <a:endParaRPr lang="en-US" altLang="zh-C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mQ2ZDEwYTgwZmI0MDk5NTAzYmZiYThmYmQ3MDkzND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0"/>
  <p:tag name="KSO_WM_TEMPLATE_COLOR_TYPE" val="0"/>
  <p:tag name="KSO_WM_TAG_VERSION" val="3.0"/>
  <p:tag name="KSO_WM_BEAUTIFY_FLAG" val="#wm#"/>
  <p:tag name="KSO_WM_TEMPLATE_CATEGORY" val="diagram"/>
  <p:tag name="KSO_WM_TEMPLATE_INDEX" val="20231451"/>
  <p:tag name="KSO_WM_SLIDE_TYPE" val="text"/>
  <p:tag name="KSO_WM_SLIDE_SUBTYPE" val="diag"/>
  <p:tag name="KSO_WM_SLIDE_LAYOUT" val="a_n"/>
  <p:tag name="KSO_WM_SLIDE_LAYOUT_CNT" val="1_1"/>
  <p:tag name="KSO_WM_SPECIAL_SOURCE" val="bdnull"/>
  <p:tag name="KSO_WM_SLIDE_DIAGTYPE" val="n"/>
  <p:tag name="KSO_WM_SLIDE_ID" val="diagram20231451_2"/>
  <p:tag name="KSO_WM_SLIDE_ITEM_CNT" val="3"/>
  <p:tag name="KSO_WM_SLIDE_INDEX" val="2"/>
  <p:tag name="KSO_WM_SLIDE_SIZE" val="708.3*353.014"/>
  <p:tag name="KSO_WM_SLIDE_POSITION" val="125.6*148.611"/>
  <p:tag name="KSO_WM_DIAGRAM_GROUP_CODE" val="n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n_h_i"/>
  <p:tag name="KSO_WM_UNIT_INDEX" val="1_1_1"/>
  <p:tag name="KSO_WM_TEMPLATE_CATEGORY" val="diagram"/>
  <p:tag name="KSO_WM_TEMPLATE_INDEX" val="2023145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.800000011920929,&quot;colorType&quot;:1,&quot;foreColorIndex&quot;:5,&quot;pos&quot;:0.33000001311302185,&quot;transparency&quot;:1},{&quot;brightness&quot;:0,&quot;colorType&quot;:1,&quot;foreColorIndex&quot;:5,&quot;pos&quot;:1,&quot;transparency&quot;:0.30000001192092896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GROUP_CODE" val="n1-1"/>
  <p:tag name="KSO_WM_UNIT_ID" val="diagram20231451_2*n_h_i*1_1_1"/>
  <p:tag name="KSO_WM_UNIT_LINE_FORE_SCHEMECOLOR_INDEX" val="5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TEMPLATE_CATEGORY" val="diagram"/>
  <p:tag name="KSO_WM_TEMPLATE_INDEX" val="20231451"/>
  <p:tag name="KSO_WM_UNIT_LAYERLEVEL" val="1"/>
  <p:tag name="KSO_WM_TAG_VERSION" val="3.0"/>
  <p:tag name="KSO_WM_BEAUTIFY_FLAG" val="#wm#"/>
  <p:tag name="KSO_WM_UNIT_TEXT_TYPE" val="1"/>
  <p:tag name="KSO_WM_DIAGRAM_GROUP_CODE" val="n1-1"/>
  <p:tag name="KSO_WM_UNIT_ID" val="diagram20231451_2*a*1"/>
  <p:tag name="KSO_WM_UNIT_PRESET_TEXT" val="单击此处添加标题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"/>
  <p:tag name="KSO_WM_TAG_VERSION" val="3.0"/>
  <p:tag name="KSO_WM_BEAUTIFY_FLAG" val="#wm#"/>
  <p:tag name="KSO_WM_UNIT_TYPE" val="n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gradient&quot;:[{&quot;brightness&quot;:0.4000000059604645,&quot;colorType&quot;:1,&quot;foreColorIndex&quot;:5,&quot;pos&quot;:0.18000000715255737,&quot;transparency&quot;:1},{&quot;brightness&quot;:0.20000000298023224,&quot;colorType&quot;:1,&quot;foreColorIndex&quot;:5,&quot;pos&quot;:1,&quot;transparency&quot;:0.64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D" val="diagram20231451_2*n_h_i*1_1_2"/>
  <p:tag name="KSO_WM_UNIT_FILL_TYPE" val="3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TEMPLATE_CATEGORY" val="diagram"/>
  <p:tag name="KSO_WM_TEMPLATE_INDEX" val="20231451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gradient&quot;:[{&quot;brightness&quot;:0.15000000596046448,&quot;colorType&quot;:1,&quot;foreColorIndex&quot;:5,&quot;pos&quot;:0,&quot;transparency&quot;:0},{&quot;brightness&quot;:-0.15000000596046448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n1-1"/>
  <p:tag name="KSO_WM_UNIT_ID" val="diagram20231451_2*n_h_a*1_1_1"/>
  <p:tag name="KSO_WM_UNIT_PRESET_TEXT" val="此处添加项标题"/>
  <p:tag name="KSO_WM_UNIT_FILL_TYPE" val="3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NDEX" val="1_2_1_1"/>
  <p:tag name="KSO_WM_UNIT_ID" val="diagram20231451_2*n_h_h_i*1_2_1_1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2,&quot;pos&quot;:0.9599999785423279,&quot;rgb&quot;:&quot;#ffffff&quot;,&quot;transparency&quot;:1},{&quot;brightness&quot;:0,&quot;colorType&quot;:1,&quot;foreColorIndex&quot;:5,&quot;pos&quot;:0,&quot;transparency&quot;:0.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GROUP_CODE" val="n1-1"/>
  <p:tag name="KSO_WM_UNIT_INDEX" val="1_2_1_2"/>
  <p:tag name="KSO_WM_UNIT_ID" val="diagram20231451_2*n_h_h_i*1_2_1_2"/>
  <p:tag name="KSO_WM_UNIT_LINE_FORE_SCHEMECOLOR_INDEX" val="5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n1-1"/>
  <p:tag name="KSO_WM_UNIT_ID" val="diagram20231451_2*n_h_h_a*1_2_1_1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f"/>
  <p:tag name="KSO_WM_UNIT_INDEX" val="1_2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25},{&quot;brightness&quot;:0,&quot;colorType&quot;:1,&quot;foreColorIndex&quot;:5,&quot;pos&quot;:1,&quot;transparency&quot;:0.8399999737739563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D" val="diagram20231451_2*n_h_h_f*1_2_1_1"/>
  <p:tag name="KSO_WM_UNIT_SUBTYPE" val="a"/>
  <p:tag name="KSO_WM_UNIT_TEXT_LAYER_COUNT" val="1"/>
  <p:tag name="KSO_WM_UNIT_NOCLEAR" val="0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UNIT_TEXT_TYPE" val="1"/>
  <p:tag name="KSO_WM_UNIT_VALUE" val="156"/>
  <p:tag name="KSO_WM_UNIT_LINE_FORE_SCHEMECOLOR_INDEX" val="5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NDEX" val="1_2_2_1"/>
  <p:tag name="KSO_WM_UNIT_ID" val="diagram20231451_2*n_h_h_i*1_2_2_1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2,&quot;pos&quot;:0.9599999785423279,&quot;rgb&quot;:&quot;#ffffff&quot;,&quot;transparency&quot;:1},{&quot;brightness&quot;:0,&quot;colorType&quot;:1,&quot;foreColorIndex&quot;:5,&quot;pos&quot;:0,&quot;transparency&quot;:0.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GROUP_CODE" val="n1-1"/>
  <p:tag name="KSO_WM_UNIT_INDEX" val="1_2_2_2"/>
  <p:tag name="KSO_WM_UNIT_ID" val="diagram20231451_2*n_h_h_i*1_2_2_2"/>
  <p:tag name="KSO_WM_UNIT_LINE_FORE_SCHEMECOLOR_INDEX" val="5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n1-1"/>
  <p:tag name="KSO_WM_UNIT_ID" val="diagram20231451_2*n_h_h_a*1_2_2_1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f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25},{&quot;brightness&quot;:0,&quot;colorType&quot;:1,&quot;foreColorIndex&quot;:5,&quot;pos&quot;:1,&quot;transparency&quot;:0.8399999737739563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NDEX" val="1_2_2_1"/>
  <p:tag name="KSO_WM_UNIT_ID" val="diagram20231451_2*n_h_h_f*1_2_2_1"/>
  <p:tag name="KSO_WM_UNIT_SUBTYPE" val="a"/>
  <p:tag name="KSO_WM_UNIT_TEXT_LAYER_COUNT" val="1"/>
  <p:tag name="KSO_WM_UNIT_NOCLEAR" val="0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UNIT_TEXT_TYPE" val="1"/>
  <p:tag name="KSO_WM_UNIT_LINE_FORE_SCHEMECOLOR_INDEX" val="5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gradient&quot;:[{&quot;brightness&quot;:0,&quot;colorType&quot;:1,&quot;foreColorIndex&quot;:5,&quot;pos&quot;:0,&quot;transparency&quot;:0},{&quot;brightness&quot;:-0.25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NDEX" val="1_2_3_1"/>
  <p:tag name="KSO_WM_UNIT_ID" val="diagram20231451_2*n_h_h_i*1_2_3_1"/>
  <p:tag name="KSO_WM_UNIT_FILL_TYPE" val="3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i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2,&quot;pos&quot;:0.9599999785423279,&quot;rgb&quot;:&quot;#ffffff&quot;,&quot;transparency&quot;:1},{&quot;brightness&quot;:0,&quot;colorType&quot;:1,&quot;foreColorIndex&quot;:5,&quot;pos&quot;:0,&quot;transparency&quot;:0.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GROUP_CODE" val="n1-1"/>
  <p:tag name="KSO_WM_UNIT_INDEX" val="1_2_3_2"/>
  <p:tag name="KSO_WM_UNIT_ID" val="diagram20231451_2*n_h_h_i*1_2_3_2"/>
  <p:tag name="KSO_WM_UNIT_LINE_FORE_SCHEMECOLOR_INDEX" val="5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GROUP_CODE" val="n1-1"/>
  <p:tag name="KSO_WM_UNIT_ID" val="diagram20231451_2*n_h_h_a*1_2_3_1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31451"/>
  <p:tag name="KSO_WM_UNIT_LAYERLEVEL" val="1_1_1_1"/>
  <p:tag name="KSO_WM_TAG_VERSION" val="3.0"/>
  <p:tag name="KSO_WM_BEAUTIFY_FLAG" val="#wm#"/>
  <p:tag name="KSO_WM_UNIT_TYPE" val="n_h_h_f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30.3426771653546,&quot;left&quot;:30.628466796875,&quot;top&quot;:80.33236220472436,&quot;width&quot;:891.893066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25},{&quot;brightness&quot;:0,&quot;colorType&quot;:1,&quot;foreColorIndex&quot;:5,&quot;pos&quot;:1,&quot;transparency&quot;:0.8399999737739563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INDEX" val="1_2_3_1"/>
  <p:tag name="KSO_WM_UNIT_ID" val="diagram20231451_2*n_h_h_f*1_2_3_1"/>
  <p:tag name="KSO_WM_UNIT_SUBTYPE" val="a"/>
  <p:tag name="KSO_WM_UNIT_TEXT_LAYER_COUNT" val="1"/>
  <p:tag name="KSO_WM_UNIT_NOCLEAR" val="0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UNIT_TEXT_TYPE" val="1"/>
  <p:tag name="KSO_WM_UNIT_LINE_FORE_SCHEMECOLOR_INDEX" val="5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A59"/>
      </a:accent1>
      <a:accent2>
        <a:srgbClr val="F17D07"/>
      </a:accent2>
      <a:accent3>
        <a:srgbClr val="000A59"/>
      </a:accent3>
      <a:accent4>
        <a:srgbClr val="F17D07"/>
      </a:accent4>
      <a:accent5>
        <a:srgbClr val="000A59"/>
      </a:accent5>
      <a:accent6>
        <a:srgbClr val="F17D0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1027</Words>
  <Application>Microsoft Office PowerPoint</Application>
  <PresentationFormat>宽屏</PresentationFormat>
  <Paragraphs>152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Gill Sans</vt:lpstr>
      <vt:lpstr>Source Han Sans CN</vt:lpstr>
      <vt:lpstr>等线</vt:lpstr>
      <vt:lpstr>黑体</vt:lpstr>
      <vt:lpstr>微软雅黑</vt:lpstr>
      <vt:lpstr>Arial</vt:lpstr>
      <vt:lpstr>Bodoni MT</vt:lpstr>
      <vt:lpstr>Calibri</vt:lpstr>
      <vt:lpstr>Times New Roman</vt:lpstr>
      <vt:lpstr>Office 主题​​</vt:lpstr>
      <vt:lpstr>3_Office 主题​​</vt:lpstr>
      <vt:lpstr>自定义设计方案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Testing related</vt:lpstr>
      <vt:lpstr>PowerPoint 演示文稿</vt:lpstr>
      <vt:lpstr>Thanks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Hetiantian</dc:creator>
  <cp:lastModifiedBy>liuxiaofeng@ritt.cn</cp:lastModifiedBy>
  <cp:revision>679</cp:revision>
  <dcterms:created xsi:type="dcterms:W3CDTF">2022-04-07T06:28:00Z</dcterms:created>
  <dcterms:modified xsi:type="dcterms:W3CDTF">2025-06-02T02:51:39Z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(3)ZbsBJFhxWf8C5TGCujqD2ZWR4DN44lyYnqQ45J3rxBXDdY2UAKTPXXOBxwZ+YErTfGdn5zQw
jvtys/eCgLJw3DyJwxkmKbJHVB763jAf67vX2+wZI0t0aftP/1WkpAp57RtcqQwv7zNOmUze
Ew7J8TssL7PWUE//OwC/vJ/krkdGRNOKxfuihkz3j4HvH56VWKoRyhAWkatbdPX5R2AJBOS1
iDSmLbCft4f7ynz8Ib</vt:lpwstr>
  </property>
  <property fmtid="{D5CDD505-2E9C-101B-9397-08002B2CF9AE}" pid="3" name="_2015_ms_pID_7253431">
    <vt:lpwstr>tK/qc7CvSP0St8hLprLdN9lJzIhFTGxH1DLIDk+jfbpWC+bckUo37x
Kt0F6lWSQ4L6W0Ijr5r6/D0kFlIujdcFs2GjMEbrW6oXlnMw7SfUTjFIZxAze09c43rBqDyX
7mISw/4PAWjNQOzkDBEufaeP+QtV5JjaExjHkKcBIVJNNcq7hmUS2JqzPbTmJLX9IocnCwvV
G0+uVqrwjHt2WJs2WlO+FYLTP51KYVqoTx8x</vt:lpwstr>
  </property>
  <property fmtid="{D5CDD505-2E9C-101B-9397-08002B2CF9AE}" pid="4" name="_2015_ms_pID_7253432">
    <vt:lpwstr>Iw==</vt:lpwstr>
  </property>
  <property fmtid="{D5CDD505-2E9C-101B-9397-08002B2CF9AE}" pid="5" name="ICV">
    <vt:lpwstr>936FBDF5F11A418898411B3A603F16A3_13</vt:lpwstr>
  </property>
  <property fmtid="{D5CDD505-2E9C-101B-9397-08002B2CF9AE}" pid="6" name="KSOProductBuildVer">
    <vt:lpwstr>2052-12.1.0.21171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1685322307</vt:lpwstr>
  </property>
</Properties>
</file>