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8" r:id="rId5"/>
    <p:sldMasterId id="2147483687" r:id="rId6"/>
  </p:sldMasterIdLst>
  <p:notesMasterIdLst>
    <p:notesMasterId r:id="rId11"/>
  </p:notesMasterIdLst>
  <p:sldIdLst>
    <p:sldId id="519" r:id="rId7"/>
    <p:sldId id="2147482185" r:id="rId8"/>
    <p:sldId id="2147482189" r:id="rId9"/>
    <p:sldId id="2147482190" r:id="rId10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44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541B89F-0AEF-6578-1506-16D6465C80DD}" name="Deutsche Telekom AG (Axel Klatt)" initials="-tt" userId="Deutsche Telekom AG (Axel Klatt)" providerId="None"/>
  <p188:author id="{9A5FB1E2-B58A-2C7F-B3C9-E6732CE8BAF1}" name="Jain, Puneet" initials="PJ" userId="S::puneet.jain@intel.com::75cd3f4f-f229-4449-9d1d-578b6f6df20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C800BE"/>
    <a:srgbClr val="FFA7A7"/>
    <a:srgbClr val="0066FF"/>
    <a:srgbClr val="FA7100"/>
    <a:srgbClr val="92D050"/>
    <a:srgbClr val="C5C5C5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50" autoAdjust="0"/>
    <p:restoredTop sz="96279" autoAdjust="0"/>
  </p:normalViewPr>
  <p:slideViewPr>
    <p:cSldViewPr snapToGrid="0">
      <p:cViewPr varScale="1">
        <p:scale>
          <a:sx n="112" d="100"/>
          <a:sy n="112" d="100"/>
        </p:scale>
        <p:origin x="786" y="32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commentAuthors" Target="commentAuthor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96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960"/>
            </a:lvl1pPr>
          </a:lstStyle>
          <a:p>
            <a:fld id="{A4948FFD-DDE0-4E13-8CF4-6D833C916B90}" type="datetimeFigureOut">
              <a:rPr lang="en-US" smtClean="0"/>
              <a:t>6/2/2025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6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6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96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96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96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96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96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96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96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96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96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ACFB8E-F589-4B24-96D0-189825A1BE39}" type="slidenum">
              <a:rPr kumimoji="1" lang="ja-JP" altLang="en-US" sz="96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ja-JP" altLang="en-US" sz="9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2780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750A6-7769-676C-7887-8B236E6E8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80B4B853-AD78-BE9B-4311-445427DA66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5CB751C-225B-C264-A9E8-4E15500E81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3DEF653-7FE3-3603-A4CB-55C8039000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ACFB8E-F589-4B24-96D0-189825A1BE39}" type="slidenum">
              <a:rPr kumimoji="1" lang="ja-JP" altLang="en-US" sz="96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ja-JP" altLang="en-US" sz="9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56731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2EF269-95E0-9A11-0EB3-6FCB7B401F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1AC83E49-CBE5-2FA9-89B7-CB3EB00B0D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C6BDCF4-A7F8-0EFC-EE57-70C84B1589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9BF4AB9-4609-8F4B-7ABF-CCC8E78441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ACFB8E-F589-4B24-96D0-189825A1BE39}" type="slidenum">
              <a:rPr kumimoji="1" lang="ja-JP" altLang="en-US" sz="96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ja-JP" altLang="en-US" sz="9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28245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F67452-066E-A186-3977-9DA3C397A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01B60A50-FA4D-0491-F982-217E6325A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4ADBCFF-7DBC-350D-5DE7-D83C356131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A6E9921-5166-8038-37E5-3F794AAFC1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ACFB8E-F589-4B24-96D0-189825A1BE39}" type="slidenum">
              <a:rPr kumimoji="1" lang="ja-JP" altLang="en-US" sz="96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9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0109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734">
                <a:solidFill>
                  <a:schemeClr val="bg2"/>
                </a:solidFill>
                <a:latin typeface="+mj-lt"/>
              </a:defRPr>
            </a:lvl1pPr>
            <a:lvl2pPr>
              <a:defRPr sz="1734">
                <a:latin typeface="+mj-lt"/>
              </a:defRPr>
            </a:lvl2pPr>
            <a:lvl3pPr>
              <a:defRPr sz="1734">
                <a:latin typeface="+mj-lt"/>
              </a:defRPr>
            </a:lvl3pPr>
            <a:lvl4pPr>
              <a:defRPr sz="1734">
                <a:latin typeface="+mj-lt"/>
              </a:defRPr>
            </a:lvl4pPr>
            <a:lvl5pPr>
              <a:defRPr sz="1734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734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22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815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386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21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04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69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694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60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52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6" y="6198577"/>
            <a:ext cx="1345536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9" y="372357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200" cy="402167"/>
          </a:xfrm>
        </p:spPr>
        <p:txBody>
          <a:bodyPr/>
          <a:lstStyle>
            <a:lvl1pPr marL="0" indent="0">
              <a:buFont typeface="Arial"/>
              <a:buNone/>
              <a:defRPr sz="156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734">
                <a:solidFill>
                  <a:schemeClr val="bg2"/>
                </a:solidFill>
                <a:latin typeface="+mj-lt"/>
              </a:defRPr>
            </a:lvl1pPr>
            <a:lvl2pPr>
              <a:defRPr sz="1734">
                <a:latin typeface="+mj-lt"/>
              </a:defRPr>
            </a:lvl2pPr>
            <a:lvl3pPr>
              <a:defRPr sz="1734">
                <a:latin typeface="+mj-lt"/>
              </a:defRPr>
            </a:lvl3pPr>
            <a:lvl4pPr>
              <a:defRPr sz="1734">
                <a:latin typeface="+mj-lt"/>
              </a:defRPr>
            </a:lvl4pPr>
            <a:lvl5pPr>
              <a:defRPr sz="1734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734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7">
            <a:extLst>
              <a:ext uri="{FF2B5EF4-FFF2-40B4-BE49-F238E27FC236}">
                <a16:creationId xmlns:a16="http://schemas.microsoft.com/office/drawing/2014/main" id="{06615B56-8EB6-D241-9E0A-A4831ECD5A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5323" y="2779534"/>
            <a:ext cx="10515599" cy="2333198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840" b="1">
                <a:solidFill>
                  <a:schemeClr val="accent2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GB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7D3DBF62-11E1-FF4C-8D73-C5A6591EDD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5309" y="5207227"/>
            <a:ext cx="10515600" cy="5477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>
                <a:solidFill>
                  <a:schemeClr val="accent2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Sub-title / Presenter Name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607169-5CA7-45B9-8A32-29BA86D905F3}"/>
              </a:ext>
            </a:extLst>
          </p:cNvPr>
          <p:cNvSpPr txBox="1">
            <a:spLocks/>
          </p:cNvSpPr>
          <p:nvPr userDrawn="1"/>
        </p:nvSpPr>
        <p:spPr>
          <a:xfrm>
            <a:off x="9448800" y="6584156"/>
            <a:ext cx="2743200" cy="273844"/>
          </a:xfrm>
          <a:prstGeom prst="rect">
            <a:avLst/>
          </a:prstGeom>
        </p:spPr>
        <p:txBody>
          <a:bodyPr vert="horz" lIns="91440" tIns="45721" rIns="91440" bIns="4572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72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marL="0" marR="0" lvl="0" indent="0" algn="r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EAF112-79CC-B34F-94BA-BFC7F71A8BCC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Segoe UI" panose="020B0502040204020203" pitchFamily="34" charset="0"/>
                <a:ea typeface="ＭＳ Ｐゴシック" charset="0"/>
                <a:cs typeface="Segoe UI" panose="020B0502040204020203" pitchFamily="34" charset="0"/>
              </a:rPr>
              <a:pPr marL="0" marR="0" lvl="0" indent="0" algn="r" defTabSz="91435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Segoe UI" panose="020B0502040204020203" pitchFamily="34" charset="0"/>
              <a:ea typeface="ＭＳ Ｐゴシック" charset="0"/>
              <a:cs typeface="Segoe UI" panose="020B0502040204020203" pitchFamily="34" charset="0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C3175EA6-35E6-40FB-84CE-7FBA7F81F9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693" y="226123"/>
            <a:ext cx="2692022" cy="876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5770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04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TT_title_and_content_page_white_no_logo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96693" y="178939"/>
            <a:ext cx="9770027" cy="793751"/>
          </a:xfrm>
          <a:prstGeom prst="rect">
            <a:avLst/>
          </a:prstGeom>
        </p:spPr>
        <p:txBody>
          <a:bodyPr anchor="ctr"/>
          <a:lstStyle>
            <a:lvl1pPr>
              <a:defRPr sz="2560" b="1">
                <a:solidFill>
                  <a:schemeClr val="accent2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ZA"/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396707" y="1529029"/>
            <a:ext cx="11376207" cy="4775113"/>
          </a:xfrm>
          <a:prstGeom prst="rect">
            <a:avLst/>
          </a:prstGeom>
        </p:spPr>
        <p:txBody>
          <a:bodyPr/>
          <a:lstStyle>
            <a:lvl1pPr algn="l">
              <a:defRPr sz="192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1pPr>
            <a:lvl2pPr algn="l">
              <a:defRPr sz="1494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2pPr>
            <a:lvl3pPr algn="l">
              <a:defRPr sz="128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3pPr>
            <a:lvl4pPr algn="l">
              <a:defRPr sz="1174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4pPr>
            <a:lvl5pPr algn="l">
              <a:defRPr sz="1174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ZA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2FD43D3-9DCE-4E30-810E-E3C88EB6F7C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1116" y="6623070"/>
            <a:ext cx="10382328" cy="234949"/>
          </a:xfrm>
          <a:prstGeom prst="rect">
            <a:avLst/>
          </a:prstGeom>
        </p:spPr>
        <p:txBody>
          <a:bodyPr anchor="ctr"/>
          <a:lstStyle>
            <a:lvl1pPr marL="0" marR="0" indent="0" algn="l" defTabSz="1219111" rtl="0" eaLnBrk="1" fontAlgn="auto" latinLnBrk="0" hangingPunct="1">
              <a:lnSpc>
                <a:spcPct val="114000"/>
              </a:lnSpc>
              <a:spcBef>
                <a:spcPts val="800"/>
              </a:spcBef>
              <a:spcAft>
                <a:spcPts val="133"/>
              </a:spcAft>
              <a:buClrTx/>
              <a:buSzTx/>
              <a:buFont typeface="Arial" pitchFamily="34" charset="0"/>
              <a:buNone/>
              <a:tabLst/>
              <a:defRPr sz="854">
                <a:solidFill>
                  <a:schemeClr val="bg1">
                    <a:lumMod val="6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1pPr>
          </a:lstStyle>
          <a:p>
            <a:pPr marL="0" marR="0" lvl="0" indent="0" algn="l" defTabSz="1219111" rtl="0" eaLnBrk="1" fontAlgn="auto" latinLnBrk="0" hangingPunct="1">
              <a:lnSpc>
                <a:spcPct val="114000"/>
              </a:lnSpc>
              <a:spcBef>
                <a:spcPts val="800"/>
              </a:spcBef>
              <a:spcAft>
                <a:spcPts val="133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Copyright 2023 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SPACE COMPASS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CORPORATION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A607169-5CA7-45B9-8A32-29BA86D905F3}"/>
              </a:ext>
            </a:extLst>
          </p:cNvPr>
          <p:cNvSpPr txBox="1">
            <a:spLocks/>
          </p:cNvSpPr>
          <p:nvPr userDrawn="1"/>
        </p:nvSpPr>
        <p:spPr>
          <a:xfrm>
            <a:off x="9448800" y="6584156"/>
            <a:ext cx="2743200" cy="273844"/>
          </a:xfrm>
          <a:prstGeom prst="rect">
            <a:avLst/>
          </a:prstGeom>
        </p:spPr>
        <p:txBody>
          <a:bodyPr vert="horz" lIns="91440" tIns="45721" rIns="91440" bIns="4572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72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marL="0" marR="0" lvl="0" indent="0" algn="r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EAF112-79CC-B34F-94BA-BFC7F71A8BCC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rPr>
              <a:pPr marL="0" marR="0" lvl="0" indent="0" algn="r" defTabSz="91435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Segoe UI" panose="020B0502040204020203" pitchFamily="34" charset="0"/>
            </a:endParaRP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40F1CD2D-37A0-4A23-BBA0-E2622A8233E4}"/>
              </a:ext>
            </a:extLst>
          </p:cNvPr>
          <p:cNvCxnSpPr>
            <a:cxnSpLocks/>
          </p:cNvCxnSpPr>
          <p:nvPr userDrawn="1"/>
        </p:nvCxnSpPr>
        <p:spPr>
          <a:xfrm>
            <a:off x="396693" y="1075427"/>
            <a:ext cx="11795307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1" name="図 10">
            <a:extLst>
              <a:ext uri="{FF2B5EF4-FFF2-40B4-BE49-F238E27FC236}">
                <a16:creationId xmlns:a16="http://schemas.microsoft.com/office/drawing/2014/main" id="{9151F0AA-CC78-483E-BBD6-88074CA31A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70592" y="137355"/>
            <a:ext cx="2692022" cy="876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9763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NTT_title_and_content_page_white_no_logo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96693" y="178939"/>
            <a:ext cx="9770027" cy="793751"/>
          </a:xfrm>
          <a:prstGeom prst="rect">
            <a:avLst/>
          </a:prstGeom>
        </p:spPr>
        <p:txBody>
          <a:bodyPr anchor="ctr"/>
          <a:lstStyle>
            <a:lvl1pPr>
              <a:defRPr sz="2560" b="1">
                <a:solidFill>
                  <a:schemeClr val="accent2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ZA"/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396707" y="1529029"/>
            <a:ext cx="11376207" cy="4775113"/>
          </a:xfrm>
          <a:prstGeom prst="rect">
            <a:avLst/>
          </a:prstGeom>
        </p:spPr>
        <p:txBody>
          <a:bodyPr/>
          <a:lstStyle>
            <a:lvl1pPr algn="l">
              <a:defRPr sz="192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1pPr>
            <a:lvl2pPr algn="l">
              <a:defRPr sz="1494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2pPr>
            <a:lvl3pPr algn="l">
              <a:defRPr sz="128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3pPr>
            <a:lvl4pPr algn="l">
              <a:defRPr sz="1174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4pPr>
            <a:lvl5pPr algn="l">
              <a:defRPr sz="1174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ZA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2FD43D3-9DCE-4E30-810E-E3C88EB6F7C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1116" y="6623070"/>
            <a:ext cx="10382328" cy="234949"/>
          </a:xfrm>
          <a:prstGeom prst="rect">
            <a:avLst/>
          </a:prstGeom>
        </p:spPr>
        <p:txBody>
          <a:bodyPr anchor="ctr"/>
          <a:lstStyle>
            <a:lvl1pPr marL="0" marR="0" indent="0" algn="l" defTabSz="1219111" rtl="0" eaLnBrk="1" fontAlgn="auto" latinLnBrk="0" hangingPunct="1">
              <a:lnSpc>
                <a:spcPct val="114000"/>
              </a:lnSpc>
              <a:spcBef>
                <a:spcPts val="800"/>
              </a:spcBef>
              <a:spcAft>
                <a:spcPts val="133"/>
              </a:spcAft>
              <a:buClrTx/>
              <a:buSzTx/>
              <a:buFont typeface="Arial" pitchFamily="34" charset="0"/>
              <a:buNone/>
              <a:tabLst/>
              <a:defRPr sz="854">
                <a:solidFill>
                  <a:schemeClr val="bg1">
                    <a:lumMod val="6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1pPr>
          </a:lstStyle>
          <a:p>
            <a:pPr marL="0" marR="0" lvl="0" indent="0" algn="l" defTabSz="1219111" rtl="0" eaLnBrk="1" fontAlgn="auto" latinLnBrk="0" hangingPunct="1">
              <a:lnSpc>
                <a:spcPct val="114000"/>
              </a:lnSpc>
              <a:spcBef>
                <a:spcPts val="800"/>
              </a:spcBef>
              <a:spcAft>
                <a:spcPts val="133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ja-JP" sz="1200">
                <a:latin typeface="Arial" panose="020B0604020202020204" pitchFamily="34" charset="0"/>
                <a:cs typeface="Arial" panose="020B0604020202020204" pitchFamily="34" charset="0"/>
              </a:rPr>
              <a:t>Copyright 2022 SPACE COMPASS CORPORATION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A607169-5CA7-45B9-8A32-29BA86D905F3}"/>
              </a:ext>
            </a:extLst>
          </p:cNvPr>
          <p:cNvSpPr txBox="1">
            <a:spLocks/>
          </p:cNvSpPr>
          <p:nvPr userDrawn="1"/>
        </p:nvSpPr>
        <p:spPr>
          <a:xfrm>
            <a:off x="9448800" y="6584156"/>
            <a:ext cx="2743200" cy="273844"/>
          </a:xfrm>
          <a:prstGeom prst="rect">
            <a:avLst/>
          </a:prstGeom>
        </p:spPr>
        <p:txBody>
          <a:bodyPr vert="horz" lIns="91440" tIns="45721" rIns="91440" bIns="4572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72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marL="0" marR="0" lvl="0" indent="0" algn="r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EAF112-79CC-B34F-94BA-BFC7F71A8BCC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rPr>
              <a:pPr marL="0" marR="0" lvl="0" indent="0" algn="r" defTabSz="91435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Segoe UI" panose="020B0502040204020203" pitchFamily="34" charset="0"/>
            </a:endParaRP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40F1CD2D-37A0-4A23-BBA0-E2622A8233E4}"/>
              </a:ext>
            </a:extLst>
          </p:cNvPr>
          <p:cNvCxnSpPr>
            <a:cxnSpLocks/>
          </p:cNvCxnSpPr>
          <p:nvPr userDrawn="1"/>
        </p:nvCxnSpPr>
        <p:spPr>
          <a:xfrm>
            <a:off x="396693" y="1075427"/>
            <a:ext cx="11795307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1" name="図 10">
            <a:extLst>
              <a:ext uri="{FF2B5EF4-FFF2-40B4-BE49-F238E27FC236}">
                <a16:creationId xmlns:a16="http://schemas.microsoft.com/office/drawing/2014/main" id="{DCA34583-96A9-4083-9AD7-E316DC5869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79290" y="251464"/>
            <a:ext cx="2150474" cy="70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9487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TT_chart_layout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96693" y="169353"/>
            <a:ext cx="9770027" cy="793751"/>
          </a:xfrm>
          <a:prstGeom prst="rect">
            <a:avLst/>
          </a:prstGeom>
        </p:spPr>
        <p:txBody>
          <a:bodyPr anchor="ctr"/>
          <a:lstStyle>
            <a:lvl1pPr>
              <a:defRPr sz="2560" b="1">
                <a:solidFill>
                  <a:schemeClr val="accent2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ZA"/>
          </a:p>
        </p:txBody>
      </p:sp>
      <p:sp>
        <p:nvSpPr>
          <p:cNvPr id="6" name="Content Placeholder 2"/>
          <p:cNvSpPr>
            <a:spLocks noGrp="1"/>
          </p:cNvSpPr>
          <p:nvPr>
            <p:ph idx="1" hasCustomPrompt="1"/>
          </p:nvPr>
        </p:nvSpPr>
        <p:spPr>
          <a:xfrm>
            <a:off x="396707" y="1529029"/>
            <a:ext cx="11376207" cy="4775113"/>
          </a:xfrm>
          <a:prstGeom prst="rect">
            <a:avLst/>
          </a:prstGeom>
        </p:spPr>
        <p:txBody>
          <a:bodyPr/>
          <a:lstStyle>
            <a:lvl1pPr algn="l">
              <a:defRPr sz="192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1pPr>
            <a:lvl2pPr algn="l">
              <a:defRPr sz="1494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2pPr>
            <a:lvl3pPr algn="l">
              <a:defRPr sz="128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3pPr>
            <a:lvl4pPr algn="l">
              <a:defRPr sz="1174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4pPr>
            <a:lvl5pPr algn="l">
              <a:defRPr sz="1174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ZA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2FD43D3-9DCE-4E30-810E-E3C88EB6F7C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1116" y="6623070"/>
            <a:ext cx="10382328" cy="234949"/>
          </a:xfrm>
          <a:prstGeom prst="rect">
            <a:avLst/>
          </a:prstGeom>
        </p:spPr>
        <p:txBody>
          <a:bodyPr anchor="ctr"/>
          <a:lstStyle>
            <a:lvl1pPr marL="0" marR="0" indent="0" algn="l" defTabSz="1219111" rtl="0" eaLnBrk="1" fontAlgn="auto" latinLnBrk="0" hangingPunct="1">
              <a:lnSpc>
                <a:spcPct val="114000"/>
              </a:lnSpc>
              <a:spcBef>
                <a:spcPts val="800"/>
              </a:spcBef>
              <a:spcAft>
                <a:spcPts val="133"/>
              </a:spcAft>
              <a:buClrTx/>
              <a:buSzTx/>
              <a:buFont typeface="Arial" pitchFamily="34" charset="0"/>
              <a:buNone/>
              <a:tabLst/>
              <a:defRPr sz="854">
                <a:solidFill>
                  <a:schemeClr val="bg1">
                    <a:lumMod val="6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defRPr>
            </a:lvl1pPr>
          </a:lstStyle>
          <a:p>
            <a:pPr marL="0" marR="0" lvl="0" indent="0" algn="l" defTabSz="1219111" rtl="0" eaLnBrk="1" fontAlgn="auto" latinLnBrk="0" hangingPunct="1">
              <a:lnSpc>
                <a:spcPct val="114000"/>
              </a:lnSpc>
              <a:spcBef>
                <a:spcPts val="800"/>
              </a:spcBef>
              <a:spcAft>
                <a:spcPts val="133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ja-JP" sz="1200">
                <a:latin typeface="Arial" panose="020B0604020202020204" pitchFamily="34" charset="0"/>
                <a:cs typeface="Arial" panose="020B0604020202020204" pitchFamily="34" charset="0"/>
              </a:rPr>
              <a:t>Copyright 2022 SPACE COMPASS CORPORATION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A607169-5CA7-45B9-8A32-29BA86D905F3}"/>
              </a:ext>
            </a:extLst>
          </p:cNvPr>
          <p:cNvSpPr txBox="1">
            <a:spLocks/>
          </p:cNvSpPr>
          <p:nvPr userDrawn="1"/>
        </p:nvSpPr>
        <p:spPr>
          <a:xfrm>
            <a:off x="9448800" y="6584156"/>
            <a:ext cx="2743200" cy="273844"/>
          </a:xfrm>
          <a:prstGeom prst="rect">
            <a:avLst/>
          </a:prstGeom>
        </p:spPr>
        <p:txBody>
          <a:bodyPr vert="horz" lIns="91440" tIns="45721" rIns="91440" bIns="4572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72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marL="0" marR="0" lvl="0" indent="0" algn="r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EAF112-79CC-B34F-94BA-BFC7F71A8BCC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Segoe UI" panose="020B0502040204020203" pitchFamily="34" charset="0"/>
              </a:rPr>
              <a:pPr marL="0" marR="0" lvl="0" indent="0" algn="r" defTabSz="91435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Segoe UI" panose="020B0502040204020203" pitchFamily="34" charset="0"/>
            </a:endParaRP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D7AB91E4-3AA8-4D38-A7CB-C922E6C28E4F}"/>
              </a:ext>
            </a:extLst>
          </p:cNvPr>
          <p:cNvCxnSpPr>
            <a:cxnSpLocks/>
          </p:cNvCxnSpPr>
          <p:nvPr userDrawn="1"/>
        </p:nvCxnSpPr>
        <p:spPr>
          <a:xfrm>
            <a:off x="396693" y="1075427"/>
            <a:ext cx="11795307" cy="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1" name="図 10">
            <a:extLst>
              <a:ext uri="{FF2B5EF4-FFF2-40B4-BE49-F238E27FC236}">
                <a16:creationId xmlns:a16="http://schemas.microsoft.com/office/drawing/2014/main" id="{BDD4DEDD-97A5-48F9-A743-336143B69E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79290" y="251464"/>
            <a:ext cx="2150474" cy="70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4869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9061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43938" y="811213"/>
            <a:ext cx="11857567" cy="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28"/>
            <a:ext cx="10363200" cy="1470025"/>
          </a:xfrm>
        </p:spPr>
        <p:txBody>
          <a:bodyPr/>
          <a:lstStyle>
            <a:lvl1pPr algn="ctr">
              <a:defRPr sz="4267" smtClean="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1"/>
            <a:ext cx="8534400" cy="584775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26" y="32172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819126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スライド（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240" b="1">
                <a:latin typeface="游ゴシック" panose="020B0400000000000000" pitchFamily="50" charset="-128"/>
                <a:ea typeface="游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4">
            <a:extLst>
              <a:ext uri="{FF2B5EF4-FFF2-40B4-BE49-F238E27FC236}">
                <a16:creationId xmlns:a16="http://schemas.microsoft.com/office/drawing/2014/main" id="{E67950C7-D1A8-4EC4-A936-919E2BD1EEA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27051" y="755906"/>
            <a:ext cx="10972800" cy="5356227"/>
          </a:xfrm>
          <a:prstGeom prst="rect">
            <a:avLst/>
          </a:prstGeom>
        </p:spPr>
        <p:txBody>
          <a:bodyPr/>
          <a:lstStyle>
            <a:lvl1pPr marL="208939" indent="-208939">
              <a:buClr>
                <a:srgbClr val="CC0033"/>
              </a:buClr>
              <a:buFont typeface="Wingdings" panose="05000000000000000000" pitchFamily="2" charset="2"/>
              <a:buChar char="n"/>
              <a:defRPr sz="1600">
                <a:latin typeface="游ゴシック" panose="020B0400000000000000" pitchFamily="50" charset="-128"/>
                <a:ea typeface="游ゴシック" panose="020B0400000000000000" pitchFamily="50" charset="-128"/>
              </a:defRPr>
            </a:lvl1pPr>
            <a:lvl2pPr marL="452700" indent="-174116">
              <a:buFont typeface="Meiryo UI" panose="020B0604030504040204" pitchFamily="50" charset="-128"/>
              <a:buChar char="•"/>
              <a:defRPr sz="1440">
                <a:latin typeface="游ゴシック" panose="020B0400000000000000" pitchFamily="50" charset="-128"/>
                <a:ea typeface="游ゴシック" panose="020B0400000000000000" pitchFamily="50" charset="-128"/>
              </a:defRPr>
            </a:lvl2pPr>
            <a:lvl3pPr marL="696458" indent="-139292">
              <a:buFont typeface="Meiryo UI" panose="020B0604030504040204" pitchFamily="50" charset="-128"/>
              <a:buChar char="–"/>
              <a:defRPr sz="1280">
                <a:latin typeface="游ゴシック" panose="020B0400000000000000" pitchFamily="50" charset="-128"/>
                <a:ea typeface="游ゴシック" panose="020B0400000000000000" pitchFamily="50" charset="-128"/>
              </a:defRPr>
            </a:lvl3pPr>
            <a:lvl4pPr marL="975044" indent="-139292">
              <a:buFont typeface="Meiryo UI" panose="020B0604030504040204" pitchFamily="50" charset="-128"/>
              <a:buChar char="»"/>
              <a:defRPr sz="1120">
                <a:latin typeface="游ゴシック" panose="020B0400000000000000" pitchFamily="50" charset="-128"/>
                <a:ea typeface="游ゴシック" panose="020B0400000000000000" pitchFamily="50" charset="-128"/>
              </a:defRPr>
            </a:lvl4pPr>
            <a:lvl5pPr marL="1253628" indent="-139292">
              <a:buFont typeface="Meiryo UI" panose="020B0604030504040204" pitchFamily="50" charset="-128"/>
              <a:buChar char="–"/>
              <a:defRPr sz="1120">
                <a:latin typeface="游ゴシック" panose="020B0400000000000000" pitchFamily="50" charset="-128"/>
                <a:ea typeface="游ゴシック" panose="020B0400000000000000" pitchFamily="50" charset="-128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80738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734">
                <a:solidFill>
                  <a:schemeClr val="bg2"/>
                </a:solidFill>
                <a:latin typeface="+mn-lt"/>
              </a:defRPr>
            </a:lvl1pPr>
            <a:lvl2pPr>
              <a:defRPr sz="1734">
                <a:latin typeface="+mj-lt"/>
              </a:defRPr>
            </a:lvl2pPr>
            <a:lvl3pPr>
              <a:defRPr sz="1734">
                <a:latin typeface="+mj-lt"/>
              </a:defRPr>
            </a:lvl3pPr>
            <a:lvl4pPr>
              <a:defRPr sz="1734">
                <a:latin typeface="+mj-lt"/>
              </a:defRPr>
            </a:lvl4pPr>
            <a:lvl5pPr>
              <a:defRPr sz="1734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734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386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21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04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69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694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607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52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134">
                <a:latin typeface="Meiryo UI" panose="020B0604030504040204" pitchFamily="34" charset="-128"/>
                <a:ea typeface="Meiryo UI" panose="020B0604030504040204" pitchFamily="34" charset="-128"/>
              </a:defRPr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2D8002D-B5B0-4BAC-B1F6-782DDCCE6D9C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20212A0-EE9B-3B4F-84FE-3351CB270B0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62984" y="700618"/>
            <a:ext cx="11859683" cy="583564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13868086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43938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28"/>
            <a:ext cx="10363200" cy="1470025"/>
          </a:xfrm>
        </p:spPr>
        <p:txBody>
          <a:bodyPr/>
          <a:lstStyle>
            <a:lvl1pPr algn="ctr">
              <a:defRPr sz="4267" smtClean="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1"/>
            <a:ext cx="8534400" cy="584775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26" y="32172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959437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8706249E-4E45-0212-49BF-9D43028A9753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54EC258-4900-F496-9308-7F354E58BB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0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3330133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667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5723828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1658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734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734">
                <a:latin typeface="+mj-lt"/>
              </a:defRPr>
            </a:lvl2pPr>
            <a:lvl3pPr>
              <a:defRPr sz="1734">
                <a:latin typeface="+mj-lt"/>
              </a:defRPr>
            </a:lvl3pPr>
            <a:lvl4pPr>
              <a:defRPr sz="1734">
                <a:latin typeface="+mj-lt"/>
              </a:defRPr>
            </a:lvl4pPr>
            <a:lvl5pPr>
              <a:defRPr sz="1734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734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86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734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734">
                <a:latin typeface="+mj-lt"/>
              </a:defRPr>
            </a:lvl2pPr>
            <a:lvl3pPr>
              <a:defRPr sz="1734">
                <a:latin typeface="+mj-lt"/>
              </a:defRPr>
            </a:lvl3pPr>
            <a:lvl4pPr>
              <a:defRPr sz="1734">
                <a:latin typeface="+mj-lt"/>
              </a:defRPr>
            </a:lvl4pPr>
            <a:lvl5pPr>
              <a:defRPr sz="1734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734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734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734">
                <a:latin typeface="+mj-lt"/>
              </a:defRPr>
            </a:lvl2pPr>
            <a:lvl3pPr>
              <a:defRPr sz="1734">
                <a:latin typeface="+mj-lt"/>
              </a:defRPr>
            </a:lvl3pPr>
            <a:lvl4pPr>
              <a:defRPr sz="1734">
                <a:latin typeface="+mj-lt"/>
              </a:defRPr>
            </a:lvl4pPr>
            <a:lvl5pPr>
              <a:defRPr sz="1734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734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386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21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04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69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694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607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52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4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386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21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04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69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694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607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52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734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734">
                <a:latin typeface="+mj-lt"/>
              </a:defRPr>
            </a:lvl2pPr>
            <a:lvl3pPr>
              <a:defRPr sz="1734">
                <a:latin typeface="+mj-lt"/>
              </a:defRPr>
            </a:lvl3pPr>
            <a:lvl4pPr>
              <a:defRPr sz="1734">
                <a:latin typeface="+mj-lt"/>
              </a:defRPr>
            </a:lvl4pPr>
            <a:lvl5pPr>
              <a:defRPr sz="1734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734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4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386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21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04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69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694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607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52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4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86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734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734">
                <a:latin typeface="+mj-lt"/>
              </a:defRPr>
            </a:lvl2pPr>
            <a:lvl3pPr>
              <a:defRPr sz="1734">
                <a:latin typeface="+mj-lt"/>
              </a:defRPr>
            </a:lvl3pPr>
            <a:lvl4pPr>
              <a:defRPr sz="1734">
                <a:latin typeface="+mj-lt"/>
              </a:defRPr>
            </a:lvl4pPr>
            <a:lvl5pPr>
              <a:defRPr sz="1734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734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386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21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04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69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694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607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52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386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21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04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69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694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607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52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386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21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04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69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694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607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52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734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734">
                <a:latin typeface="+mj-lt"/>
              </a:defRPr>
            </a:lvl2pPr>
            <a:lvl3pPr>
              <a:defRPr sz="1734">
                <a:latin typeface="+mj-lt"/>
              </a:defRPr>
            </a:lvl3pPr>
            <a:lvl4pPr>
              <a:defRPr sz="1734">
                <a:latin typeface="+mj-lt"/>
              </a:defRPr>
            </a:lvl4pPr>
            <a:lvl5pPr>
              <a:defRPr sz="1734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734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6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86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2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86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2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86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734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734">
                <a:latin typeface="+mj-lt"/>
              </a:defRPr>
            </a:lvl2pPr>
            <a:lvl3pPr>
              <a:defRPr sz="1734">
                <a:latin typeface="+mj-lt"/>
              </a:defRPr>
            </a:lvl3pPr>
            <a:lvl4pPr>
              <a:defRPr sz="1734">
                <a:latin typeface="+mj-lt"/>
              </a:defRPr>
            </a:lvl4pPr>
            <a:lvl5pPr>
              <a:defRPr sz="1734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734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386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21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04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69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694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607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52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8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386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21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04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69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694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607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52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386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21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04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69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694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607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52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8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386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21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04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69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694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607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52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8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991155" rtl="0" eaLnBrk="1" latinLnBrk="0" hangingPunct="1">
        <a:spcBef>
          <a:spcPct val="0"/>
        </a:spcBef>
        <a:buNone/>
        <a:defRPr sz="1734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27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8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1734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1734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1734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1734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1734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17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56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56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56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56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56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56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56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56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5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3645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</p:sldLayoutIdLst>
  <p:hf hdr="0" ftr="0" dt="0"/>
  <p:txStyles>
    <p:titleStyle>
      <a:lvl1pPr algn="l" defTabSz="1219111" rtl="0" eaLnBrk="1" latinLnBrk="0" hangingPunct="1">
        <a:lnSpc>
          <a:spcPct val="120000"/>
        </a:lnSpc>
        <a:spcBef>
          <a:spcPts val="267"/>
        </a:spcBef>
        <a:spcAft>
          <a:spcPts val="267"/>
        </a:spcAft>
        <a:buNone/>
        <a:defRPr sz="2134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1219111" rtl="0" eaLnBrk="1" latinLnBrk="0" hangingPunct="1">
        <a:lnSpc>
          <a:spcPct val="114000"/>
        </a:lnSpc>
        <a:spcBef>
          <a:spcPts val="800"/>
        </a:spcBef>
        <a:spcAft>
          <a:spcPts val="133"/>
        </a:spcAft>
        <a:buFont typeface="Arial" pitchFamily="34" charset="0"/>
        <a:buNone/>
        <a:defRPr sz="1706" kern="1200">
          <a:solidFill>
            <a:schemeClr val="tx1"/>
          </a:solidFill>
          <a:latin typeface="+mn-lt"/>
          <a:ea typeface="+mn-ea"/>
          <a:cs typeface="+mn-cs"/>
        </a:defRPr>
      </a:lvl1pPr>
      <a:lvl2pPr marL="357691" indent="-237050" algn="l" defTabSz="1219111" rtl="0" eaLnBrk="1" latinLnBrk="0" hangingPunct="1">
        <a:lnSpc>
          <a:spcPct val="114000"/>
        </a:lnSpc>
        <a:spcBef>
          <a:spcPts val="267"/>
        </a:spcBef>
        <a:spcAft>
          <a:spcPts val="533"/>
        </a:spcAft>
        <a:buFont typeface="Arial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2pPr>
      <a:lvl3pPr marL="713264" indent="-251867" algn="l" defTabSz="1219111" rtl="0" eaLnBrk="1" latinLnBrk="0" hangingPunct="1">
        <a:lnSpc>
          <a:spcPct val="114000"/>
        </a:lnSpc>
        <a:spcBef>
          <a:spcPts val="133"/>
        </a:spcBef>
        <a:spcAft>
          <a:spcPts val="267"/>
        </a:spcAft>
        <a:buFont typeface="Arial" pitchFamily="34" charset="0"/>
        <a:buChar char="›"/>
        <a:defRPr sz="1706" kern="1200">
          <a:solidFill>
            <a:schemeClr val="tx1"/>
          </a:solidFill>
          <a:latin typeface="+mn-lt"/>
          <a:ea typeface="+mn-ea"/>
          <a:cs typeface="+mn-cs"/>
        </a:defRPr>
      </a:lvl3pPr>
      <a:lvl4pPr marL="1447692" indent="-304778" algn="l" defTabSz="1219111" rtl="0" eaLnBrk="1" latinLnBrk="0" hangingPunct="1">
        <a:lnSpc>
          <a:spcPct val="114000"/>
        </a:lnSpc>
        <a:spcBef>
          <a:spcPts val="133"/>
        </a:spcBef>
        <a:spcAft>
          <a:spcPts val="533"/>
        </a:spcAft>
        <a:buFont typeface="Arial" pitchFamily="34" charset="0"/>
        <a:buChar char="»"/>
        <a:defRPr sz="1706" kern="1200">
          <a:solidFill>
            <a:schemeClr val="tx1"/>
          </a:solidFill>
          <a:latin typeface="+mn-lt"/>
          <a:ea typeface="+mn-ea"/>
          <a:cs typeface="+mn-cs"/>
        </a:defRPr>
      </a:lvl4pPr>
      <a:lvl5pPr marL="1923908" indent="-230701" algn="l" defTabSz="1219111" rtl="0" eaLnBrk="1" latinLnBrk="0" hangingPunct="1">
        <a:lnSpc>
          <a:spcPct val="114000"/>
        </a:lnSpc>
        <a:spcBef>
          <a:spcPts val="133"/>
        </a:spcBef>
        <a:spcAft>
          <a:spcPts val="800"/>
        </a:spcAft>
        <a:buFont typeface="Arial" pitchFamily="34" charset="0"/>
        <a:buChar char="-"/>
        <a:defRPr sz="1706" kern="1200">
          <a:solidFill>
            <a:schemeClr val="tx1"/>
          </a:solidFill>
          <a:latin typeface="+mn-lt"/>
          <a:ea typeface="+mn-ea"/>
          <a:cs typeface="+mn-cs"/>
        </a:defRPr>
      </a:lvl5pPr>
      <a:lvl6pPr marL="3352548" indent="-304778" algn="l" defTabSz="1219111" rtl="0" eaLnBrk="1" latinLnBrk="0" hangingPunct="1">
        <a:spcBef>
          <a:spcPct val="20000"/>
        </a:spcBef>
        <a:buFont typeface="Arial" pitchFamily="34" charset="0"/>
        <a:buChar char="•"/>
        <a:defRPr sz="2134" kern="1200">
          <a:solidFill>
            <a:schemeClr val="tx1"/>
          </a:solidFill>
          <a:latin typeface="+mn-lt"/>
          <a:ea typeface="+mn-ea"/>
          <a:cs typeface="+mn-cs"/>
        </a:defRPr>
      </a:lvl6pPr>
      <a:lvl7pPr marL="3962104" indent="-304778" algn="l" defTabSz="1219111" rtl="0" eaLnBrk="1" latinLnBrk="0" hangingPunct="1">
        <a:spcBef>
          <a:spcPct val="20000"/>
        </a:spcBef>
        <a:buFont typeface="Arial" pitchFamily="34" charset="0"/>
        <a:buChar char="•"/>
        <a:defRPr sz="2134" kern="1200">
          <a:solidFill>
            <a:schemeClr val="tx1"/>
          </a:solidFill>
          <a:latin typeface="+mn-lt"/>
          <a:ea typeface="+mn-ea"/>
          <a:cs typeface="+mn-cs"/>
        </a:defRPr>
      </a:lvl7pPr>
      <a:lvl8pPr marL="4571658" indent="-304778" algn="l" defTabSz="1219111" rtl="0" eaLnBrk="1" latinLnBrk="0" hangingPunct="1">
        <a:spcBef>
          <a:spcPct val="20000"/>
        </a:spcBef>
        <a:buFont typeface="Arial" pitchFamily="34" charset="0"/>
        <a:buChar char="•"/>
        <a:defRPr sz="2134" kern="1200">
          <a:solidFill>
            <a:schemeClr val="tx1"/>
          </a:solidFill>
          <a:latin typeface="+mn-lt"/>
          <a:ea typeface="+mn-ea"/>
          <a:cs typeface="+mn-cs"/>
        </a:defRPr>
      </a:lvl8pPr>
      <a:lvl9pPr marL="5181212" indent="-304778" algn="l" defTabSz="1219111" rtl="0" eaLnBrk="1" latinLnBrk="0" hangingPunct="1">
        <a:spcBef>
          <a:spcPct val="20000"/>
        </a:spcBef>
        <a:buFont typeface="Arial" pitchFamily="34" charset="0"/>
        <a:buChar char="•"/>
        <a:defRPr sz="2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11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1pPr>
      <a:lvl2pPr marL="609555" algn="l" defTabSz="1219111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11" algn="l" defTabSz="1219111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64" algn="l" defTabSz="1219111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18" algn="l" defTabSz="1219111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3047772" algn="l" defTabSz="1219111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26" algn="l" defTabSz="1219111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4266880" algn="l" defTabSz="1219111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4876435" algn="l" defTabSz="1219111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0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143938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11710390" y="6458377"/>
            <a:ext cx="466794" cy="37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867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867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26" y="321724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67952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75" indent="-353475" algn="l" rtl="0" eaLnBrk="1" fontAlgn="base" hangingPunct="1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867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92652" indent="-239178" algn="l" rtl="0" eaLnBrk="1" fontAlgn="base" hangingPunct="1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867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831830" indent="-239178" algn="l" rtl="0" eaLnBrk="1" fontAlgn="base" hangingPunct="1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071007" indent="-23917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umimoji="1" sz="1467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310185" indent="-239178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Char char="»"/>
        <a:defRPr kumimoji="1" sz="1867">
          <a:solidFill>
            <a:schemeClr val="tx1"/>
          </a:solidFill>
          <a:latin typeface="+mn-lt"/>
          <a:ea typeface="+mn-ea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Char char="»"/>
        <a:defRPr kumimoji="1" sz="1867">
          <a:solidFill>
            <a:schemeClr val="tx1"/>
          </a:solidFill>
          <a:latin typeface="+mn-lt"/>
          <a:ea typeface="+mn-ea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Char char="»"/>
        <a:defRPr kumimoji="1" sz="1867">
          <a:solidFill>
            <a:schemeClr val="tx1"/>
          </a:solidFill>
          <a:latin typeface="+mn-lt"/>
          <a:ea typeface="+mn-ea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Char char="»"/>
        <a:defRPr kumimoji="1" sz="18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workshop/2025-04-24_3GPP_ORAN_JWS/Docs/3ORW-250035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8"/>
          <p:cNvSpPr txBox="1">
            <a:spLocks noChangeArrowheads="1"/>
          </p:cNvSpPr>
          <p:nvPr/>
        </p:nvSpPr>
        <p:spPr bwMode="auto">
          <a:xfrm>
            <a:off x="1443732" y="1798301"/>
            <a:ext cx="9304535" cy="2463915"/>
          </a:xfrm>
          <a:prstGeom prst="rect">
            <a:avLst/>
          </a:prstGeom>
          <a:noFill/>
          <a:ln w="25400">
            <a:solidFill>
              <a:srgbClr val="CC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52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52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52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52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520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2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1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Open fronthaul for 6G</a:t>
            </a:r>
            <a:endParaRPr kumimoji="1" lang="en-US" altLang="ja-JP" sz="24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" name="サブタイトル 2"/>
          <p:cNvSpPr txBox="1">
            <a:spLocks/>
          </p:cNvSpPr>
          <p:nvPr/>
        </p:nvSpPr>
        <p:spPr>
          <a:xfrm>
            <a:off x="1659849" y="4342805"/>
            <a:ext cx="8942134" cy="17570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1600" kern="1200">
                <a:solidFill>
                  <a:srgbClr val="333333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144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128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128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it-IT" altLang="ja-JP" sz="2000" b="1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NTT DOCOMO, AT&amp;T, Bell Mobility, Boost Mobile Network, Deutsche Telekom, KDDI, MobiFone, Orange, Rakuten Mobile, Reliance Jio, SK telecom, </a:t>
            </a:r>
            <a:r>
              <a:rPr kumimoji="1" lang="en-US" altLang="ja-JP" sz="2000" b="1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SoftBank, Telecom Italia, Telefonica,</a:t>
            </a:r>
            <a:r>
              <a:rPr kumimoji="1" lang="it-IT" altLang="ja-JP" sz="2000" b="1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kumimoji="1" lang="en-US" altLang="ja-JP" sz="2000" b="1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Telstra, TELUS, UScellular, Verizon</a:t>
            </a:r>
            <a:endParaRPr kumimoji="1" lang="it-IT" altLang="ja-JP" sz="2000" b="1" i="0" u="none" strike="noStrike" kern="0" cap="none" spc="0" normalizeH="0" baseline="0" noProof="1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2D1F18E-47D8-94DC-BAFC-BE20243EBBBB}"/>
              </a:ext>
            </a:extLst>
          </p:cNvPr>
          <p:cNvSpPr txBox="1"/>
          <p:nvPr/>
        </p:nvSpPr>
        <p:spPr>
          <a:xfrm>
            <a:off x="228299" y="50260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None/>
            </a:pPr>
            <a:r>
              <a:rPr lang="en-GB" altLang="ja-JP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</a:t>
            </a:r>
            <a:r>
              <a:rPr lang="en-GB" altLang="ja-JP" sz="20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TSG-RAN Meeting #108</a:t>
            </a:r>
            <a:br>
              <a:rPr lang="en-GB" altLang="ja-JP" sz="20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lang="en-GB" altLang="ja-JP" sz="20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Prague, CZ, 9th – 13rd June 2025 </a:t>
            </a:r>
            <a:endParaRPr lang="ja-JP" altLang="en-US" sz="20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D0758B2-2916-20B2-AD3B-D7FEA973F63E}"/>
              </a:ext>
            </a:extLst>
          </p:cNvPr>
          <p:cNvSpPr txBox="1"/>
          <p:nvPr/>
        </p:nvSpPr>
        <p:spPr>
          <a:xfrm>
            <a:off x="10034003" y="1047391"/>
            <a:ext cx="1744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/>
              <a:t>RP-251415</a:t>
            </a:r>
          </a:p>
        </p:txBody>
      </p:sp>
    </p:spTree>
    <p:extLst>
      <p:ext uri="{BB962C8B-B14F-4D97-AF65-F5344CB8AC3E}">
        <p14:creationId xmlns:p14="http://schemas.microsoft.com/office/powerpoint/2010/main" val="1034237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CABBE-C7E6-2748-C33C-B94814625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1A8C66E-7CE9-69B6-63D9-F56EB75EC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2240" noProof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Background: Joint WS chair summary </a:t>
            </a:r>
            <a:r>
              <a:rPr kumimoji="1" lang="en-US" altLang="ja-JP" sz="2000" noProof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(</a:t>
            </a:r>
            <a:r>
              <a:rPr kumimoji="1" lang="en-US" altLang="ja-JP" sz="2000" noProof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  <a:hlinkClick r:id="rId3"/>
              </a:rPr>
              <a:t>3ORW-250035</a:t>
            </a:r>
            <a:r>
              <a:rPr kumimoji="1" lang="en-US" altLang="ja-JP" sz="2000" noProof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)</a:t>
            </a:r>
            <a:endParaRPr kumimoji="1" lang="en-US" altLang="ja-JP" sz="2240" noProof="1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7AD90DE-38D2-2C1D-06E6-9213C293E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8147" y="1790298"/>
            <a:ext cx="10555706" cy="4406391"/>
          </a:xfrm>
        </p:spPr>
        <p:txBody>
          <a:bodyPr>
            <a:noAutofit/>
          </a:bodyPr>
          <a:lstStyle/>
          <a:p>
            <a:pPr marL="371684" lvl="1" indent="-371684">
              <a:spcBef>
                <a:spcPts val="1800"/>
              </a:spcBef>
              <a:buBlip>
                <a:blip r:embed="rId4"/>
              </a:buBlip>
            </a:pPr>
            <a:r>
              <a:rPr lang="en-US" sz="1600" dirty="0">
                <a:ea typeface="+mn-ea"/>
                <a:cs typeface="+mn-cs"/>
              </a:rPr>
              <a:t>3GPP defines the 6G air interface. </a:t>
            </a:r>
          </a:p>
          <a:p>
            <a:pPr marL="371684" lvl="1" indent="-371684">
              <a:spcBef>
                <a:spcPts val="1800"/>
              </a:spcBef>
              <a:buBlip>
                <a:blip r:embed="rId4"/>
              </a:buBlip>
            </a:pPr>
            <a:r>
              <a:rPr lang="en-US" sz="1600" dirty="0">
                <a:ea typeface="+mn-ea"/>
                <a:cs typeface="+mn-cs"/>
              </a:rPr>
              <a:t>O-RAN specifies the fronthaul interface including LLS for 6G.</a:t>
            </a:r>
          </a:p>
          <a:p>
            <a:pPr marL="371684" lvl="1" indent="-371684">
              <a:spcBef>
                <a:spcPts val="1800"/>
              </a:spcBef>
              <a:buBlip>
                <a:blip r:embed="rId4"/>
              </a:buBlip>
            </a:pPr>
            <a:r>
              <a:rPr lang="en-US" sz="1600" dirty="0">
                <a:ea typeface="+mn-ea"/>
                <a:cs typeface="+mn-cs"/>
              </a:rPr>
              <a:t>Some companies proposed to include a Radio Unit (RU) as standalone entity in 3GPP RAN architecture and reference the O-RAN fronthaul specification in 3GPP specifications. </a:t>
            </a:r>
          </a:p>
          <a:p>
            <a:pPr marL="371684" lvl="1" indent="-371684">
              <a:spcBef>
                <a:spcPts val="1800"/>
              </a:spcBef>
              <a:buBlip>
                <a:blip r:embed="rId4"/>
              </a:buBlip>
            </a:pPr>
            <a:r>
              <a:rPr lang="en-US" sz="1600" dirty="0">
                <a:ea typeface="+mn-ea"/>
                <a:cs typeface="+mn-cs"/>
              </a:rPr>
              <a:t>Some companies proposed to not include Radio Unit (RU) in 3GPP RAN architecture and not reference the O-RAN fronthaul specification in 3GPP specifications. </a:t>
            </a:r>
          </a:p>
          <a:p>
            <a:pPr marL="371684" lvl="1" indent="-371684">
              <a:spcBef>
                <a:spcPts val="1800"/>
              </a:spcBef>
              <a:buBlip>
                <a:blip r:embed="rId4"/>
              </a:buBlip>
            </a:pPr>
            <a:r>
              <a:rPr lang="en-US" sz="1600" dirty="0">
                <a:ea typeface="+mn-ea"/>
                <a:cs typeface="+mn-cs"/>
              </a:rPr>
              <a:t>Some companies proposed the following compromise as a package for 6G: </a:t>
            </a:r>
          </a:p>
          <a:p>
            <a:pPr marL="805315" lvl="2" indent="-371684">
              <a:buBlip>
                <a:blip r:embed="rId4"/>
              </a:buBlip>
            </a:pPr>
            <a:r>
              <a:rPr lang="en-US" sz="1400" dirty="0">
                <a:ea typeface="+mn-ea"/>
                <a:cs typeface="+mn-cs"/>
              </a:rPr>
              <a:t>3GPP to capture the following in a [normative] Annex of TSxx.401 (RAN3) or TSxx.300 (RAN2)</a:t>
            </a:r>
          </a:p>
          <a:p>
            <a:pPr marL="1300892" lvl="3" indent="-371684">
              <a:buBlip>
                <a:blip r:embed="rId4"/>
              </a:buBlip>
            </a:pPr>
            <a:r>
              <a:rPr lang="en-US" sz="1400" dirty="0">
                <a:ea typeface="+mn-ea"/>
                <a:cs typeface="+mn-cs"/>
              </a:rPr>
              <a:t>6G </a:t>
            </a:r>
            <a:r>
              <a:rPr lang="en-US" sz="1400" dirty="0" err="1">
                <a:ea typeface="+mn-ea"/>
                <a:cs typeface="+mn-cs"/>
              </a:rPr>
              <a:t>NodeB</a:t>
            </a:r>
            <a:r>
              <a:rPr lang="en-US" sz="1400" dirty="0">
                <a:ea typeface="+mn-ea"/>
                <a:cs typeface="+mn-cs"/>
              </a:rPr>
              <a:t> may include a Radio Unit (RU). </a:t>
            </a:r>
          </a:p>
          <a:p>
            <a:pPr marL="1300892" lvl="3" indent="-371684">
              <a:buBlip>
                <a:blip r:embed="rId4"/>
              </a:buBlip>
            </a:pPr>
            <a:r>
              <a:rPr lang="en-US" sz="1400" dirty="0">
                <a:ea typeface="+mn-ea"/>
                <a:cs typeface="+mn-cs"/>
              </a:rPr>
              <a:t>The functions hosted by the RU as well as the interface between RU and other parts of 6G </a:t>
            </a:r>
            <a:r>
              <a:rPr lang="en-US" sz="1400" dirty="0" err="1">
                <a:ea typeface="+mn-ea"/>
                <a:cs typeface="+mn-cs"/>
              </a:rPr>
              <a:t>NodeB</a:t>
            </a:r>
            <a:r>
              <a:rPr lang="en-US" sz="1400" dirty="0">
                <a:ea typeface="+mn-ea"/>
                <a:cs typeface="+mn-cs"/>
              </a:rPr>
              <a:t> is not specified in 3GPP.</a:t>
            </a:r>
          </a:p>
          <a:p>
            <a:pPr marL="805315" lvl="2" indent="-371684">
              <a:buBlip>
                <a:blip r:embed="rId4"/>
              </a:buBlip>
            </a:pPr>
            <a:r>
              <a:rPr lang="en-US" sz="1400" dirty="0">
                <a:ea typeface="+mn-ea"/>
                <a:cs typeface="+mn-cs"/>
              </a:rPr>
              <a:t>RU and the interface between RU and other parts of 6G </a:t>
            </a:r>
            <a:r>
              <a:rPr lang="en-US" sz="1400" dirty="0" err="1">
                <a:ea typeface="+mn-ea"/>
                <a:cs typeface="+mn-cs"/>
              </a:rPr>
              <a:t>NodeB</a:t>
            </a:r>
            <a:r>
              <a:rPr lang="en-US" sz="1400" dirty="0">
                <a:ea typeface="+mn-ea"/>
                <a:cs typeface="+mn-cs"/>
              </a:rPr>
              <a:t> are not shown in the 3GPP 6G architecture or other parts of 3GPP 6G specifications.</a:t>
            </a:r>
          </a:p>
          <a:p>
            <a:pPr marL="805315" lvl="2" indent="-371684">
              <a:buBlip>
                <a:blip r:embed="rId4"/>
              </a:buBlip>
            </a:pPr>
            <a:r>
              <a:rPr lang="en-US" sz="1400" dirty="0">
                <a:ea typeface="+mn-ea"/>
                <a:cs typeface="+mn-cs"/>
              </a:rPr>
              <a:t>3GPP is not to reference O-RAN specifications relating to the interface between RU and other parts of 6G </a:t>
            </a:r>
            <a:r>
              <a:rPr lang="en-US" sz="1400" dirty="0" err="1">
                <a:ea typeface="+mn-ea"/>
                <a:cs typeface="+mn-cs"/>
              </a:rPr>
              <a:t>NodeB</a:t>
            </a:r>
            <a:r>
              <a:rPr lang="en-US" sz="1400" dirty="0">
                <a:ea typeface="+mn-ea"/>
                <a:cs typeface="+mn-cs"/>
              </a:rPr>
              <a:t>.</a:t>
            </a:r>
          </a:p>
          <a:p>
            <a:pPr marL="371684" lvl="1" indent="-371684">
              <a:spcBef>
                <a:spcPts val="1800"/>
              </a:spcBef>
              <a:buBlip>
                <a:blip r:embed="rId4"/>
              </a:buBlip>
            </a:pPr>
            <a:r>
              <a:rPr lang="en-US" sz="1600" dirty="0">
                <a:ea typeface="+mn-ea"/>
                <a:cs typeface="+mn-cs"/>
              </a:rPr>
              <a:t>These proposals require further discussion/endorsement within 3GPP TSG RAN.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1C1272C-FE59-F09C-386E-7A8AE8FCE9E7}"/>
              </a:ext>
            </a:extLst>
          </p:cNvPr>
          <p:cNvSpPr txBox="1">
            <a:spLocks/>
          </p:cNvSpPr>
          <p:nvPr/>
        </p:nvSpPr>
        <p:spPr bwMode="auto">
          <a:xfrm>
            <a:off x="617778" y="1085782"/>
            <a:ext cx="10956443" cy="571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5pPr>
            <a:lvl6pPr marL="495577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6pPr>
            <a:lvl7pPr marL="991155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7pPr>
            <a:lvl8pPr marL="1486731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8pPr>
            <a:lvl9pPr marL="1982308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6G Fronthaul Interface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19D9EA59-62F1-3007-58C5-6F936A65951E}"/>
              </a:ext>
            </a:extLst>
          </p:cNvPr>
          <p:cNvSpPr/>
          <p:nvPr/>
        </p:nvSpPr>
        <p:spPr>
          <a:xfrm>
            <a:off x="490888" y="1010653"/>
            <a:ext cx="11155680" cy="561152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688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2F4884-94B3-5063-549E-EEFC0DE9AB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252F501-AC1A-E69B-D79C-74B8BD0B5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2240" noProof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Importance of open interfaces for 6G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09404B1-2185-8C5B-B287-512896A7C7A4}"/>
              </a:ext>
            </a:extLst>
          </p:cNvPr>
          <p:cNvSpPr txBox="1"/>
          <p:nvPr/>
        </p:nvSpPr>
        <p:spPr>
          <a:xfrm>
            <a:off x="352425" y="1032934"/>
            <a:ext cx="116855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400" noProof="1">
                <a:solidFill>
                  <a:srgbClr val="FF0000"/>
                </a:solidFill>
              </a:rPr>
              <a:t>A unified position is held by the companies co-signing this contribution </a:t>
            </a:r>
            <a:r>
              <a:rPr lang="en-US" altLang="ja-JP" sz="2400" noProof="1"/>
              <a:t>regarding the critical importance of open interfaces and the referencing of O-RAN specifications, specifically the Low Layer Split (LLS), within 3GPP specifications for 6G fronthaul.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ja-JP" sz="2400" noProof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400" noProof="1"/>
              <a:t>This referencing is considered </a:t>
            </a:r>
            <a:r>
              <a:rPr lang="en-US" altLang="ja-JP" sz="2400" noProof="1">
                <a:solidFill>
                  <a:srgbClr val="FF0000"/>
                </a:solidFill>
              </a:rPr>
              <a:t>essential to fostering a truly open and interoperable ecosystem, minimizing fragmentation risk </a:t>
            </a:r>
            <a:r>
              <a:rPr lang="en-US" altLang="ja-JP" sz="2400" noProof="1"/>
              <a:t>and maximizing operational benefit.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ja-JP" sz="2400" noProof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400" noProof="1"/>
              <a:t>However, it is </a:t>
            </a:r>
            <a:r>
              <a:rPr lang="en-US" altLang="ja-JP" sz="2400" noProof="1">
                <a:solidFill>
                  <a:srgbClr val="FF0000"/>
                </a:solidFill>
              </a:rPr>
              <a:t>not the intention of the co-signers to mandate any specific implementation</a:t>
            </a:r>
            <a:r>
              <a:rPr lang="en-US" altLang="ja-JP" sz="2400" noProof="1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87554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872396-9B89-6242-3FCE-DD24C408A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5BED16-1CBA-7A64-994F-8CC59592F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240" noProof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Proposal</a:t>
            </a:r>
            <a:endParaRPr kumimoji="1" lang="en-US" altLang="ja-JP" sz="2240" noProof="1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AC96D89-396B-981D-F54D-EE6152482C23}"/>
              </a:ext>
            </a:extLst>
          </p:cNvPr>
          <p:cNvSpPr txBox="1"/>
          <p:nvPr/>
        </p:nvSpPr>
        <p:spPr>
          <a:xfrm>
            <a:off x="575377" y="1110935"/>
            <a:ext cx="11254071" cy="53475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anchor="ctr">
            <a:no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en-US" altLang="ja-JP" sz="2400" dirty="0">
                <a:effectLst/>
                <a:latin typeface="Aptos" panose="020B0004020202020204" pitchFamily="34" charset="0"/>
                <a:ea typeface="游明朝" panose="02020400000000000000" pitchFamily="18" charset="-128"/>
                <a:cs typeface="Aptos" panose="020B0004020202020204" pitchFamily="34" charset="0"/>
              </a:rPr>
              <a:t>3GPP defines the 6G air interface.</a:t>
            </a:r>
            <a:endParaRPr lang="ja-JP" altLang="ja-JP" sz="2400" dirty="0">
              <a:effectLst/>
              <a:latin typeface="Aptos" panose="020B0004020202020204" pitchFamily="34" charset="0"/>
              <a:ea typeface="游明朝" panose="02020400000000000000" pitchFamily="18" charset="-128"/>
              <a:cs typeface="Aptos" panose="020B00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altLang="ja-JP" sz="2400" dirty="0">
                <a:effectLst/>
                <a:latin typeface="Aptos" panose="020B0004020202020204" pitchFamily="34" charset="0"/>
                <a:ea typeface="游明朝" panose="02020400000000000000" pitchFamily="18" charset="-128"/>
                <a:cs typeface="Aptos" panose="020B0004020202020204" pitchFamily="34" charset="0"/>
              </a:rPr>
              <a:t>O-RAN specifies the fronthaul interface including a Low Layer Split (LLS) for 6G.</a:t>
            </a:r>
            <a:endParaRPr lang="ja-JP" altLang="ja-JP" sz="2400" dirty="0">
              <a:effectLst/>
              <a:latin typeface="Aptos" panose="020B0004020202020204" pitchFamily="34" charset="0"/>
              <a:ea typeface="游明朝" panose="02020400000000000000" pitchFamily="18" charset="-128"/>
              <a:cs typeface="Aptos" panose="020B00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altLang="ja-JP" sz="2400" dirty="0">
                <a:effectLst/>
                <a:latin typeface="Aptos" panose="020B0004020202020204" pitchFamily="34" charset="0"/>
                <a:ea typeface="游明朝" panose="02020400000000000000" pitchFamily="18" charset="-128"/>
                <a:cs typeface="Aptos" panose="020B0004020202020204" pitchFamily="34" charset="0"/>
              </a:rPr>
              <a:t>3GPP and O-RAN Alliance to </a:t>
            </a:r>
            <a:r>
              <a:rPr lang="en-US" altLang="ja-JP" sz="2400" dirty="0">
                <a:latin typeface="Aptos" panose="020B0004020202020204" pitchFamily="34" charset="0"/>
                <a:ea typeface="游明朝" panose="02020400000000000000" pitchFamily="18" charset="-128"/>
              </a:rPr>
              <a:t>cooperate from the outset of the 6G study phase to align specification work on 6G radio interface and fronthaul respectively</a:t>
            </a:r>
            <a:r>
              <a:rPr lang="en-US" altLang="ja-JP" sz="2400" dirty="0">
                <a:effectLst/>
                <a:latin typeface="Aptos" panose="020B0004020202020204" pitchFamily="34" charset="0"/>
                <a:ea typeface="游明朝" panose="02020400000000000000" pitchFamily="18" charset="-128"/>
                <a:cs typeface="Aptos" panose="020B0004020202020204" pitchFamily="34" charset="0"/>
              </a:rPr>
              <a:t>.</a:t>
            </a:r>
            <a:endParaRPr lang="ja-JP" altLang="ja-JP" sz="2400" dirty="0">
              <a:effectLst/>
              <a:latin typeface="Aptos" panose="020B0004020202020204" pitchFamily="34" charset="0"/>
              <a:ea typeface="游明朝" panose="02020400000000000000" pitchFamily="18" charset="-128"/>
              <a:cs typeface="Aptos" panose="020B0004020202020204" pitchFamily="34" charset="0"/>
            </a:endParaRPr>
          </a:p>
          <a:p>
            <a:pPr marL="800100" lvl="1" indent="-342900">
              <a:buFont typeface="+mj-lt"/>
              <a:buAutoNum type="alphaLcPeriod"/>
            </a:pPr>
            <a:r>
              <a:rPr lang="en-US" altLang="ja-JP" sz="2400" dirty="0">
                <a:effectLst/>
                <a:latin typeface="Aptos" panose="020B0004020202020204" pitchFamily="34" charset="0"/>
                <a:ea typeface="游明朝" panose="02020400000000000000" pitchFamily="18" charset="-128"/>
                <a:cs typeface="Aptos" panose="020B0004020202020204" pitchFamily="34" charset="0"/>
              </a:rPr>
              <a:t>The 3GPP 6G architecture specifications include functional disaggregation, with a distinct functional block that identifies a Radio Unit (RU) and the interface between RU and other parts of 6G </a:t>
            </a:r>
            <a:r>
              <a:rPr lang="en-US" altLang="ja-JP" sz="2400" dirty="0" err="1">
                <a:effectLst/>
                <a:latin typeface="Aptos" panose="020B0004020202020204" pitchFamily="34" charset="0"/>
                <a:ea typeface="游明朝" panose="02020400000000000000" pitchFamily="18" charset="-128"/>
                <a:cs typeface="Aptos" panose="020B0004020202020204" pitchFamily="34" charset="0"/>
              </a:rPr>
              <a:t>NodeB</a:t>
            </a:r>
            <a:r>
              <a:rPr lang="en-US" altLang="ja-JP" sz="2400" dirty="0">
                <a:effectLst/>
                <a:latin typeface="Aptos" panose="020B0004020202020204" pitchFamily="34" charset="0"/>
                <a:ea typeface="游明朝" panose="02020400000000000000" pitchFamily="18" charset="-128"/>
                <a:cs typeface="Aptos" panose="020B0004020202020204" pitchFamily="34" charset="0"/>
              </a:rPr>
              <a:t>. </a:t>
            </a:r>
            <a:endParaRPr lang="ja-JP" altLang="ja-JP" sz="2400" dirty="0">
              <a:effectLst/>
              <a:latin typeface="Aptos" panose="020B0004020202020204" pitchFamily="34" charset="0"/>
              <a:ea typeface="游明朝" panose="02020400000000000000" pitchFamily="18" charset="-128"/>
              <a:cs typeface="Aptos" panose="020B0004020202020204" pitchFamily="34" charset="0"/>
            </a:endParaRPr>
          </a:p>
          <a:p>
            <a:pPr marL="800100" lvl="1" indent="-342900">
              <a:buFont typeface="+mj-lt"/>
              <a:buAutoNum type="alphaLcPeriod"/>
            </a:pPr>
            <a:r>
              <a:rPr lang="en-US" altLang="ja-JP" sz="2400">
                <a:effectLst/>
                <a:latin typeface="Aptos" panose="020B0004020202020204" pitchFamily="34" charset="0"/>
                <a:ea typeface="游明朝" panose="02020400000000000000" pitchFamily="18" charset="-128"/>
                <a:cs typeface="Aptos" panose="020B0004020202020204" pitchFamily="34" charset="0"/>
              </a:rPr>
              <a:t>The functions </a:t>
            </a:r>
            <a:r>
              <a:rPr lang="en-US" altLang="ja-JP" sz="2400" dirty="0">
                <a:effectLst/>
                <a:latin typeface="Aptos" panose="020B0004020202020204" pitchFamily="34" charset="0"/>
                <a:ea typeface="游明朝" panose="02020400000000000000" pitchFamily="18" charset="-128"/>
                <a:cs typeface="Aptos" panose="020B0004020202020204" pitchFamily="34" charset="0"/>
              </a:rPr>
              <a:t>hosted by the RU as well as the interface (i.e. LLS) between RU and other parts of 6G </a:t>
            </a:r>
            <a:r>
              <a:rPr lang="en-US" altLang="ja-JP" sz="2400" dirty="0" err="1">
                <a:effectLst/>
                <a:latin typeface="Aptos" panose="020B0004020202020204" pitchFamily="34" charset="0"/>
                <a:ea typeface="游明朝" panose="02020400000000000000" pitchFamily="18" charset="-128"/>
                <a:cs typeface="Aptos" panose="020B0004020202020204" pitchFamily="34" charset="0"/>
              </a:rPr>
              <a:t>NodeB</a:t>
            </a:r>
            <a:r>
              <a:rPr lang="en-US" altLang="ja-JP" sz="2400" dirty="0">
                <a:effectLst/>
                <a:latin typeface="Aptos" panose="020B0004020202020204" pitchFamily="34" charset="0"/>
                <a:ea typeface="游明朝" panose="02020400000000000000" pitchFamily="18" charset="-128"/>
                <a:cs typeface="Aptos" panose="020B0004020202020204" pitchFamily="34" charset="0"/>
              </a:rPr>
              <a:t> are specified by O-RAN.</a:t>
            </a:r>
            <a:endParaRPr lang="ja-JP" altLang="ja-JP" sz="2400" dirty="0">
              <a:effectLst/>
              <a:latin typeface="Aptos" panose="020B0004020202020204" pitchFamily="34" charset="0"/>
              <a:ea typeface="游明朝" panose="02020400000000000000" pitchFamily="18" charset="-128"/>
              <a:cs typeface="Aptos" panose="020B0004020202020204" pitchFamily="34" charset="0"/>
            </a:endParaRPr>
          </a:p>
          <a:p>
            <a:pPr marL="800100" lvl="1" indent="-342900">
              <a:buFont typeface="+mj-lt"/>
              <a:buAutoNum type="alphaLcPeriod"/>
            </a:pPr>
            <a:r>
              <a:rPr lang="en-US" altLang="ja-JP" sz="2400" dirty="0">
                <a:effectLst/>
                <a:latin typeface="Aptos" panose="020B0004020202020204" pitchFamily="34" charset="0"/>
                <a:ea typeface="游明朝" panose="02020400000000000000" pitchFamily="18" charset="-128"/>
                <a:cs typeface="Aptos" panose="020B0004020202020204" pitchFamily="34" charset="0"/>
              </a:rPr>
              <a:t>3GPP 6G Specifications include normative references to O-RAN LLS specifications.</a:t>
            </a:r>
            <a:endParaRPr lang="en-US" altLang="ja-JP" sz="2400" strike="sngStrike" dirty="0">
              <a:effectLst/>
              <a:highlight>
                <a:srgbClr val="FFFF00"/>
              </a:highlight>
              <a:latin typeface="Aptos" panose="020B0004020202020204" pitchFamily="34" charset="0"/>
              <a:ea typeface="游明朝" panose="02020400000000000000" pitchFamily="18" charset="-128"/>
              <a:cs typeface="Aptos" panose="020B0004020202020204" pitchFamily="34" charset="0"/>
            </a:endParaRPr>
          </a:p>
          <a:p>
            <a:pPr marL="800100" lvl="1" indent="-342900">
              <a:buFont typeface="+mj-lt"/>
              <a:buAutoNum type="alphaLcPeriod"/>
            </a:pPr>
            <a:r>
              <a:rPr lang="en-US" altLang="ja-JP" sz="2400" dirty="0">
                <a:effectLst/>
                <a:latin typeface="Aptos" panose="020B0004020202020204" pitchFamily="34" charset="0"/>
                <a:ea typeface="游明朝" panose="02020400000000000000" pitchFamily="18" charset="-128"/>
                <a:cs typeface="Aptos" panose="020B0004020202020204" pitchFamily="34" charset="0"/>
              </a:rPr>
              <a:t>3GPP 6G Specifications do not mandate implementation of a specific design for fronthaul interface.</a:t>
            </a:r>
            <a:endParaRPr lang="en-US" altLang="ja-JP" sz="2800" b="1" dirty="0">
              <a:solidFill>
                <a:srgbClr val="FF0000"/>
              </a:solidFill>
              <a:effectLst/>
              <a:latin typeface="__Noto_Sans_JP_bd1808"/>
            </a:endParaRPr>
          </a:p>
        </p:txBody>
      </p:sp>
    </p:spTree>
    <p:extLst>
      <p:ext uri="{BB962C8B-B14F-4D97-AF65-F5344CB8AC3E}">
        <p14:creationId xmlns:p14="http://schemas.microsoft.com/office/powerpoint/2010/main" val="2238043515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3_NTT_master_page">
  <a:themeElements>
    <a:clrScheme name="Custom 2">
      <a:dk1>
        <a:srgbClr val="000000"/>
      </a:dk1>
      <a:lt1>
        <a:srgbClr val="FFFFFF"/>
      </a:lt1>
      <a:dk2>
        <a:srgbClr val="C8C8C8"/>
      </a:dk2>
      <a:lt2>
        <a:srgbClr val="656E71"/>
      </a:lt2>
      <a:accent1>
        <a:srgbClr val="001973"/>
      </a:accent1>
      <a:accent2>
        <a:srgbClr val="0072BC"/>
      </a:accent2>
      <a:accent3>
        <a:srgbClr val="0FC8F2"/>
      </a:accent3>
      <a:accent4>
        <a:srgbClr val="2CD5B6"/>
      </a:accent4>
      <a:accent5>
        <a:srgbClr val="008770"/>
      </a:accent5>
      <a:accent6>
        <a:srgbClr val="DB3D23"/>
      </a:accent6>
      <a:hlink>
        <a:srgbClr val="0784C1"/>
      </a:hlink>
      <a:folHlink>
        <a:srgbClr val="0784C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12700">
          <a:noFill/>
        </a:ln>
        <a:effectLst/>
      </a:spPr>
      <a:bodyPr lIns="36000" tIns="36000" rIns="36000" bIns="36000" anchor="ctr"/>
      <a:lstStyle>
        <a:defPPr algn="ctr" fontAlgn="auto">
          <a:lnSpc>
            <a:spcPct val="110000"/>
          </a:lnSpc>
          <a:spcBef>
            <a:spcPts val="200"/>
          </a:spcBef>
          <a:spcAft>
            <a:spcPts val="200"/>
          </a:spcAft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 Guidelines_26 02 2014_v4" id="{0BC10357-EC50-4911-A748-C21717FBD21B}" vid="{E9D06FB4-3EBD-4EE0-910D-62CBDA6F397E}"/>
    </a:ext>
  </a:extLst>
</a:theme>
</file>

<file path=ppt/theme/theme3.xml><?xml version="1.0" encoding="utf-8"?>
<a:theme xmlns:a="http://schemas.openxmlformats.org/drawingml/2006/main" name="1_テーマ1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テーマ1" id="{5880BA53-0037-46E0-A62E-A8C9070E8866}" vid="{52F7F9EC-1F94-4959-8115-D4051C1545F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28B41B4-59F2-41CD-9393-3870078F4CFA}">
  <ds:schemaRefs>
    <ds:schemaRef ds:uri="http://schemas.microsoft.com/office/2006/metadata/properties"/>
    <ds:schemaRef ds:uri="http://schemas.microsoft.com/office/2006/documentManagement/types"/>
    <ds:schemaRef ds:uri="http://purl.org/dc/terms/"/>
    <ds:schemaRef ds:uri="http://www.w3.org/XML/1998/namespace"/>
    <ds:schemaRef ds:uri="http://purl.org/dc/dcmitype/"/>
    <ds:schemaRef ds:uri="http://purl.org/dc/elements/1.1/"/>
    <ds:schemaRef ds:uri="cc9c437c-ae0c-4066-8d90-a0f7de786127"/>
    <ds:schemaRef ds:uri="http://schemas.openxmlformats.org/package/2006/metadata/core-properties"/>
    <ds:schemaRef ds:uri="http://schemas.microsoft.com/office/infopath/2007/PartnerControls"/>
    <ds:schemaRef ds:uri="ba37140e-f4c5-4a6c-a9b4-20a691ce6c8a"/>
  </ds:schemaRefs>
</ds:datastoreItem>
</file>

<file path=customXml/itemProps3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6786d483-f51b-44bd-b40a-6fe409a5265e}" enabled="0" method="" siteId="{6786d483-f51b-44bd-b40a-6fe409a5265e}" removed="1"/>
  <clbl:label id="{d747bccc-1f7a-43de-9506-0ef23dd23464}" enabled="1" method="Privilege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4467</TotalTime>
  <Words>510</Words>
  <Application>Microsoft Office PowerPoint</Application>
  <PresentationFormat>ワイド画面</PresentationFormat>
  <Paragraphs>35</Paragraphs>
  <Slides>4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13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4</vt:i4>
      </vt:variant>
    </vt:vector>
  </HeadingPairs>
  <TitlesOfParts>
    <vt:vector size="20" baseType="lpstr">
      <vt:lpstr>__Noto_Sans_JP_bd1808</vt:lpstr>
      <vt:lpstr>Meiryo UI</vt:lpstr>
      <vt:lpstr>ＭＳ Ｐゴシック</vt:lpstr>
      <vt:lpstr>Nokia Pure Headline Ultra Light</vt:lpstr>
      <vt:lpstr>Nokia Pure Text</vt:lpstr>
      <vt:lpstr>Nokia Pure Text Light</vt:lpstr>
      <vt:lpstr>游ゴシック</vt:lpstr>
      <vt:lpstr>Aptos</vt:lpstr>
      <vt:lpstr>Arial</vt:lpstr>
      <vt:lpstr>Calibri</vt:lpstr>
      <vt:lpstr>Segoe UI</vt:lpstr>
      <vt:lpstr>Times New Roman</vt:lpstr>
      <vt:lpstr>Wingdings</vt:lpstr>
      <vt:lpstr>Nokia White Master with headline</vt:lpstr>
      <vt:lpstr>3_NTT_master_page</vt:lpstr>
      <vt:lpstr>1_テーマ1</vt:lpstr>
      <vt:lpstr>PowerPoint プレゼンテーション</vt:lpstr>
      <vt:lpstr>Background: Joint WS chair summary (3ORW-250035)</vt:lpstr>
      <vt:lpstr>Importance of open interfaces for 6G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Kei Andou (安藤 桂)</cp:lastModifiedBy>
  <cp:revision>812</cp:revision>
  <dcterms:created xsi:type="dcterms:W3CDTF">2018-05-24T11:49:12Z</dcterms:created>
  <dcterms:modified xsi:type="dcterms:W3CDTF">2025-06-02T07:29:45Z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</Properties>
</file>