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25"/>
  </p:notesMasterIdLst>
  <p:sldIdLst>
    <p:sldId id="256" r:id="rId3"/>
    <p:sldId id="257" r:id="rId4"/>
    <p:sldId id="264" r:id="rId5"/>
    <p:sldId id="259" r:id="rId6"/>
    <p:sldId id="265" r:id="rId7"/>
    <p:sldId id="260" r:id="rId8"/>
    <p:sldId id="266" r:id="rId9"/>
    <p:sldId id="262" r:id="rId10"/>
    <p:sldId id="263" r:id="rId11"/>
    <p:sldId id="261" r:id="rId12"/>
    <p:sldId id="273" r:id="rId13"/>
    <p:sldId id="274" r:id="rId14"/>
    <p:sldId id="275" r:id="rId15"/>
    <p:sldId id="276" r:id="rId16"/>
    <p:sldId id="277" r:id="rId17"/>
    <p:sldId id="278" r:id="rId18"/>
    <p:sldId id="279" r:id="rId19"/>
    <p:sldId id="280" r:id="rId20"/>
    <p:sldId id="281" r:id="rId21"/>
    <p:sldId id="282" r:id="rId22"/>
    <p:sldId id="283" r:id="rId23"/>
    <p:sldId id="284" r:id="rId24"/>
    <p:sldId id="287"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9" autoAdjust="0"/>
    <p:restoredTop sz="94660"/>
  </p:normalViewPr>
  <p:slideViewPr>
    <p:cSldViewPr snapToGrid="0">
      <p:cViewPr varScale="1">
        <p:scale>
          <a:sx n="42" d="100"/>
          <a:sy n="42" d="100"/>
        </p:scale>
        <p:origin x="64" y="15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notesMaster" Target="notesMasters/notesMaster1.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9D527559-FDD8-4274-B634-C7FBCF5BC573}" type="doc">
      <dgm:prSet loTypeId="process" loCatId="process" qsTypeId="urn:microsoft.com/office/officeart/2005/8/quickstyle/simple5" qsCatId="simple" csTypeId="urn:microsoft.com/office/officeart/2005/8/colors/accent1_2" csCatId="accent1" phldr="0"/>
      <dgm:spPr/>
    </dgm:pt>
    <dgm:pt modelId="{870E4F47-8CC4-4F59-B4C1-42B5AAA5CEFE}">
      <dgm:prSet phldrT="[文本]" phldr="0" custT="1"/>
      <dgm:spPr/>
      <dgm:t>
        <a:bodyPr vert="horz" wrap="square"/>
        <a:p>
          <a:pPr>
            <a:lnSpc>
              <a:spcPct val="100000"/>
            </a:lnSpc>
            <a:spcBef>
              <a:spcPct val="0"/>
            </a:spcBef>
            <a:spcAft>
              <a:spcPct val="35000"/>
            </a:spcAft>
          </a:pPr>
          <a:r>
            <a:rPr lang="en-US" altLang="zh-CN" sz="1400">
              <a:latin typeface="微软雅黑" panose="020B0503020204020204" charset="-122"/>
              <a:ea typeface="微软雅黑" panose="020B0503020204020204" charset="-122"/>
            </a:rPr>
            <a:t>...</a:t>
          </a:r>
          <a:r>
            <a:rPr lang="en-US" altLang="zh-CN" sz="1400">
              <a:latin typeface="微软雅黑" panose="020B0503020204020204" charset="-122"/>
              <a:ea typeface="微软雅黑" panose="020B0503020204020204" charset="-122"/>
              <a:sym typeface="+mn-ea"/>
            </a:rPr>
            <a:t>...</a:t>
          </a:r>
          <a:r>
            <a:rPr lang="en-US" altLang="zh-CN" sz="1400">
              <a:latin typeface="微软雅黑" panose="020B0503020204020204" charset="-122"/>
              <a:ea typeface="微软雅黑" panose="020B0503020204020204" charset="-122"/>
              <a:sym typeface="+mn-ea"/>
            </a:rPr>
            <a:t>...</a:t>
          </a:r>
          <a:r>
            <a:rPr lang="en-US" altLang="zh-CN" sz="1400">
              <a:latin typeface="微软雅黑" panose="020B0503020204020204" charset="-122"/>
              <a:ea typeface="微软雅黑" panose="020B0503020204020204" charset="-122"/>
            </a:rPr>
            <a:t> 2014 ...</a:t>
          </a:r>
          <a:r>
            <a:rPr lang="zh-CN" altLang="en-US" sz="1400">
              <a:latin typeface="微软雅黑" panose="020B0503020204020204" charset="-122"/>
              <a:ea typeface="微软雅黑" panose="020B0503020204020204" charset="-122"/>
            </a:rPr>
            <a:t/>
          </a:r>
          <a:endParaRPr lang="zh-CN" altLang="en-US" sz="1400">
            <a:latin typeface="微软雅黑" panose="020B0503020204020204" charset="-122"/>
            <a:ea typeface="微软雅黑" panose="020B0503020204020204" charset="-122"/>
          </a:endParaRPr>
        </a:p>
      </dgm:t>
    </dgm:pt>
    <dgm:pt modelId="{3D1AB2CA-88A4-4E4C-9A8A-508DF0E06639}" cxnId="{9FB9CCBB-1121-45F9-95CA-CAD3E6AB3E95}" type="parTrans">
      <dgm:prSet/>
      <dgm:spPr/>
    </dgm:pt>
    <dgm:pt modelId="{856E2728-BF00-49C7-82BA-8F4DCB00940B}" cxnId="{9FB9CCBB-1121-45F9-95CA-CAD3E6AB3E95}" type="sibTrans">
      <dgm:prSet/>
      <dgm:spPr/>
    </dgm:pt>
    <dgm:pt modelId="{1AA64000-5F0F-47A8-A435-2AF8D82F28B1}">
      <dgm:prSet phldrT="[文本]" phldr="0" custT="1"/>
      <dgm:spPr/>
      <dgm:t>
        <a:bodyPr vert="horz" wrap="square"/>
        <a:p>
          <a:pPr>
            <a:lnSpc>
              <a:spcPct val="100000"/>
            </a:lnSpc>
            <a:spcBef>
              <a:spcPct val="0"/>
            </a:spcBef>
            <a:spcAft>
              <a:spcPct val="35000"/>
            </a:spcAft>
          </a:pPr>
          <a:r>
            <a:rPr lang="en-US" altLang="zh-CN" sz="1400">
              <a:latin typeface="微软雅黑" panose="020B0503020204020204" charset="-122"/>
              <a:ea typeface="微软雅黑" panose="020B0503020204020204" charset="-122"/>
            </a:rPr>
            <a:t>2020</a:t>
          </a:r>
          <a:r>
            <a:rPr lang="en-US" altLang="zh-CN" sz="1400">
              <a:latin typeface="微软雅黑" panose="020B0503020204020204" charset="-122"/>
              <a:ea typeface="微软雅黑" panose="020B0503020204020204" charset="-122"/>
            </a:rPr>
            <a:t/>
          </a:r>
          <a:endParaRPr lang="en-US" altLang="zh-CN" sz="1400">
            <a:latin typeface="微软雅黑" panose="020B0503020204020204" charset="-122"/>
            <a:ea typeface="微软雅黑" panose="020B0503020204020204" charset="-122"/>
          </a:endParaRPr>
        </a:p>
      </dgm:t>
    </dgm:pt>
    <dgm:pt modelId="{845A32C3-0E8A-4EED-972E-FC6F9A8364F8}" cxnId="{D930E5C3-4C15-425C-B294-B4D2620AEECA}" type="parTrans">
      <dgm:prSet/>
      <dgm:spPr/>
    </dgm:pt>
    <dgm:pt modelId="{C0D86BAE-7711-4781-A574-7BE0EA273229}" cxnId="{D930E5C3-4C15-425C-B294-B4D2620AEECA}" type="sibTrans">
      <dgm:prSet/>
      <dgm:spPr/>
    </dgm:pt>
    <dgm:pt modelId="{9C12F5BE-AC2F-4662-8DFA-C79428950CF2}">
      <dgm:prSet phldrT="[文本]" phldr="0" custT="1"/>
      <dgm:spPr/>
      <dgm:t>
        <a:bodyPr vert="horz" wrap="square"/>
        <a:p>
          <a:pPr>
            <a:lnSpc>
              <a:spcPct val="100000"/>
            </a:lnSpc>
            <a:spcBef>
              <a:spcPct val="0"/>
            </a:spcBef>
            <a:spcAft>
              <a:spcPct val="35000"/>
            </a:spcAft>
          </a:pPr>
          <a:r>
            <a:rPr lang="en-US" altLang="zh-CN" sz="1400">
              <a:latin typeface="微软雅黑" panose="020B0503020204020204" charset="-122"/>
              <a:ea typeface="微软雅黑" panose="020B0503020204020204" charset="-122"/>
            </a:rPr>
            <a:t>2021</a:t>
          </a:r>
          <a:r>
            <a:rPr lang="en-US" altLang="zh-CN" sz="1400">
              <a:latin typeface="微软雅黑" panose="020B0503020204020204" charset="-122"/>
              <a:ea typeface="微软雅黑" panose="020B0503020204020204" charset="-122"/>
            </a:rPr>
            <a:t/>
          </a:r>
          <a:endParaRPr lang="en-US" altLang="zh-CN" sz="1400">
            <a:latin typeface="微软雅黑" panose="020B0503020204020204" charset="-122"/>
            <a:ea typeface="微软雅黑" panose="020B0503020204020204" charset="-122"/>
          </a:endParaRPr>
        </a:p>
      </dgm:t>
    </dgm:pt>
    <dgm:pt modelId="{E2B7565C-BEBF-47B7-AC71-10023CB96091}" cxnId="{7A3894F8-B61B-4535-A663-7B5DDF1FA88B}" type="parTrans">
      <dgm:prSet/>
      <dgm:spPr/>
    </dgm:pt>
    <dgm:pt modelId="{BE48B07B-4C6F-4C50-9D7F-CE1D6590BF95}" cxnId="{7A3894F8-B61B-4535-A663-7B5DDF1FA88B}" type="sibTrans">
      <dgm:prSet/>
      <dgm:spPr/>
    </dgm:pt>
    <dgm:pt modelId="{585111EC-B967-4184-BA7A-B2E43E24267A}">
      <dgm:prSet phldr="0" custT="1"/>
      <dgm:spPr/>
      <dgm:t>
        <a:bodyPr vert="horz" wrap="square"/>
        <a:p>
          <a:pPr>
            <a:lnSpc>
              <a:spcPct val="100000"/>
            </a:lnSpc>
            <a:spcBef>
              <a:spcPct val="0"/>
            </a:spcBef>
            <a:spcAft>
              <a:spcPct val="35000"/>
            </a:spcAft>
          </a:pPr>
          <a:r>
            <a:rPr sz="1400">
              <a:latin typeface="微软雅黑" panose="020B0503020204020204" charset="-122"/>
              <a:ea typeface="微软雅黑" panose="020B0503020204020204" charset="-122"/>
              <a:sym typeface="+mn-ea"/>
            </a:rPr>
            <a:t>2</a:t>
          </a:r>
          <a:r>
            <a:rPr lang="en-US" altLang="zh-CN" sz="1400">
              <a:latin typeface="微软雅黑" panose="020B0503020204020204" charset="-122"/>
              <a:ea typeface="微软雅黑" panose="020B0503020204020204" charset="-122"/>
              <a:sym typeface="+mn-ea"/>
            </a:rPr>
            <a:t>022</a:t>
          </a:r>
          <a:r>
            <a:rPr lang="en-US" altLang="zh-CN" sz="1400">
              <a:latin typeface="微软雅黑" panose="020B0503020204020204" charset="-122"/>
              <a:ea typeface="微软雅黑" panose="020B0503020204020204" charset="-122"/>
            </a:rPr>
            <a:t/>
          </a:r>
          <a:endParaRPr lang="en-US" altLang="zh-CN" sz="1400">
            <a:latin typeface="微软雅黑" panose="020B0503020204020204" charset="-122"/>
            <a:ea typeface="微软雅黑" panose="020B0503020204020204" charset="-122"/>
          </a:endParaRPr>
        </a:p>
      </dgm:t>
    </dgm:pt>
    <dgm:pt modelId="{1D4B3EA4-2779-48DA-9431-899EF12D56CD}" cxnId="{AFCDFDB3-6401-4975-91F1-B7DA6AB817F2}" type="parTrans">
      <dgm:prSet/>
      <dgm:spPr/>
    </dgm:pt>
    <dgm:pt modelId="{6EC207B0-CC27-446C-B71F-0B6E36E4457B}" cxnId="{AFCDFDB3-6401-4975-91F1-B7DA6AB817F2}" type="sibTrans">
      <dgm:prSet/>
      <dgm:spPr/>
    </dgm:pt>
    <dgm:pt modelId="{0AEA961F-EDFB-4DB4-82BB-96A29C323B41}">
      <dgm:prSet phldr="0" custT="1"/>
      <dgm:spPr/>
      <dgm:t>
        <a:bodyPr vert="horz" wrap="square"/>
        <a:p>
          <a:pPr>
            <a:lnSpc>
              <a:spcPct val="100000"/>
            </a:lnSpc>
            <a:spcBef>
              <a:spcPct val="0"/>
            </a:spcBef>
            <a:spcAft>
              <a:spcPct val="35000"/>
            </a:spcAft>
          </a:pPr>
          <a:r>
            <a:rPr sz="1400">
              <a:latin typeface="微软雅黑" panose="020B0503020204020204" charset="-122"/>
              <a:ea typeface="微软雅黑" panose="020B0503020204020204" charset="-122"/>
              <a:sym typeface="+mn-ea"/>
            </a:rPr>
            <a:t>2</a:t>
          </a:r>
          <a:r>
            <a:rPr lang="en-US" altLang="zh-CN" sz="1400">
              <a:latin typeface="微软雅黑" panose="020B0503020204020204" charset="-122"/>
              <a:ea typeface="微软雅黑" panose="020B0503020204020204" charset="-122"/>
              <a:sym typeface="+mn-ea"/>
            </a:rPr>
            <a:t>023</a:t>
          </a:r>
          <a:r>
            <a:rPr lang="en-US" altLang="zh-CN" sz="1400">
              <a:latin typeface="微软雅黑" panose="020B0503020204020204" charset="-122"/>
              <a:ea typeface="微软雅黑" panose="020B0503020204020204" charset="-122"/>
            </a:rPr>
            <a:t/>
          </a:r>
          <a:endParaRPr lang="en-US" altLang="zh-CN" sz="1400">
            <a:latin typeface="微软雅黑" panose="020B0503020204020204" charset="-122"/>
            <a:ea typeface="微软雅黑" panose="020B0503020204020204" charset="-122"/>
          </a:endParaRPr>
        </a:p>
      </dgm:t>
    </dgm:pt>
    <dgm:pt modelId="{1BEB2092-F3CC-4457-8D55-82A3D001F779}" cxnId="{4829D428-DBDC-493B-8D9E-A8560B591CC5}" type="parTrans">
      <dgm:prSet/>
      <dgm:spPr/>
    </dgm:pt>
    <dgm:pt modelId="{25E3107A-73CD-4026-91CA-F02046CB729B}" cxnId="{4829D428-DBDC-493B-8D9E-A8560B591CC5}" type="sibTrans">
      <dgm:prSet/>
      <dgm:spPr/>
    </dgm:pt>
    <dgm:pt modelId="{5F694BCF-7562-4096-8179-DAB70A49E15C}">
      <dgm:prSet phldr="0" custT="1"/>
      <dgm:spPr/>
      <dgm:t>
        <a:bodyPr vert="horz" wrap="square"/>
        <a:p>
          <a:pPr>
            <a:lnSpc>
              <a:spcPct val="100000"/>
            </a:lnSpc>
            <a:spcBef>
              <a:spcPct val="0"/>
            </a:spcBef>
            <a:spcAft>
              <a:spcPct val="35000"/>
            </a:spcAft>
          </a:pPr>
          <a:r>
            <a:rPr lang="en-US" sz="1400">
              <a:latin typeface="微软雅黑" panose="020B0503020204020204" charset="-122"/>
              <a:ea typeface="微软雅黑" panose="020B0503020204020204" charset="-122"/>
            </a:rPr>
            <a:t>2024</a:t>
          </a:r>
          <a:r>
            <a:rPr lang="en-US" sz="1400">
              <a:latin typeface="微软雅黑" panose="020B0503020204020204" charset="-122"/>
              <a:ea typeface="微软雅黑" panose="020B0503020204020204" charset="-122"/>
            </a:rPr>
            <a:t/>
          </a:r>
          <a:endParaRPr lang="en-US" sz="1400">
            <a:latin typeface="微软雅黑" panose="020B0503020204020204" charset="-122"/>
            <a:ea typeface="微软雅黑" panose="020B0503020204020204" charset="-122"/>
          </a:endParaRPr>
        </a:p>
      </dgm:t>
    </dgm:pt>
    <dgm:pt modelId="{9E482F8D-0EC7-4808-B852-4DD808F364EF}" cxnId="{C397C5EA-C381-4EA5-BF3A-E0800899DFA3}" type="parTrans">
      <dgm:prSet/>
      <dgm:spPr/>
    </dgm:pt>
    <dgm:pt modelId="{BF416F92-F7C7-4A22-BB90-837F74702215}" cxnId="{C397C5EA-C381-4EA5-BF3A-E0800899DFA3}" type="sibTrans">
      <dgm:prSet/>
      <dgm:spPr/>
    </dgm:pt>
    <dgm:pt modelId="{28A426B5-2257-43AA-8968-6FA7FB8A995D}">
      <dgm:prSet phldr="0" custT="1"/>
      <dgm:spPr/>
      <dgm:t>
        <a:bodyPr vert="horz" wrap="square"/>
        <a:p>
          <a:pPr>
            <a:lnSpc>
              <a:spcPct val="100000"/>
            </a:lnSpc>
            <a:spcBef>
              <a:spcPct val="0"/>
            </a:spcBef>
            <a:spcAft>
              <a:spcPct val="35000"/>
            </a:spcAft>
          </a:pPr>
          <a:r>
            <a:rPr altLang="en-US" sz="1400">
              <a:latin typeface="微软雅黑" panose="020B0503020204020204" charset="-122"/>
              <a:ea typeface="微软雅黑" panose="020B0503020204020204" charset="-122"/>
            </a:rPr>
            <a:t>202</a:t>
          </a:r>
          <a:r>
            <a:rPr lang="en-US" sz="1400">
              <a:latin typeface="微软雅黑" panose="020B0503020204020204" charset="-122"/>
              <a:ea typeface="微软雅黑" panose="020B0503020204020204" charset="-122"/>
            </a:rPr>
            <a:t>5</a:t>
          </a:r>
          <a:r>
            <a:rPr lang="en-US" sz="1400">
              <a:latin typeface="微软雅黑" panose="020B0503020204020204" charset="-122"/>
              <a:ea typeface="微软雅黑" panose="020B0503020204020204" charset="-122"/>
            </a:rPr>
            <a:t/>
          </a:r>
          <a:endParaRPr lang="en-US" sz="1400">
            <a:latin typeface="微软雅黑" panose="020B0503020204020204" charset="-122"/>
            <a:ea typeface="微软雅黑" panose="020B0503020204020204" charset="-122"/>
          </a:endParaRPr>
        </a:p>
      </dgm:t>
    </dgm:pt>
    <dgm:pt modelId="{A9F000AD-491D-4BC4-B03B-E54D16196DA6}" cxnId="{434495A0-A86E-4370-9FDC-9FD179D009AA}" type="parTrans">
      <dgm:prSet/>
      <dgm:spPr/>
    </dgm:pt>
    <dgm:pt modelId="{26EEEAC5-541B-4BFA-881A-336CF1288BBB}" cxnId="{434495A0-A86E-4370-9FDC-9FD179D009AA}" type="sibTrans">
      <dgm:prSet/>
      <dgm:spPr/>
    </dgm:pt>
    <dgm:pt modelId="{60E81CF5-4537-4C2F-8762-598D2E914097}" type="pres">
      <dgm:prSet presAssocID="{9D527559-FDD8-4274-B634-C7FBCF5BC573}" presName="Name0" presStyleCnt="0">
        <dgm:presLayoutVars>
          <dgm:dir/>
          <dgm:animLvl val="lvl"/>
          <dgm:resizeHandles val="exact"/>
        </dgm:presLayoutVars>
      </dgm:prSet>
      <dgm:spPr/>
    </dgm:pt>
    <dgm:pt modelId="{67FF3BB9-6612-4697-87EE-EC66312779BE}" type="pres">
      <dgm:prSet presAssocID="{870E4F47-8CC4-4F59-B4C1-42B5AAA5CEFE}" presName="parTxOnly" presStyleLbl="node1" presStyleIdx="0" presStyleCnt="7">
        <dgm:presLayoutVars>
          <dgm:chMax val="0"/>
          <dgm:chPref val="0"/>
          <dgm:bulletEnabled val="1"/>
        </dgm:presLayoutVars>
      </dgm:prSet>
      <dgm:spPr/>
    </dgm:pt>
    <dgm:pt modelId="{E484CEA2-673C-4A85-8A00-8580D721B29A}" type="pres">
      <dgm:prSet presAssocID="{856E2728-BF00-49C7-82BA-8F4DCB00940B}" presName="parTxOnlySpace" presStyleCnt="0"/>
      <dgm:spPr/>
    </dgm:pt>
    <dgm:pt modelId="{D3000CD6-B08B-4D3B-8D2A-7F1C26A23961}" type="pres">
      <dgm:prSet presAssocID="{1AA64000-5F0F-47A8-A435-2AF8D82F28B1}" presName="parTxOnly" presStyleLbl="node1" presStyleIdx="1" presStyleCnt="7">
        <dgm:presLayoutVars>
          <dgm:chMax val="0"/>
          <dgm:chPref val="0"/>
          <dgm:bulletEnabled val="1"/>
        </dgm:presLayoutVars>
      </dgm:prSet>
      <dgm:spPr/>
    </dgm:pt>
    <dgm:pt modelId="{1773A515-DFFE-41F0-B581-98757CBEC16E}" type="pres">
      <dgm:prSet presAssocID="{C0D86BAE-7711-4781-A574-7BE0EA273229}" presName="parTxOnlySpace" presStyleCnt="0"/>
      <dgm:spPr/>
    </dgm:pt>
    <dgm:pt modelId="{74437C11-3810-488A-B265-8C8037793D77}" type="pres">
      <dgm:prSet presAssocID="{9C12F5BE-AC2F-4662-8DFA-C79428950CF2}" presName="parTxOnly" presStyleLbl="node1" presStyleIdx="2" presStyleCnt="7">
        <dgm:presLayoutVars>
          <dgm:chMax val="0"/>
          <dgm:chPref val="0"/>
          <dgm:bulletEnabled val="1"/>
        </dgm:presLayoutVars>
      </dgm:prSet>
      <dgm:spPr/>
    </dgm:pt>
    <dgm:pt modelId="{47F8D928-1692-4264-A149-241ED51143EE}" type="pres">
      <dgm:prSet presAssocID="{BE48B07B-4C6F-4C50-9D7F-CE1D6590BF95}" presName="parTxOnlySpace" presStyleCnt="0"/>
      <dgm:spPr/>
    </dgm:pt>
    <dgm:pt modelId="{4BCE90E5-355A-4199-870E-D5015ABB60E8}" type="pres">
      <dgm:prSet presAssocID="{585111EC-B967-4184-BA7A-B2E43E24267A}" presName="parTxOnly" presStyleLbl="node1" presStyleIdx="3" presStyleCnt="7">
        <dgm:presLayoutVars>
          <dgm:chMax val="0"/>
          <dgm:chPref val="0"/>
          <dgm:bulletEnabled val="1"/>
        </dgm:presLayoutVars>
      </dgm:prSet>
      <dgm:spPr/>
    </dgm:pt>
    <dgm:pt modelId="{BFE4F3E8-B9F4-4CE4-8875-95EB1A45D30A}" type="pres">
      <dgm:prSet presAssocID="{6EC207B0-CC27-446C-B71F-0B6E36E4457B}" presName="parTxOnlySpace" presStyleCnt="0"/>
      <dgm:spPr/>
    </dgm:pt>
    <dgm:pt modelId="{BE2FDBCB-F97A-41C9-BB79-C44E1E5D40D4}" type="pres">
      <dgm:prSet presAssocID="{0AEA961F-EDFB-4DB4-82BB-96A29C323B41}" presName="parTxOnly" presStyleLbl="node1" presStyleIdx="4" presStyleCnt="7">
        <dgm:presLayoutVars>
          <dgm:chMax val="0"/>
          <dgm:chPref val="0"/>
          <dgm:bulletEnabled val="1"/>
        </dgm:presLayoutVars>
      </dgm:prSet>
      <dgm:spPr/>
    </dgm:pt>
    <dgm:pt modelId="{EE43E0B4-5405-4190-B714-23F0A4BD2A1A}" type="pres">
      <dgm:prSet presAssocID="{25E3107A-73CD-4026-91CA-F02046CB729B}" presName="parTxOnlySpace" presStyleCnt="0"/>
      <dgm:spPr/>
    </dgm:pt>
    <dgm:pt modelId="{07BAEC8E-827D-404F-B2F3-8CF8DF0A585D}" type="pres">
      <dgm:prSet presAssocID="{5F694BCF-7562-4096-8179-DAB70A49E15C}" presName="parTxOnly" presStyleLbl="node1" presStyleIdx="5" presStyleCnt="7">
        <dgm:presLayoutVars>
          <dgm:chMax val="0"/>
          <dgm:chPref val="0"/>
          <dgm:bulletEnabled val="1"/>
        </dgm:presLayoutVars>
      </dgm:prSet>
      <dgm:spPr/>
    </dgm:pt>
    <dgm:pt modelId="{C1F94B22-366C-411B-AA54-21E9135F47F8}" type="pres">
      <dgm:prSet presAssocID="{BF416F92-F7C7-4A22-BB90-837F74702215}" presName="parTxOnlySpace" presStyleCnt="0"/>
      <dgm:spPr/>
    </dgm:pt>
    <dgm:pt modelId="{62966D57-20ED-4A01-A40A-A8A66C310F7E}" type="pres">
      <dgm:prSet presAssocID="{28A426B5-2257-43AA-8968-6FA7FB8A995D}" presName="parTxOnly" presStyleLbl="node1" presStyleIdx="6" presStyleCnt="7">
        <dgm:presLayoutVars>
          <dgm:chMax val="0"/>
          <dgm:chPref val="0"/>
          <dgm:bulletEnabled val="1"/>
        </dgm:presLayoutVars>
      </dgm:prSet>
      <dgm:spPr/>
    </dgm:pt>
  </dgm:ptLst>
  <dgm:cxnLst>
    <dgm:cxn modelId="{9FB9CCBB-1121-45F9-95CA-CAD3E6AB3E95}" srcId="{9D527559-FDD8-4274-B634-C7FBCF5BC573}" destId="{870E4F47-8CC4-4F59-B4C1-42B5AAA5CEFE}" srcOrd="0" destOrd="0" parTransId="{3D1AB2CA-88A4-4E4C-9A8A-508DF0E06639}" sibTransId="{856E2728-BF00-49C7-82BA-8F4DCB00940B}"/>
    <dgm:cxn modelId="{D930E5C3-4C15-425C-B294-B4D2620AEECA}" srcId="{9D527559-FDD8-4274-B634-C7FBCF5BC573}" destId="{1AA64000-5F0F-47A8-A435-2AF8D82F28B1}" srcOrd="1" destOrd="0" parTransId="{845A32C3-0E8A-4EED-972E-FC6F9A8364F8}" sibTransId="{C0D86BAE-7711-4781-A574-7BE0EA273229}"/>
    <dgm:cxn modelId="{7A3894F8-B61B-4535-A663-7B5DDF1FA88B}" srcId="{9D527559-FDD8-4274-B634-C7FBCF5BC573}" destId="{9C12F5BE-AC2F-4662-8DFA-C79428950CF2}" srcOrd="2" destOrd="0" parTransId="{E2B7565C-BEBF-47B7-AC71-10023CB96091}" sibTransId="{BE48B07B-4C6F-4C50-9D7F-CE1D6590BF95}"/>
    <dgm:cxn modelId="{AFCDFDB3-6401-4975-91F1-B7DA6AB817F2}" srcId="{9D527559-FDD8-4274-B634-C7FBCF5BC573}" destId="{585111EC-B967-4184-BA7A-B2E43E24267A}" srcOrd="3" destOrd="0" parTransId="{1D4B3EA4-2779-48DA-9431-899EF12D56CD}" sibTransId="{6EC207B0-CC27-446C-B71F-0B6E36E4457B}"/>
    <dgm:cxn modelId="{4829D428-DBDC-493B-8D9E-A8560B591CC5}" srcId="{9D527559-FDD8-4274-B634-C7FBCF5BC573}" destId="{0AEA961F-EDFB-4DB4-82BB-96A29C323B41}" srcOrd="4" destOrd="0" parTransId="{1BEB2092-F3CC-4457-8D55-82A3D001F779}" sibTransId="{25E3107A-73CD-4026-91CA-F02046CB729B}"/>
    <dgm:cxn modelId="{C397C5EA-C381-4EA5-BF3A-E0800899DFA3}" srcId="{9D527559-FDD8-4274-B634-C7FBCF5BC573}" destId="{5F694BCF-7562-4096-8179-DAB70A49E15C}" srcOrd="5" destOrd="0" parTransId="{9E482F8D-0EC7-4808-B852-4DD808F364EF}" sibTransId="{BF416F92-F7C7-4A22-BB90-837F74702215}"/>
    <dgm:cxn modelId="{434495A0-A86E-4370-9FDC-9FD179D009AA}" srcId="{9D527559-FDD8-4274-B634-C7FBCF5BC573}" destId="{28A426B5-2257-43AA-8968-6FA7FB8A995D}" srcOrd="6" destOrd="0" parTransId="{A9F000AD-491D-4BC4-B03B-E54D16196DA6}" sibTransId="{26EEEAC5-541B-4BFA-881A-336CF1288BBB}"/>
    <dgm:cxn modelId="{D4FFE4C9-6FB5-40C2-9A02-680CFF62DC01}" type="presOf" srcId="{9D527559-FDD8-4274-B634-C7FBCF5BC573}" destId="{60E81CF5-4537-4C2F-8762-598D2E914097}" srcOrd="0" destOrd="0" presId="urn:microsoft.com/office/officeart/2005/8/layout/chevron1"/>
    <dgm:cxn modelId="{47B818E8-C380-4D6E-87A1-3218B4410A0E}" type="presParOf" srcId="{60E81CF5-4537-4C2F-8762-598D2E914097}" destId="{67FF3BB9-6612-4697-87EE-EC66312779BE}" srcOrd="0" destOrd="0" presId="urn:microsoft.com/office/officeart/2005/8/layout/chevron1"/>
    <dgm:cxn modelId="{AADCD630-ECCF-427D-A67A-2042FEC59AB2}" type="presOf" srcId="{870E4F47-8CC4-4F59-B4C1-42B5AAA5CEFE}" destId="{67FF3BB9-6612-4697-87EE-EC66312779BE}" srcOrd="0" destOrd="0" presId="urn:microsoft.com/office/officeart/2005/8/layout/chevron1"/>
    <dgm:cxn modelId="{8DB68AAC-8895-4467-A24C-22E16DD2BB82}" type="presParOf" srcId="{60E81CF5-4537-4C2F-8762-598D2E914097}" destId="{E484CEA2-673C-4A85-8A00-8580D721B29A}" srcOrd="1" destOrd="0" presId="urn:microsoft.com/office/officeart/2005/8/layout/chevron1"/>
    <dgm:cxn modelId="{903215AD-B81B-4674-9270-06E005E5DB8F}" type="presParOf" srcId="{60E81CF5-4537-4C2F-8762-598D2E914097}" destId="{D3000CD6-B08B-4D3B-8D2A-7F1C26A23961}" srcOrd="2" destOrd="0" presId="urn:microsoft.com/office/officeart/2005/8/layout/chevron1"/>
    <dgm:cxn modelId="{810D18E7-3006-430A-9FFD-57FE7A90CBBB}" type="presOf" srcId="{1AA64000-5F0F-47A8-A435-2AF8D82F28B1}" destId="{D3000CD6-B08B-4D3B-8D2A-7F1C26A23961}" srcOrd="0" destOrd="0" presId="urn:microsoft.com/office/officeart/2005/8/layout/chevron1"/>
    <dgm:cxn modelId="{C18BC530-87FE-44CE-97E3-3E1FCAB935E6}" type="presParOf" srcId="{60E81CF5-4537-4C2F-8762-598D2E914097}" destId="{1773A515-DFFE-41F0-B581-98757CBEC16E}" srcOrd="3" destOrd="0" presId="urn:microsoft.com/office/officeart/2005/8/layout/chevron1"/>
    <dgm:cxn modelId="{3147B18E-55CD-4554-BB5A-232EC5AC2576}" type="presParOf" srcId="{60E81CF5-4537-4C2F-8762-598D2E914097}" destId="{74437C11-3810-488A-B265-8C8037793D77}" srcOrd="4" destOrd="0" presId="urn:microsoft.com/office/officeart/2005/8/layout/chevron1"/>
    <dgm:cxn modelId="{410A747F-7765-4F6B-9083-0D96646341CA}" type="presOf" srcId="{9C12F5BE-AC2F-4662-8DFA-C79428950CF2}" destId="{74437C11-3810-488A-B265-8C8037793D77}" srcOrd="0" destOrd="0" presId="urn:microsoft.com/office/officeart/2005/8/layout/chevron1"/>
    <dgm:cxn modelId="{5EB1BB4D-9BA7-48F9-A77E-9C5B5E5CABCE}" type="presParOf" srcId="{60E81CF5-4537-4C2F-8762-598D2E914097}" destId="{47F8D928-1692-4264-A149-241ED51143EE}" srcOrd="5" destOrd="0" presId="urn:microsoft.com/office/officeart/2005/8/layout/chevron1"/>
    <dgm:cxn modelId="{CBD56A7C-B055-49FC-8579-388108127E5C}" type="presParOf" srcId="{60E81CF5-4537-4C2F-8762-598D2E914097}" destId="{4BCE90E5-355A-4199-870E-D5015ABB60E8}" srcOrd="6" destOrd="0" presId="urn:microsoft.com/office/officeart/2005/8/layout/chevron1"/>
    <dgm:cxn modelId="{1C68C38C-82D6-450E-ADFB-993E3BB9F6D2}" type="presOf" srcId="{585111EC-B967-4184-BA7A-B2E43E24267A}" destId="{4BCE90E5-355A-4199-870E-D5015ABB60E8}" srcOrd="0" destOrd="0" presId="urn:microsoft.com/office/officeart/2005/8/layout/chevron1"/>
    <dgm:cxn modelId="{E33C1FAE-56A4-4149-88A1-1803A7EF1802}" type="presParOf" srcId="{60E81CF5-4537-4C2F-8762-598D2E914097}" destId="{BFE4F3E8-B9F4-4CE4-8875-95EB1A45D30A}" srcOrd="7" destOrd="0" presId="urn:microsoft.com/office/officeart/2005/8/layout/chevron1"/>
    <dgm:cxn modelId="{8E6CF920-3329-4F48-B2BF-7C1DCF973325}" type="presParOf" srcId="{60E81CF5-4537-4C2F-8762-598D2E914097}" destId="{BE2FDBCB-F97A-41C9-BB79-C44E1E5D40D4}" srcOrd="8" destOrd="0" presId="urn:microsoft.com/office/officeart/2005/8/layout/chevron1"/>
    <dgm:cxn modelId="{09B6064D-6220-4EEC-AA55-910AC79F78C9}" type="presOf" srcId="{0AEA961F-EDFB-4DB4-82BB-96A29C323B41}" destId="{BE2FDBCB-F97A-41C9-BB79-C44E1E5D40D4}" srcOrd="0" destOrd="0" presId="urn:microsoft.com/office/officeart/2005/8/layout/chevron1"/>
    <dgm:cxn modelId="{2E2570E2-78A0-4B61-9944-08CD023BC507}" type="presParOf" srcId="{60E81CF5-4537-4C2F-8762-598D2E914097}" destId="{EE43E0B4-5405-4190-B714-23F0A4BD2A1A}" srcOrd="9" destOrd="0" presId="urn:microsoft.com/office/officeart/2005/8/layout/chevron1"/>
    <dgm:cxn modelId="{318408DE-F072-4DB3-99EA-8F5D76982C8E}" type="presParOf" srcId="{60E81CF5-4537-4C2F-8762-598D2E914097}" destId="{07BAEC8E-827D-404F-B2F3-8CF8DF0A585D}" srcOrd="10" destOrd="0" presId="urn:microsoft.com/office/officeart/2005/8/layout/chevron1"/>
    <dgm:cxn modelId="{F2072D9C-0351-4AAE-BDCD-F29DA4996836}" type="presOf" srcId="{5F694BCF-7562-4096-8179-DAB70A49E15C}" destId="{07BAEC8E-827D-404F-B2F3-8CF8DF0A585D}" srcOrd="0" destOrd="0" presId="urn:microsoft.com/office/officeart/2005/8/layout/chevron1"/>
    <dgm:cxn modelId="{230EE489-8732-4D02-974C-DE7CE9B68B1F}" type="presParOf" srcId="{60E81CF5-4537-4C2F-8762-598D2E914097}" destId="{C1F94B22-366C-411B-AA54-21E9135F47F8}" srcOrd="11" destOrd="0" presId="urn:microsoft.com/office/officeart/2005/8/layout/chevron1"/>
    <dgm:cxn modelId="{A6345601-F0AD-4C0B-BE8F-A59BC345E136}" type="presParOf" srcId="{60E81CF5-4537-4C2F-8762-598D2E914097}" destId="{62966D57-20ED-4A01-A40A-A8A66C310F7E}" srcOrd="12" destOrd="0" presId="urn:microsoft.com/office/officeart/2005/8/layout/chevron1"/>
    <dgm:cxn modelId="{04D9A1A7-9D7F-41E6-8B43-12AFA815348F}" type="presOf" srcId="{28A426B5-2257-43AA-8968-6FA7FB8A995D}" destId="{62966D57-20ED-4A01-A40A-A8A66C310F7E}" srcOrd="0" destOrd="0" presId="urn:microsoft.com/office/officeart/2005/8/layout/chevron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1805920" cy="375920"/>
        <a:chOff x="0" y="0"/>
        <a:chExt cx="11805920" cy="375920"/>
      </a:xfrm>
    </dsp:grpSpPr>
    <dsp:sp modelId="{67FF3BB9-6612-4697-87EE-EC66312779BE}">
      <dsp:nvSpPr>
        <dsp:cNvPr id="3" name="燕尾形 2"/>
        <dsp:cNvSpPr/>
      </dsp:nvSpPr>
      <dsp:spPr bwMode="white">
        <a:xfrm>
          <a:off x="0" y="0"/>
          <a:ext cx="1844675" cy="375920"/>
        </a:xfrm>
        <a:prstGeom prst="chevron">
          <a:avLst/>
        </a:prstGeom>
      </dsp:spPr>
      <dsp:style>
        <a:lnRef idx="0">
          <a:schemeClr val="lt1"/>
        </a:lnRef>
        <a:fillRef idx="3">
          <a:schemeClr val="accent1"/>
        </a:fillRef>
        <a:effectRef idx="3">
          <a:scrgbClr r="0" g="0" b="0"/>
        </a:effectRef>
        <a:fontRef idx="minor">
          <a:schemeClr val="lt1"/>
        </a:fontRef>
      </dsp:style>
      <dsp:txBody>
        <a:bodyPr vert="horz" wrap="square" lIns="56007" tIns="18669" rIns="18669" bIns="1866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1400">
              <a:latin typeface="微软雅黑" panose="020B0503020204020204" charset="-122"/>
              <a:ea typeface="微软雅黑" panose="020B0503020204020204" charset="-122"/>
            </a:rPr>
            <a:t>...</a:t>
          </a:r>
          <a:r>
            <a:rPr lang="en-US" altLang="zh-CN" sz="1400">
              <a:latin typeface="微软雅黑" panose="020B0503020204020204" charset="-122"/>
              <a:ea typeface="微软雅黑" panose="020B0503020204020204" charset="-122"/>
              <a:sym typeface="+mn-ea"/>
            </a:rPr>
            <a:t>...</a:t>
          </a:r>
          <a:r>
            <a:rPr lang="en-US" altLang="zh-CN" sz="1400">
              <a:latin typeface="微软雅黑" panose="020B0503020204020204" charset="-122"/>
              <a:ea typeface="微软雅黑" panose="020B0503020204020204" charset="-122"/>
              <a:sym typeface="+mn-ea"/>
            </a:rPr>
            <a:t>...</a:t>
          </a:r>
          <a:r>
            <a:rPr lang="en-US" altLang="zh-CN" sz="1400">
              <a:latin typeface="微软雅黑" panose="020B0503020204020204" charset="-122"/>
              <a:ea typeface="微软雅黑" panose="020B0503020204020204" charset="-122"/>
            </a:rPr>
            <a:t> 2014 ...</a:t>
          </a:r>
          <a:endParaRPr lang="zh-CN" altLang="en-US" sz="1400">
            <a:latin typeface="微软雅黑" panose="020B0503020204020204" charset="-122"/>
            <a:ea typeface="微软雅黑" panose="020B0503020204020204" charset="-122"/>
          </a:endParaRPr>
        </a:p>
      </dsp:txBody>
      <dsp:txXfrm>
        <a:off x="0" y="0"/>
        <a:ext cx="1844675" cy="375920"/>
      </dsp:txXfrm>
    </dsp:sp>
    <dsp:sp modelId="{D3000CD6-B08B-4D3B-8D2A-7F1C26A23961}">
      <dsp:nvSpPr>
        <dsp:cNvPr id="4" name="燕尾形 3"/>
        <dsp:cNvSpPr/>
      </dsp:nvSpPr>
      <dsp:spPr bwMode="white">
        <a:xfrm>
          <a:off x="1660208" y="0"/>
          <a:ext cx="1844675" cy="375920"/>
        </a:xfrm>
        <a:prstGeom prst="chevron">
          <a:avLst/>
        </a:prstGeom>
      </dsp:spPr>
      <dsp:style>
        <a:lnRef idx="0">
          <a:schemeClr val="lt1"/>
        </a:lnRef>
        <a:fillRef idx="3">
          <a:schemeClr val="accent1"/>
        </a:fillRef>
        <a:effectRef idx="3">
          <a:scrgbClr r="0" g="0" b="0"/>
        </a:effectRef>
        <a:fontRef idx="minor">
          <a:schemeClr val="lt1"/>
        </a:fontRef>
      </dsp:style>
      <dsp:txBody>
        <a:bodyPr vert="horz" wrap="square" lIns="56007" tIns="18669" rIns="18669" bIns="1866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1400">
              <a:latin typeface="微软雅黑" panose="020B0503020204020204" charset="-122"/>
              <a:ea typeface="微软雅黑" panose="020B0503020204020204" charset="-122"/>
            </a:rPr>
            <a:t>2020</a:t>
          </a:r>
          <a:endParaRPr lang="en-US" altLang="zh-CN" sz="1400">
            <a:latin typeface="微软雅黑" panose="020B0503020204020204" charset="-122"/>
            <a:ea typeface="微软雅黑" panose="020B0503020204020204" charset="-122"/>
          </a:endParaRPr>
        </a:p>
      </dsp:txBody>
      <dsp:txXfrm>
        <a:off x="1660208" y="0"/>
        <a:ext cx="1844675" cy="375920"/>
      </dsp:txXfrm>
    </dsp:sp>
    <dsp:sp modelId="{74437C11-3810-488A-B265-8C8037793D77}">
      <dsp:nvSpPr>
        <dsp:cNvPr id="5" name="燕尾形 4"/>
        <dsp:cNvSpPr/>
      </dsp:nvSpPr>
      <dsp:spPr bwMode="white">
        <a:xfrm>
          <a:off x="3320415" y="0"/>
          <a:ext cx="1844675" cy="375920"/>
        </a:xfrm>
        <a:prstGeom prst="chevron">
          <a:avLst/>
        </a:prstGeom>
      </dsp:spPr>
      <dsp:style>
        <a:lnRef idx="0">
          <a:schemeClr val="lt1"/>
        </a:lnRef>
        <a:fillRef idx="3">
          <a:schemeClr val="accent1"/>
        </a:fillRef>
        <a:effectRef idx="3">
          <a:scrgbClr r="0" g="0" b="0"/>
        </a:effectRef>
        <a:fontRef idx="minor">
          <a:schemeClr val="lt1"/>
        </a:fontRef>
      </dsp:style>
      <dsp:txBody>
        <a:bodyPr vert="horz" wrap="square" lIns="56007" tIns="18669" rIns="18669" bIns="1866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altLang="zh-CN" sz="1400">
              <a:latin typeface="微软雅黑" panose="020B0503020204020204" charset="-122"/>
              <a:ea typeface="微软雅黑" panose="020B0503020204020204" charset="-122"/>
            </a:rPr>
            <a:t>2021</a:t>
          </a:r>
          <a:endParaRPr lang="en-US" altLang="zh-CN" sz="1400">
            <a:latin typeface="微软雅黑" panose="020B0503020204020204" charset="-122"/>
            <a:ea typeface="微软雅黑" panose="020B0503020204020204" charset="-122"/>
          </a:endParaRPr>
        </a:p>
      </dsp:txBody>
      <dsp:txXfrm>
        <a:off x="3320415" y="0"/>
        <a:ext cx="1844675" cy="375920"/>
      </dsp:txXfrm>
    </dsp:sp>
    <dsp:sp modelId="{4BCE90E5-355A-4199-870E-D5015ABB60E8}">
      <dsp:nvSpPr>
        <dsp:cNvPr id="6" name="燕尾形 5"/>
        <dsp:cNvSpPr/>
      </dsp:nvSpPr>
      <dsp:spPr bwMode="white">
        <a:xfrm>
          <a:off x="4980623" y="0"/>
          <a:ext cx="1844675" cy="375920"/>
        </a:xfrm>
        <a:prstGeom prst="chevron">
          <a:avLst/>
        </a:prstGeom>
      </dsp:spPr>
      <dsp:style>
        <a:lnRef idx="0">
          <a:schemeClr val="lt1"/>
        </a:lnRef>
        <a:fillRef idx="3">
          <a:schemeClr val="accent1"/>
        </a:fillRef>
        <a:effectRef idx="3">
          <a:scrgbClr r="0" g="0" b="0"/>
        </a:effectRef>
        <a:fontRef idx="minor">
          <a:schemeClr val="lt1"/>
        </a:fontRef>
      </dsp:style>
      <dsp:txBody>
        <a:bodyPr vert="horz" wrap="square" lIns="56007" tIns="18669" rIns="18669" bIns="1866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sz="1400">
              <a:latin typeface="微软雅黑" panose="020B0503020204020204" charset="-122"/>
              <a:ea typeface="微软雅黑" panose="020B0503020204020204" charset="-122"/>
              <a:sym typeface="+mn-ea"/>
            </a:rPr>
            <a:t>2</a:t>
          </a:r>
          <a:r>
            <a:rPr lang="en-US" altLang="zh-CN" sz="1400">
              <a:latin typeface="微软雅黑" panose="020B0503020204020204" charset="-122"/>
              <a:ea typeface="微软雅黑" panose="020B0503020204020204" charset="-122"/>
              <a:sym typeface="+mn-ea"/>
            </a:rPr>
            <a:t>022</a:t>
          </a:r>
          <a:endParaRPr lang="en-US" altLang="zh-CN" sz="1400">
            <a:latin typeface="微软雅黑" panose="020B0503020204020204" charset="-122"/>
            <a:ea typeface="微软雅黑" panose="020B0503020204020204" charset="-122"/>
          </a:endParaRPr>
        </a:p>
      </dsp:txBody>
      <dsp:txXfrm>
        <a:off x="4980623" y="0"/>
        <a:ext cx="1844675" cy="375920"/>
      </dsp:txXfrm>
    </dsp:sp>
    <dsp:sp modelId="{BE2FDBCB-F97A-41C9-BB79-C44E1E5D40D4}">
      <dsp:nvSpPr>
        <dsp:cNvPr id="7" name="燕尾形 6"/>
        <dsp:cNvSpPr/>
      </dsp:nvSpPr>
      <dsp:spPr bwMode="white">
        <a:xfrm>
          <a:off x="6640830" y="0"/>
          <a:ext cx="1844675" cy="375920"/>
        </a:xfrm>
        <a:prstGeom prst="chevron">
          <a:avLst/>
        </a:prstGeom>
      </dsp:spPr>
      <dsp:style>
        <a:lnRef idx="0">
          <a:schemeClr val="lt1"/>
        </a:lnRef>
        <a:fillRef idx="3">
          <a:schemeClr val="accent1"/>
        </a:fillRef>
        <a:effectRef idx="3">
          <a:scrgbClr r="0" g="0" b="0"/>
        </a:effectRef>
        <a:fontRef idx="minor">
          <a:schemeClr val="lt1"/>
        </a:fontRef>
      </dsp:style>
      <dsp:txBody>
        <a:bodyPr vert="horz" wrap="square" lIns="56007" tIns="18669" rIns="18669" bIns="1866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sz="1400">
              <a:latin typeface="微软雅黑" panose="020B0503020204020204" charset="-122"/>
              <a:ea typeface="微软雅黑" panose="020B0503020204020204" charset="-122"/>
              <a:sym typeface="+mn-ea"/>
            </a:rPr>
            <a:t>2</a:t>
          </a:r>
          <a:r>
            <a:rPr lang="en-US" altLang="zh-CN" sz="1400">
              <a:latin typeface="微软雅黑" panose="020B0503020204020204" charset="-122"/>
              <a:ea typeface="微软雅黑" panose="020B0503020204020204" charset="-122"/>
              <a:sym typeface="+mn-ea"/>
            </a:rPr>
            <a:t>023</a:t>
          </a:r>
          <a:endParaRPr lang="en-US" altLang="zh-CN" sz="1400">
            <a:latin typeface="微软雅黑" panose="020B0503020204020204" charset="-122"/>
            <a:ea typeface="微软雅黑" panose="020B0503020204020204" charset="-122"/>
          </a:endParaRPr>
        </a:p>
      </dsp:txBody>
      <dsp:txXfrm>
        <a:off x="6640830" y="0"/>
        <a:ext cx="1844675" cy="375920"/>
      </dsp:txXfrm>
    </dsp:sp>
    <dsp:sp modelId="{07BAEC8E-827D-404F-B2F3-8CF8DF0A585D}">
      <dsp:nvSpPr>
        <dsp:cNvPr id="8" name="燕尾形 7"/>
        <dsp:cNvSpPr/>
      </dsp:nvSpPr>
      <dsp:spPr bwMode="white">
        <a:xfrm>
          <a:off x="8301038" y="0"/>
          <a:ext cx="1844675" cy="375920"/>
        </a:xfrm>
        <a:prstGeom prst="chevron">
          <a:avLst/>
        </a:prstGeom>
      </dsp:spPr>
      <dsp:style>
        <a:lnRef idx="0">
          <a:schemeClr val="lt1"/>
        </a:lnRef>
        <a:fillRef idx="3">
          <a:schemeClr val="accent1"/>
        </a:fillRef>
        <a:effectRef idx="3">
          <a:scrgbClr r="0" g="0" b="0"/>
        </a:effectRef>
        <a:fontRef idx="minor">
          <a:schemeClr val="lt1"/>
        </a:fontRef>
      </dsp:style>
      <dsp:txBody>
        <a:bodyPr vert="horz" wrap="square" lIns="56007" tIns="18669" rIns="18669" bIns="1866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en-US" sz="1400">
              <a:latin typeface="微软雅黑" panose="020B0503020204020204" charset="-122"/>
              <a:ea typeface="微软雅黑" panose="020B0503020204020204" charset="-122"/>
            </a:rPr>
            <a:t>2024</a:t>
          </a:r>
          <a:endParaRPr lang="en-US" sz="1400">
            <a:latin typeface="微软雅黑" panose="020B0503020204020204" charset="-122"/>
            <a:ea typeface="微软雅黑" panose="020B0503020204020204" charset="-122"/>
          </a:endParaRPr>
        </a:p>
      </dsp:txBody>
      <dsp:txXfrm>
        <a:off x="8301038" y="0"/>
        <a:ext cx="1844675" cy="375920"/>
      </dsp:txXfrm>
    </dsp:sp>
    <dsp:sp modelId="{62966D57-20ED-4A01-A40A-A8A66C310F7E}">
      <dsp:nvSpPr>
        <dsp:cNvPr id="9" name="燕尾形 8"/>
        <dsp:cNvSpPr/>
      </dsp:nvSpPr>
      <dsp:spPr bwMode="white">
        <a:xfrm>
          <a:off x="9961245" y="0"/>
          <a:ext cx="1844675" cy="375920"/>
        </a:xfrm>
        <a:prstGeom prst="chevron">
          <a:avLst/>
        </a:prstGeom>
      </dsp:spPr>
      <dsp:style>
        <a:lnRef idx="0">
          <a:schemeClr val="lt1"/>
        </a:lnRef>
        <a:fillRef idx="3">
          <a:schemeClr val="accent1"/>
        </a:fillRef>
        <a:effectRef idx="3">
          <a:scrgbClr r="0" g="0" b="0"/>
        </a:effectRef>
        <a:fontRef idx="minor">
          <a:schemeClr val="lt1"/>
        </a:fontRef>
      </dsp:style>
      <dsp:txBody>
        <a:bodyPr vert="horz" wrap="square" lIns="56007" tIns="18669" rIns="18669" bIns="1866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altLang="en-US" sz="1400">
              <a:latin typeface="微软雅黑" panose="020B0503020204020204" charset="-122"/>
              <a:ea typeface="微软雅黑" panose="020B0503020204020204" charset="-122"/>
            </a:rPr>
            <a:t>202</a:t>
          </a:r>
          <a:r>
            <a:rPr lang="en-US" sz="1400">
              <a:latin typeface="微软雅黑" panose="020B0503020204020204" charset="-122"/>
              <a:ea typeface="微软雅黑" panose="020B0503020204020204" charset="-122"/>
            </a:rPr>
            <a:t>5</a:t>
          </a:r>
          <a:endParaRPr lang="en-US" sz="1400">
            <a:latin typeface="微软雅黑" panose="020B0503020204020204" charset="-122"/>
            <a:ea typeface="微软雅黑" panose="020B0503020204020204" charset="-122"/>
          </a:endParaRPr>
        </a:p>
      </dsp:txBody>
      <dsp:txXfrm>
        <a:off x="9961245" y="0"/>
        <a:ext cx="1844675" cy="375920"/>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type="chevron" r:blip="" rot="180">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type="chevron" r:blip="" rot="180">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3C9BE7F9-89BC-4A5A-AA83-A5005A33F18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0A2B16-7EC7-4440-A855-9C5FC4408BD4}" type="slidenum">
              <a:rPr lang="zh-CN" altLang="en-US" smtClean="0"/>
            </a:fld>
            <a:endParaRPr lang="zh-CN" altLang="en-US"/>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C9BE7F9-89BC-4A5A-AA83-A5005A33F18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0A2B16-7EC7-4440-A855-9C5FC4408BD4}" type="slidenum">
              <a:rPr lang="zh-CN" altLang="en-US" smtClean="0"/>
            </a:fld>
            <a:endParaRPr lang="zh-CN" alt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C9BE7F9-89BC-4A5A-AA83-A5005A33F18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0A2B16-7EC7-4440-A855-9C5FC4408BD4}" type="slidenum">
              <a:rPr lang="zh-CN" altLang="en-US" smtClean="0"/>
            </a:fld>
            <a:endParaRPr lang="zh-CN" altLang="en-US"/>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C9BE7F9-89BC-4A5A-AA83-A5005A33F18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0A2B16-7EC7-4440-A855-9C5FC4408BD4}" type="slidenum">
              <a:rPr lang="zh-CN" altLang="en-US" smtClean="0"/>
            </a:fld>
            <a:endParaRPr lang="zh-CN" alt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3C9BE7F9-89BC-4A5A-AA83-A5005A33F18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0A2B16-7EC7-4440-A855-9C5FC4408BD4}" type="slidenum">
              <a:rPr lang="zh-CN" altLang="en-US" smtClean="0"/>
            </a:fld>
            <a:endParaRPr lang="zh-CN" alt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C9BE7F9-89BC-4A5A-AA83-A5005A33F18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0A2B16-7EC7-4440-A855-9C5FC4408BD4}" type="slidenum">
              <a:rPr lang="zh-CN" altLang="en-US" smtClean="0"/>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C9BE7F9-89BC-4A5A-AA83-A5005A33F18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F0A2B16-7EC7-4440-A855-9C5FC4408BD4}" type="slidenum">
              <a:rPr lang="zh-CN" altLang="en-US" smtClean="0"/>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C9BE7F9-89BC-4A5A-AA83-A5005A33F18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F0A2B16-7EC7-4440-A855-9C5FC4408BD4}" type="slidenum">
              <a:rPr lang="zh-CN" altLang="en-US" smtClean="0"/>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9BE7F9-89BC-4A5A-AA83-A5005A33F18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F0A2B16-7EC7-4440-A855-9C5FC4408BD4}" type="slidenum">
              <a:rPr lang="zh-CN" altLang="en-US" smtClean="0"/>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3C9BE7F9-89BC-4A5A-AA83-A5005A33F18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0A2B16-7EC7-4440-A855-9C5FC4408BD4}" type="slidenum">
              <a:rPr lang="zh-CN" altLang="en-US" smtClean="0"/>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3C9BE7F9-89BC-4A5A-AA83-A5005A33F18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0A2B16-7EC7-4440-A855-9C5FC4408BD4}" type="slidenum">
              <a:rPr lang="zh-CN" altLang="en-US" smtClean="0"/>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9BE7F9-89BC-4A5A-AA83-A5005A33F180}"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0A2B16-7EC7-4440-A855-9C5FC4408BD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2.xml"/><Relationship Id="rId5" Type="http://schemas.openxmlformats.org/officeDocument/2006/relationships/tags" Target="../tags/tag2.xml"/><Relationship Id="rId4" Type="http://schemas.openxmlformats.org/officeDocument/2006/relationships/image" Target="../media/image9.emf"/><Relationship Id="rId3" Type="http://schemas.openxmlformats.org/officeDocument/2006/relationships/oleObject" Target="../embeddings/oleObject1.bin"/><Relationship Id="rId2" Type="http://schemas.openxmlformats.org/officeDocument/2006/relationships/image" Target="../media/image8.png"/><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xml"/><Relationship Id="rId2" Type="http://schemas.openxmlformats.org/officeDocument/2006/relationships/image" Target="../media/image11.png"/><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4.xml"/><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0.png"/><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image" Target="../media/image30.pn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image" Target="../media/image34.emf"/><Relationship Id="rId3" Type="http://schemas.openxmlformats.org/officeDocument/2006/relationships/image" Target="../media/image33.emf"/><Relationship Id="rId2" Type="http://schemas.openxmlformats.org/officeDocument/2006/relationships/image" Target="../media/image32.emf"/><Relationship Id="rId1"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emf"/></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31190" y="2634615"/>
            <a:ext cx="10800080" cy="480060"/>
          </a:xfrm>
        </p:spPr>
        <p:txBody>
          <a:bodyPr>
            <a:normAutofit fontScale="90000"/>
          </a:bodyPr>
          <a:lstStyle/>
          <a:p>
            <a:r>
              <a:rPr lang="en-US" altLang="zh-CN" sz="3110" b="1" dirty="0" smtClean="0">
                <a:latin typeface="Arial Black" panose="020B0A04020102020204" charset="0"/>
                <a:cs typeface="Arial Black" panose="020B0A04020102020204" charset="0"/>
              </a:rPr>
              <a:t>Views on Reconfigurable Intelligent Surface for 6G</a:t>
            </a:r>
            <a:endParaRPr lang="en-US" altLang="zh-CN" sz="3110" b="1" dirty="0" smtClean="0">
              <a:latin typeface="Arial Black" panose="020B0A04020102020204" charset="0"/>
              <a:cs typeface="Arial Black" panose="020B0A04020102020204" charset="0"/>
            </a:endParaRPr>
          </a:p>
        </p:txBody>
      </p:sp>
      <p:sp>
        <p:nvSpPr>
          <p:cNvPr id="1048587" name="Rectangle 1"/>
          <p:cNvSpPr>
            <a:spLocks noChangeArrowheads="1"/>
          </p:cNvSpPr>
          <p:nvPr/>
        </p:nvSpPr>
        <p:spPr bwMode="auto">
          <a:xfrm>
            <a:off x="351790" y="917575"/>
            <a:ext cx="11164570" cy="1181100"/>
          </a:xfrm>
          <a:prstGeom prst="rect">
            <a:avLst/>
          </a:prstGeom>
          <a:noFill/>
          <a:ln w="9525">
            <a:noFill/>
            <a:miter lim="800000"/>
          </a:ln>
          <a:effectLst/>
        </p:spPr>
        <p:txBody>
          <a:bodyPr vert="horz" wrap="square" lIns="91440" tIns="45720" rIns="91440" bIns="45720" numCol="1" anchor="ctr" anchorCtr="0" compatLnSpc="1">
            <a:noAutofit/>
          </a:bodyPr>
          <a:p>
            <a:pPr>
              <a:buNone/>
            </a:pPr>
            <a:r>
              <a:rPr lang="en-US" altLang="zh-CN" b="1" dirty="0">
                <a:latin typeface="微软雅黑" panose="020B0503020204020204" charset="-122"/>
                <a:ea typeface="微软雅黑" panose="020B0503020204020204" charset="-122"/>
                <a:cs typeface="Arial" panose="020B0604020202020204" pitchFamily="34" charset="0"/>
              </a:rPr>
              <a:t>Document for:</a:t>
            </a:r>
            <a:r>
              <a:rPr lang="en-US" altLang="zh-CN" dirty="0">
                <a:latin typeface="微软雅黑" panose="020B0503020204020204" charset="-122"/>
                <a:ea typeface="微软雅黑" panose="020B0503020204020204" charset="-122"/>
                <a:cs typeface="Arial" panose="020B0604020202020204" pitchFamily="34" charset="0"/>
              </a:rPr>
              <a:t>	Discussion and Decision</a:t>
            </a:r>
            <a:endParaRPr lang="en-US" altLang="zh-CN" dirty="0">
              <a:latin typeface="微软雅黑" panose="020B0503020204020204" charset="-122"/>
              <a:ea typeface="微软雅黑" panose="020B0503020204020204" charset="-122"/>
              <a:cs typeface="Arial" panose="020B0604020202020204" pitchFamily="34" charset="0"/>
            </a:endParaRPr>
          </a:p>
          <a:p>
            <a:pPr>
              <a:buNone/>
            </a:pPr>
            <a:r>
              <a:rPr lang="en-US" altLang="zh-CN" b="1" dirty="0">
                <a:latin typeface="微软雅黑" panose="020B0503020204020204" charset="-122"/>
                <a:ea typeface="微软雅黑" panose="020B0503020204020204" charset="-122"/>
                <a:cs typeface="Arial" panose="020B0604020202020204" pitchFamily="34" charset="0"/>
              </a:rPr>
              <a:t>Agenda Item:</a:t>
            </a:r>
            <a:r>
              <a:rPr lang="en-US" altLang="zh-CN">
                <a:latin typeface="微软雅黑" panose="020B0503020204020204" charset="-122"/>
                <a:ea typeface="微软雅黑" panose="020B0503020204020204" charset="-122"/>
                <a:cs typeface="Arial" panose="020B0604020202020204" pitchFamily="34" charset="0"/>
              </a:rPr>
              <a:t>	16.2</a:t>
            </a:r>
            <a:endParaRPr lang="en-US" altLang="zh-CN" dirty="0">
              <a:highlight>
                <a:srgbClr val="FFFF00"/>
              </a:highlight>
              <a:latin typeface="微软雅黑" panose="020B0503020204020204" charset="-122"/>
              <a:ea typeface="微软雅黑" panose="020B0503020204020204" charset="-122"/>
              <a:cs typeface="Arial" panose="020B0604020202020204" pitchFamily="34" charset="0"/>
            </a:endParaRPr>
          </a:p>
        </p:txBody>
      </p:sp>
      <p:sp>
        <p:nvSpPr>
          <p:cNvPr id="100" name="文本框 99"/>
          <p:cNvSpPr txBox="1"/>
          <p:nvPr/>
        </p:nvSpPr>
        <p:spPr>
          <a:xfrm>
            <a:off x="351790" y="319405"/>
            <a:ext cx="11445875" cy="645160"/>
          </a:xfrm>
          <a:prstGeom prst="rect">
            <a:avLst/>
          </a:prstGeom>
          <a:noFill/>
          <a:ln w="9525">
            <a:noFill/>
          </a:ln>
        </p:spPr>
        <p:txBody>
          <a:bodyPr wrap="square">
            <a:spAutoFit/>
          </a:bodyPr>
          <a:p>
            <a:pPr indent="0"/>
            <a:r>
              <a:rPr lang="en-US" b="1">
                <a:latin typeface="Arial" panose="020B0604020202020204" pitchFamily="34" charset="0"/>
                <a:cs typeface="Times New Roman" panose="02020603050405020304" pitchFamily="18" charset="0"/>
              </a:rPr>
              <a:t>3GPP TSG RAN Meeting #108			</a:t>
            </a:r>
            <a:r>
              <a:rPr lang="en-US" b="1">
                <a:latin typeface="Arial" panose="020B0604020202020204" pitchFamily="34" charset="0"/>
                <a:cs typeface="MS Mincho" charset="0"/>
              </a:rPr>
              <a:t>			          </a:t>
            </a:r>
            <a:r>
              <a:rPr lang="en-US" b="1">
                <a:latin typeface="Arial" panose="020B0604020202020204" pitchFamily="34" charset="0"/>
                <a:cs typeface="Times New Roman" panose="02020603050405020304" pitchFamily="18" charset="0"/>
              </a:rPr>
              <a:t>RP-251406</a:t>
            </a:r>
            <a:endParaRPr lang="en-US" b="1">
              <a:latin typeface="Arial" panose="020B0604020202020204" pitchFamily="34" charset="0"/>
              <a:cs typeface="Times New Roman" panose="02020603050405020304" pitchFamily="18" charset="0"/>
            </a:endParaRPr>
          </a:p>
          <a:p>
            <a:pPr indent="0"/>
            <a:r>
              <a:rPr lang="en-US" b="1">
                <a:latin typeface="Arial" panose="020B0604020202020204" pitchFamily="34" charset="0"/>
                <a:cs typeface="Times New Roman" panose="02020603050405020304" pitchFamily="18" charset="0"/>
              </a:rPr>
              <a:t>Prague, Czech Republic, June 9-13, 2025</a:t>
            </a:r>
            <a:endParaRPr lang="en-US" altLang="en-US" b="1">
              <a:latin typeface="Arial" panose="020B0604020202020204" pitchFamily="34" charset="0"/>
              <a:cs typeface="Times New Roman" panose="02020603050405020304" pitchFamily="18" charset="0"/>
            </a:endParaRPr>
          </a:p>
        </p:txBody>
      </p:sp>
      <p:sp>
        <p:nvSpPr>
          <p:cNvPr id="7" name="文本框 6"/>
          <p:cNvSpPr txBox="1"/>
          <p:nvPr/>
        </p:nvSpPr>
        <p:spPr>
          <a:xfrm>
            <a:off x="1374140" y="3408680"/>
            <a:ext cx="9175115" cy="1991360"/>
          </a:xfrm>
          <a:prstGeom prst="rect">
            <a:avLst/>
          </a:prstGeom>
          <a:noFill/>
        </p:spPr>
        <p:txBody>
          <a:bodyPr wrap="square" rtlCol="0" anchor="t">
            <a:spAutoFit/>
          </a:bodyPr>
          <a:p>
            <a:pPr indent="0" fontAlgn="auto">
              <a:lnSpc>
                <a:spcPct val="120000"/>
              </a:lnSpc>
              <a:buNone/>
            </a:pPr>
            <a:r>
              <a:rPr lang="en-US" altLang="zh-CN" b="1" dirty="0">
                <a:latin typeface="微软雅黑" panose="020B0503020204020204" charset="-122"/>
                <a:ea typeface="微软雅黑" panose="020B0503020204020204" charset="-122"/>
                <a:cs typeface="Arial" panose="020B0604020202020204" pitchFamily="34" charset="0"/>
                <a:sym typeface="+mn-ea"/>
              </a:rPr>
              <a:t>Source:	</a:t>
            </a:r>
            <a:r>
              <a:rPr lang="en-US" altLang="zh-CN" sz="1700" dirty="0">
                <a:latin typeface="微软雅黑" panose="020B0503020204020204" charset="-122"/>
                <a:ea typeface="微软雅黑" panose="020B0503020204020204" charset="-122"/>
                <a:cs typeface="Arial" panose="020B0604020202020204" pitchFamily="34" charset="0"/>
                <a:sym typeface="+mn-ea"/>
              </a:rPr>
              <a:t>Southeast University, Beijing Jiaotong University, Shanghai Jiao Tong University, Beijing University of Posts and Telecommunications, Zhejiang University, Peking University, Peking university shenzhen graduate school, Xidian University, Fudan University, Huazhong University of Science and Technology, Chongqing University of Posts and Telecommunications</a:t>
            </a:r>
            <a:r>
              <a:rPr lang="en-US" altLang="zh-CN" sz="1700" dirty="0">
                <a:latin typeface="微软雅黑" panose="020B0503020204020204" charset="-122"/>
                <a:ea typeface="微软雅黑" panose="020B0503020204020204" charset="-122"/>
                <a:cs typeface="Arial" panose="020B0604020202020204" pitchFamily="34" charset="0"/>
                <a:sym typeface="+mn-ea"/>
              </a:rPr>
              <a:t>, Greenerwave, University of Glasgow</a:t>
            </a:r>
            <a:r>
              <a:rPr lang="en-US" altLang="zh-CN" sz="1700" dirty="0">
                <a:latin typeface="微软雅黑" panose="020B0503020204020204" charset="-122"/>
                <a:ea typeface="微软雅黑" panose="020B0503020204020204" charset="-122"/>
                <a:cs typeface="Arial" panose="020B0604020202020204" pitchFamily="34" charset="0"/>
                <a:sym typeface="+mn-ea"/>
              </a:rPr>
              <a:t>, Queens University Belfast, </a:t>
            </a:r>
            <a:r>
              <a:rPr lang="en-US" altLang="zh-CN" sz="1700" dirty="0">
                <a:latin typeface="微软雅黑" panose="020B0503020204020204" charset="-122"/>
                <a:ea typeface="微软雅黑" panose="020B0503020204020204" charset="-122"/>
                <a:cs typeface="Arial" panose="020B0604020202020204" pitchFamily="34" charset="0"/>
                <a:sym typeface="+mn-ea"/>
              </a:rPr>
              <a:t>Nanyang Technological University</a:t>
            </a:r>
            <a:endParaRPr lang="zh-CN" altLang="en-US" sz="1700" dirty="0">
              <a:highlight>
                <a:srgbClr val="FFFF00"/>
              </a:highlight>
              <a:latin typeface="微软雅黑" panose="020B0503020204020204" charset="-122"/>
              <a:ea typeface="微软雅黑" panose="020B0503020204020204" charset="-122"/>
              <a:cs typeface="Arial" panose="020B0604020202020204" pitchFamily="34" charset="0"/>
              <a:sym typeface="+mn-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16280" y="365125"/>
            <a:ext cx="10637520" cy="871220"/>
          </a:xfrm>
        </p:spPr>
        <p:txBody>
          <a:bodyPr/>
          <a:lstStyle/>
          <a:p>
            <a:r>
              <a:rPr lang="en-US" altLang="zh-CN" sz="3000" dirty="0">
                <a:latin typeface="Times New Roman" panose="02020603050405020304" pitchFamily="18" charset="0"/>
                <a:cs typeface="Times New Roman" panose="02020603050405020304" pitchFamily="18" charset="0"/>
              </a:rPr>
              <a:t>Observations and Proposals</a:t>
            </a:r>
            <a:endParaRPr lang="zh-CN" altLang="en-US" sz="3000"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715645" y="1236345"/>
            <a:ext cx="10815955" cy="4863465"/>
          </a:xfrm>
        </p:spPr>
        <p:txBody>
          <a:bodyPr>
            <a:normAutofit fontScale="70000"/>
          </a:bodyPr>
          <a:lstStyle/>
          <a:p>
            <a:pPr marL="57150" indent="-285750" algn="l">
              <a:lnSpc>
                <a:spcPct val="150000"/>
              </a:lnSpc>
              <a:spcAft>
                <a:spcPts val="600"/>
              </a:spcAft>
              <a:buClrTx/>
              <a:buSzTx/>
              <a:buFont typeface="Wingdings" panose="05000000000000000000" charset="0"/>
              <a:buChar char="Ø"/>
            </a:pPr>
            <a:r>
              <a:rPr lang="en-US" altLang="zh-CN" sz="2570" b="1" dirty="0" smtClean="0">
                <a:latin typeface="Times New Roman" panose="02020603050405020304" pitchFamily="18" charset="0"/>
                <a:cs typeface="Times New Roman" panose="02020603050405020304" pitchFamily="18" charset="0"/>
                <a:sym typeface="+mn-ea"/>
              </a:rPr>
              <a:t>Observations</a:t>
            </a:r>
            <a:endParaRPr lang="en-US" altLang="zh-CN" sz="2570" b="1" dirty="0" smtClean="0">
              <a:latin typeface="Times New Roman" panose="02020603050405020304" pitchFamily="18" charset="0"/>
              <a:cs typeface="Times New Roman" panose="02020603050405020304" pitchFamily="18" charset="0"/>
            </a:endParaRPr>
          </a:p>
          <a:p>
            <a:pPr marL="539750" lvl="1" algn="l" fontAlgn="auto">
              <a:lnSpc>
                <a:spcPct val="130000"/>
              </a:lnSpc>
              <a:buClrTx/>
              <a:buSzTx/>
            </a:pPr>
            <a:r>
              <a:rPr lang="en-US" altLang="zh-CN" sz="2570" dirty="0" smtClean="0">
                <a:latin typeface="Times New Roman" panose="02020603050405020304" pitchFamily="18" charset="0"/>
                <a:cs typeface="Times New Roman" panose="02020603050405020304" pitchFamily="18" charset="0"/>
              </a:rPr>
              <a:t>RIS are poised to be a game-changer for 6G, offering unprecedented control over wireless environments.</a:t>
            </a:r>
            <a:endParaRPr lang="en-US" altLang="zh-CN" sz="2570" dirty="0" smtClean="0">
              <a:latin typeface="Times New Roman" panose="02020603050405020304" pitchFamily="18" charset="0"/>
              <a:cs typeface="Times New Roman" panose="02020603050405020304" pitchFamily="18" charset="0"/>
            </a:endParaRPr>
          </a:p>
          <a:p>
            <a:pPr marL="539750" lvl="1" algn="l" fontAlgn="auto">
              <a:lnSpc>
                <a:spcPct val="130000"/>
              </a:lnSpc>
              <a:buClrTx/>
              <a:buSzTx/>
            </a:pPr>
            <a:r>
              <a:rPr lang="en-US" altLang="zh-CN" sz="2570" dirty="0" smtClean="0">
                <a:latin typeface="Times New Roman" panose="02020603050405020304" pitchFamily="18" charset="0"/>
                <a:cs typeface="Times New Roman" panose="02020603050405020304" pitchFamily="18" charset="0"/>
              </a:rPr>
              <a:t>With its characteristics of low cost, low power consumption, and low complexity, RIS represents a key enabling technology for supporting future 6G application scenarios.</a:t>
            </a:r>
            <a:endParaRPr lang="en-US" altLang="zh-CN" sz="2570" dirty="0" smtClean="0">
              <a:latin typeface="Times New Roman" panose="02020603050405020304" pitchFamily="18" charset="0"/>
              <a:cs typeface="Times New Roman" panose="02020603050405020304" pitchFamily="18" charset="0"/>
            </a:endParaRPr>
          </a:p>
          <a:p>
            <a:pPr marL="539750" lvl="1" algn="l" fontAlgn="auto">
              <a:lnSpc>
                <a:spcPct val="130000"/>
              </a:lnSpc>
              <a:buClrTx/>
              <a:buSzTx/>
            </a:pPr>
            <a:r>
              <a:rPr lang="en-US" altLang="zh-CN" sz="2570" dirty="0" smtClean="0">
                <a:latin typeface="Times New Roman" panose="02020603050405020304" pitchFamily="18" charset="0"/>
                <a:cs typeface="Times New Roman" panose="02020603050405020304" pitchFamily="18" charset="0"/>
              </a:rPr>
              <a:t>From a technical maturity standpoint, RIS is well-positioned for standardization.</a:t>
            </a:r>
            <a:endParaRPr lang="en-US" altLang="zh-CN" sz="2570" dirty="0" smtClean="0">
              <a:latin typeface="Times New Roman" panose="02020603050405020304" pitchFamily="18" charset="0"/>
              <a:cs typeface="Times New Roman" panose="02020603050405020304" pitchFamily="18" charset="0"/>
            </a:endParaRPr>
          </a:p>
          <a:p>
            <a:pPr marL="57150" indent="-285750" algn="l">
              <a:lnSpc>
                <a:spcPct val="150000"/>
              </a:lnSpc>
              <a:spcAft>
                <a:spcPts val="600"/>
              </a:spcAft>
              <a:buClrTx/>
              <a:buSzTx/>
              <a:buFont typeface="Wingdings" panose="05000000000000000000" charset="0"/>
              <a:buChar char="Ø"/>
            </a:pPr>
            <a:r>
              <a:rPr lang="en-US" altLang="zh-CN" sz="2570" b="1" dirty="0" smtClean="0">
                <a:latin typeface="Times New Roman" panose="02020603050405020304" pitchFamily="18" charset="0"/>
                <a:cs typeface="Times New Roman" panose="02020603050405020304" pitchFamily="18" charset="0"/>
                <a:sym typeface="+mn-ea"/>
              </a:rPr>
              <a:t>Proposals</a:t>
            </a:r>
            <a:endParaRPr lang="en-US" altLang="zh-CN" sz="2570" b="1" dirty="0" smtClean="0">
              <a:latin typeface="Times New Roman" panose="02020603050405020304" pitchFamily="18" charset="0"/>
              <a:cs typeface="Times New Roman" panose="02020603050405020304" pitchFamily="18" charset="0"/>
            </a:endParaRPr>
          </a:p>
          <a:p>
            <a:pPr marL="539750" lvl="1" algn="l">
              <a:lnSpc>
                <a:spcPct val="130000"/>
              </a:lnSpc>
              <a:buClrTx/>
              <a:buSzTx/>
            </a:pPr>
            <a:r>
              <a:rPr lang="en-US" altLang="zh-CN" sz="2570" dirty="0" smtClean="0">
                <a:latin typeface="Times New Roman" panose="02020603050405020304" pitchFamily="18" charset="0"/>
                <a:cs typeface="Times New Roman" panose="02020603050405020304" pitchFamily="18" charset="0"/>
              </a:rPr>
              <a:t>RIS should be included as a key component in the scope of the 6G Rel-20 RAN Study Item.</a:t>
            </a:r>
            <a:endParaRPr lang="en-US" altLang="zh-CN" sz="2570" dirty="0" smtClean="0">
              <a:latin typeface="Times New Roman" panose="02020603050405020304" pitchFamily="18" charset="0"/>
              <a:cs typeface="Times New Roman" panose="02020603050405020304" pitchFamily="18" charset="0"/>
            </a:endParaRPr>
          </a:p>
          <a:p>
            <a:pPr marL="539750" lvl="1" algn="l">
              <a:lnSpc>
                <a:spcPct val="130000"/>
              </a:lnSpc>
              <a:buClrTx/>
              <a:buSzTx/>
            </a:pPr>
            <a:r>
              <a:rPr lang="en-US" altLang="zh-CN" sz="2570" dirty="0" smtClean="0">
                <a:latin typeface="Times New Roman" panose="02020603050405020304" pitchFamily="18" charset="0"/>
                <a:cs typeface="Times New Roman" panose="02020603050405020304" pitchFamily="18" charset="0"/>
              </a:rPr>
              <a:t>The standardization work on NCR and channel models in 5G-A Rel-18 and Rel-19 can lay the foundation for RIS standardization research in 6G.</a:t>
            </a:r>
            <a:endParaRPr lang="en-US" altLang="zh-CN" sz="2570" dirty="0" smtClean="0">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p>
            <a:fld id="{6F0A2B16-7EC7-4440-A855-9C5FC4408BD4}" type="slidenum">
              <a:rPr lang="zh-CN" altLang="en-US" smtClean="0"/>
            </a:fld>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77240" y="2637790"/>
            <a:ext cx="10637520" cy="871220"/>
          </a:xfrm>
        </p:spPr>
        <p:txBody>
          <a:bodyPr/>
          <a:lstStyle/>
          <a:p>
            <a:pPr algn="ctr"/>
            <a:r>
              <a:rPr lang="en-US" altLang="zh-CN" sz="3000" b="1" dirty="0">
                <a:latin typeface="Times New Roman" panose="02020603050405020304" pitchFamily="18" charset="0"/>
                <a:cs typeface="Times New Roman" panose="02020603050405020304" pitchFamily="18" charset="0"/>
              </a:rPr>
              <a:t>Appendix: RIS Prototype Test Cases</a:t>
            </a:r>
            <a:endParaRPr lang="en-US" altLang="zh-CN" sz="3000" b="1" dirty="0">
              <a:latin typeface="Times New Roman" panose="02020603050405020304" pitchFamily="18" charset="0"/>
              <a:cs typeface="Times New Roman" panose="02020603050405020304" pitchFamily="18" charset="0"/>
            </a:endParaRPr>
          </a:p>
        </p:txBody>
      </p:sp>
      <p:sp>
        <p:nvSpPr>
          <p:cNvPr id="4" name="灯片编号占位符 3"/>
          <p:cNvSpPr>
            <a:spLocks noGrp="1"/>
          </p:cNvSpPr>
          <p:nvPr>
            <p:ph type="sldNum" sz="quarter" idx="12"/>
          </p:nvPr>
        </p:nvSpPr>
        <p:spPr/>
        <p:txBody>
          <a:bodyPr/>
          <a:p>
            <a:fld id="{6F0A2B16-7EC7-4440-A855-9C5FC4408BD4}" type="slidenum">
              <a:rPr lang="zh-CN" altLang="en-US" smtClean="0"/>
            </a:fld>
            <a:endParaRPr lang="zh-CN" altLang="en-US"/>
          </a:p>
        </p:txBody>
      </p:sp>
      <p:sp>
        <p:nvSpPr>
          <p:cNvPr id="7" name="文本框 6"/>
          <p:cNvSpPr txBox="1"/>
          <p:nvPr/>
        </p:nvSpPr>
        <p:spPr>
          <a:xfrm>
            <a:off x="840740" y="5619115"/>
            <a:ext cx="10995025" cy="491490"/>
          </a:xfrm>
          <a:prstGeom prst="rect">
            <a:avLst/>
          </a:prstGeom>
          <a:noFill/>
        </p:spPr>
        <p:txBody>
          <a:bodyPr wrap="square" rtlCol="0" anchor="t">
            <a:spAutoFit/>
          </a:bodyPr>
          <a:p>
            <a:r>
              <a:rPr lang="zh-CN" altLang="en-US" sz="1300">
                <a:sym typeface="+mn-ea"/>
              </a:rPr>
              <a:t>[</a:t>
            </a:r>
            <a:r>
              <a:rPr lang="en-US" altLang="zh-CN" sz="1300">
                <a:sym typeface="+mn-ea"/>
              </a:rPr>
              <a:t>1</a:t>
            </a:r>
            <a:r>
              <a:rPr lang="zh-CN" altLang="en-US" sz="1300">
                <a:sym typeface="+mn-ea"/>
              </a:rPr>
              <a:t>] </a:t>
            </a:r>
            <a:r>
              <a:rPr lang="zh-CN" altLang="en-US" sz="1300">
                <a:sym typeface="+mn-ea"/>
              </a:rPr>
              <a:t>FuTURE Forum</a:t>
            </a:r>
            <a:r>
              <a:rPr lang="zh-CN" altLang="en-US" sz="1300">
                <a:sym typeface="+mn-ea"/>
              </a:rPr>
              <a:t>.</a:t>
            </a:r>
            <a:r>
              <a:rPr lang="en-US" altLang="zh-CN" sz="1300">
                <a:sym typeface="+mn-ea"/>
              </a:rPr>
              <a:t>,</a:t>
            </a:r>
            <a:r>
              <a:rPr lang="zh-CN" altLang="en-US" sz="1300">
                <a:sym typeface="+mn-ea"/>
              </a:rPr>
              <a:t> “White Paper on Prototyping of Reconfigurable Intelligent Surface ,” FuTURE Forum, Nanjing, China, Apr 2025. doi:10.12142/FuTURE.202504005. [Online] https://www.risalliance.com/en/white-paper-on-prototyping-of-reconfigurable-intelligent-surface/</a:t>
            </a:r>
            <a:endParaRPr lang="zh-CN" altLang="en-US" sz="1300">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16280" y="365125"/>
            <a:ext cx="10637520" cy="871220"/>
          </a:xfrm>
        </p:spPr>
        <p:txBody>
          <a:bodyPr/>
          <a:lstStyle/>
          <a:p>
            <a:r>
              <a:rPr lang="en-US" altLang="zh-CN" sz="3000" dirty="0">
                <a:latin typeface="Times New Roman" panose="02020603050405020304" pitchFamily="18" charset="0"/>
                <a:cs typeface="Times New Roman" panose="02020603050405020304" pitchFamily="18" charset="0"/>
                <a:sym typeface="+mn-ea"/>
              </a:rPr>
              <a:t>Case #1: </a:t>
            </a:r>
            <a:r>
              <a:rPr lang="en-US" altLang="zh-CN" sz="3000" dirty="0">
                <a:latin typeface="Times New Roman" panose="02020603050405020304" pitchFamily="18" charset="0"/>
                <a:cs typeface="Times New Roman" panose="02020603050405020304" pitchFamily="18" charset="0"/>
              </a:rPr>
              <a:t>Stadiums Scene</a:t>
            </a:r>
            <a:endParaRPr lang="en-US" altLang="zh-CN" sz="3000"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715645" y="1073785"/>
            <a:ext cx="10815955" cy="1537970"/>
          </a:xfrm>
        </p:spPr>
        <p:txBody>
          <a:bodyPr>
            <a:normAutofit fontScale="50000"/>
          </a:bodyPr>
          <a:lstStyle/>
          <a:p>
            <a:pPr marL="57150" indent="-285750" algn="l">
              <a:lnSpc>
                <a:spcPct val="150000"/>
              </a:lnSpc>
              <a:spcAft>
                <a:spcPts val="600"/>
              </a:spcAft>
              <a:buClrTx/>
              <a:buSzTx/>
              <a:buFont typeface="Wingdings" panose="05000000000000000000" charset="0"/>
              <a:buChar char="Ø"/>
            </a:pPr>
            <a:r>
              <a:rPr lang="en-US" altLang="zh-CN" sz="3000" dirty="0" smtClean="0">
                <a:latin typeface="Times New Roman" panose="02020603050405020304" pitchFamily="18" charset="0"/>
                <a:cs typeface="Times New Roman" panose="02020603050405020304" pitchFamily="18" charset="0"/>
                <a:sym typeface="+mn-ea"/>
              </a:rPr>
              <a:t>The Hangzhou Asian Games Velodrome covers an area of 2,500 square meters, with a size of about 85 meters long and 32 meters wide. Active antenna units (AAUs) are deployed in the venue, and there are blind spots covered by obstacles. By deploying RIS in the grandstand area, the distance between the AAU and the RIS is 14m, the angle from the RIS to the near point of the stadium center area is -7°, and the distance is between 40m~45m, and the RIS fully covers the entire central area</a:t>
            </a:r>
            <a:endParaRPr lang="en-US" altLang="zh-CN" sz="3000" dirty="0" smtClean="0">
              <a:latin typeface="Times New Roman" panose="02020603050405020304" pitchFamily="18" charset="0"/>
              <a:cs typeface="Times New Roman" panose="02020603050405020304" pitchFamily="18" charset="0"/>
              <a:sym typeface="+mn-ea"/>
            </a:endParaRPr>
          </a:p>
        </p:txBody>
      </p:sp>
      <p:sp>
        <p:nvSpPr>
          <p:cNvPr id="4" name="灯片编号占位符 3"/>
          <p:cNvSpPr>
            <a:spLocks noGrp="1"/>
          </p:cNvSpPr>
          <p:nvPr>
            <p:ph type="sldNum" sz="quarter" idx="12"/>
          </p:nvPr>
        </p:nvSpPr>
        <p:spPr/>
        <p:txBody>
          <a:bodyPr/>
          <a:p>
            <a:fld id="{6F0A2B16-7EC7-4440-A855-9C5FC4408BD4}" type="slidenum">
              <a:rPr lang="zh-CN" altLang="en-US" smtClean="0"/>
            </a:fld>
            <a:endParaRPr lang="zh-CN" altLang="en-US"/>
          </a:p>
        </p:txBody>
      </p:sp>
      <p:pic>
        <p:nvPicPr>
          <p:cNvPr id="116" name="图片 115"/>
          <p:cNvPicPr>
            <a:picLocks noChangeAspect="1"/>
          </p:cNvPicPr>
          <p:nvPr/>
        </p:nvPicPr>
        <p:blipFill>
          <a:blip r:embed="rId1"/>
          <a:srcRect l="15966" t="24039" r="29791" b="30502"/>
          <a:stretch>
            <a:fillRect/>
          </a:stretch>
        </p:blipFill>
        <p:spPr>
          <a:xfrm>
            <a:off x="816293" y="2654618"/>
            <a:ext cx="4140000" cy="1968497"/>
          </a:xfrm>
          <a:prstGeom prst="rect">
            <a:avLst/>
          </a:prstGeom>
        </p:spPr>
      </p:pic>
      <p:graphicFrame>
        <p:nvGraphicFramePr>
          <p:cNvPr id="6" name="表格 5"/>
          <p:cNvGraphicFramePr/>
          <p:nvPr>
            <p:custDataLst>
              <p:tags r:id="rId2"/>
            </p:custDataLst>
          </p:nvPr>
        </p:nvGraphicFramePr>
        <p:xfrm>
          <a:off x="5088255" y="2673985"/>
          <a:ext cx="6443980" cy="1948815"/>
        </p:xfrm>
        <a:graphic>
          <a:graphicData uri="http://schemas.openxmlformats.org/drawingml/2006/table">
            <a:tbl>
              <a:tblPr firstRow="1" bandRow="1">
                <a:tableStyleId>{5940675A-B579-460E-94D1-54222C63F5DA}</a:tableStyleId>
              </a:tblPr>
              <a:tblGrid>
                <a:gridCol w="374650"/>
                <a:gridCol w="507365"/>
                <a:gridCol w="515620"/>
                <a:gridCol w="498475"/>
                <a:gridCol w="520700"/>
                <a:gridCol w="494030"/>
                <a:gridCol w="487680"/>
                <a:gridCol w="553085"/>
                <a:gridCol w="507365"/>
                <a:gridCol w="501015"/>
                <a:gridCol w="473075"/>
                <a:gridCol w="488315"/>
                <a:gridCol w="522605"/>
              </a:tblGrid>
              <a:tr h="195580">
                <a:tc>
                  <a:txBody>
                    <a:bodyPr/>
                    <a:p>
                      <a:pPr indent="0" algn="ctr">
                        <a:buNone/>
                      </a:pP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gridSpan="4">
                  <a:txBody>
                    <a:bodyPr/>
                    <a:p>
                      <a:pPr indent="0" algn="ctr">
                        <a:buNone/>
                      </a:pPr>
                      <a:r>
                        <a:rPr lang="en-US" sz="1000" b="1">
                          <a:latin typeface="Times New Roman" panose="02020603050405020304" pitchFamily="18" charset="0"/>
                          <a:cs typeface="Times New Roman" panose="02020603050405020304" pitchFamily="18" charset="0"/>
                        </a:rPr>
                        <a:t>With RIS</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4">
                  <a:txBody>
                    <a:bodyPr/>
                    <a:p>
                      <a:pPr indent="0" algn="ctr">
                        <a:buNone/>
                      </a:pPr>
                      <a:r>
                        <a:rPr lang="en-US" sz="1000" b="1">
                          <a:latin typeface="Times New Roman" panose="02020603050405020304" pitchFamily="18" charset="0"/>
                          <a:cs typeface="Times New Roman" panose="02020603050405020304" pitchFamily="18" charset="0"/>
                        </a:rPr>
                        <a:t>Without RIS</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4">
                  <a:txBody>
                    <a:bodyPr/>
                    <a:p>
                      <a:pPr indent="0" algn="ctr">
                        <a:buNone/>
                      </a:pPr>
                      <a:r>
                        <a:rPr lang="en-US" sz="1000" b="1">
                          <a:latin typeface="Times New Roman" panose="02020603050405020304" pitchFamily="18" charset="0"/>
                          <a:cs typeface="Times New Roman" panose="02020603050405020304" pitchFamily="18" charset="0"/>
                        </a:rPr>
                        <a:t>Comparison</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583565">
                <a:tc>
                  <a:txBody>
                    <a:bodyPr/>
                    <a:p>
                      <a:pPr indent="0" algn="ctr">
                        <a:buNone/>
                      </a:pPr>
                      <a:r>
                        <a:rPr lang="en-US" sz="1000" b="1">
                          <a:latin typeface="Times New Roman" panose="02020603050405020304" pitchFamily="18" charset="0"/>
                          <a:cs typeface="Times New Roman" panose="02020603050405020304" pitchFamily="18" charset="0"/>
                        </a:rPr>
                        <a:t>Beam ID</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000" b="1">
                          <a:latin typeface="Times New Roman" panose="02020603050405020304" pitchFamily="18" charset="0"/>
                          <a:cs typeface="Times New Roman" panose="02020603050405020304" pitchFamily="18" charset="0"/>
                        </a:rPr>
                        <a:t>SS-RSRP(dBm)</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000" b="1">
                          <a:latin typeface="Times New Roman" panose="02020603050405020304" pitchFamily="18" charset="0"/>
                          <a:cs typeface="Times New Roman" panose="02020603050405020304" pitchFamily="18" charset="0"/>
                        </a:rPr>
                        <a:t>SS-SINR(dB)</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000" b="1">
                          <a:latin typeface="Times New Roman" panose="02020603050405020304" pitchFamily="18" charset="0"/>
                          <a:cs typeface="Times New Roman" panose="02020603050405020304" pitchFamily="18" charset="0"/>
                        </a:rPr>
                        <a:t>DL-Tput(Mbps)</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000" b="1">
                          <a:latin typeface="Times New Roman" panose="02020603050405020304" pitchFamily="18" charset="0"/>
                          <a:cs typeface="Times New Roman" panose="02020603050405020304" pitchFamily="18" charset="0"/>
                        </a:rPr>
                        <a:t>UL-Tput(Mbps)</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000" b="1">
                          <a:latin typeface="Times New Roman" panose="02020603050405020304" pitchFamily="18" charset="0"/>
                          <a:cs typeface="Times New Roman" panose="02020603050405020304" pitchFamily="18" charset="0"/>
                        </a:rPr>
                        <a:t>SS-RSRP(dBm)</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000" b="1">
                          <a:latin typeface="Times New Roman" panose="02020603050405020304" pitchFamily="18" charset="0"/>
                          <a:cs typeface="Times New Roman" panose="02020603050405020304" pitchFamily="18" charset="0"/>
                        </a:rPr>
                        <a:t>SS-SINR(dB)</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000" b="1">
                          <a:latin typeface="Times New Roman" panose="02020603050405020304" pitchFamily="18" charset="0"/>
                          <a:cs typeface="Times New Roman" panose="02020603050405020304" pitchFamily="18" charset="0"/>
                        </a:rPr>
                        <a:t>DL-Tput(Mbps)</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000" b="1">
                          <a:latin typeface="Times New Roman" panose="02020603050405020304" pitchFamily="18" charset="0"/>
                          <a:cs typeface="Times New Roman" panose="02020603050405020304" pitchFamily="18" charset="0"/>
                        </a:rPr>
                        <a:t>UL-Tput(Mbps)</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000" b="1">
                          <a:latin typeface="Times New Roman" panose="02020603050405020304" pitchFamily="18" charset="0"/>
                          <a:cs typeface="Times New Roman" panose="02020603050405020304" pitchFamily="18" charset="0"/>
                        </a:rPr>
                        <a:t>SS-RSRP提升(dB)</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000" b="1">
                          <a:latin typeface="Times New Roman" panose="02020603050405020304" pitchFamily="18" charset="0"/>
                          <a:cs typeface="Times New Roman" panose="02020603050405020304" pitchFamily="18" charset="0"/>
                        </a:rPr>
                        <a:t>SS-SINR提升(dB)</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000" b="1">
                          <a:latin typeface="Times New Roman" panose="02020603050405020304" pitchFamily="18" charset="0"/>
                          <a:cs typeface="Times New Roman" panose="02020603050405020304" pitchFamily="18" charset="0"/>
                        </a:rPr>
                        <a:t>DL-Tput提升(%)</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000" b="1">
                          <a:latin typeface="Times New Roman" panose="02020603050405020304" pitchFamily="18" charset="0"/>
                          <a:cs typeface="Times New Roman" panose="02020603050405020304" pitchFamily="18" charset="0"/>
                        </a:rPr>
                        <a:t>UL-Tput提升(%)</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r>
              <a:tr h="196215">
                <a:tc>
                  <a:txBody>
                    <a:bodyPr/>
                    <a:p>
                      <a:pPr indent="0" algn="ctr">
                        <a:buNone/>
                      </a:pPr>
                      <a:r>
                        <a:rPr lang="en-US" sz="1000" b="1">
                          <a:latin typeface="Times New Roman" panose="02020603050405020304" pitchFamily="18" charset="0"/>
                          <a:cs typeface="Times New Roman" panose="02020603050405020304" pitchFamily="18" charset="0"/>
                        </a:rPr>
                        <a:t>2050</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-65.86</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27.95</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3138.38</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536</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-75.21</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18.19</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1362.56</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398.92</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9.35</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9.76</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130.33</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34.56</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4310">
                <a:tc>
                  <a:txBody>
                    <a:bodyPr/>
                    <a:p>
                      <a:pPr indent="0" algn="ctr">
                        <a:buNone/>
                      </a:pPr>
                      <a:r>
                        <a:rPr lang="en-US" sz="1000" b="1">
                          <a:latin typeface="Times New Roman" panose="02020603050405020304" pitchFamily="18" charset="0"/>
                          <a:cs typeface="Times New Roman" panose="02020603050405020304" pitchFamily="18" charset="0"/>
                        </a:rPr>
                        <a:t>2066</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-69.07</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27.46</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2896.05</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535.76</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-80.32</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19.69</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1418.42</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377.57</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11.25</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7.77</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104.17</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41.90</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4310">
                <a:tc>
                  <a:txBody>
                    <a:bodyPr/>
                    <a:p>
                      <a:pPr indent="0" algn="ctr">
                        <a:buNone/>
                      </a:pPr>
                      <a:r>
                        <a:rPr lang="en-US" sz="1000" b="1">
                          <a:latin typeface="Times New Roman" panose="02020603050405020304" pitchFamily="18" charset="0"/>
                          <a:cs typeface="Times New Roman" panose="02020603050405020304" pitchFamily="18" charset="0"/>
                        </a:rPr>
                        <a:t>2071</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-73.01</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24.81</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2528.21</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534.46</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-91.54</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9.01</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373.08</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197.79</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18.53</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15.8</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577.66</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170.22</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4945">
                <a:tc>
                  <a:txBody>
                    <a:bodyPr/>
                    <a:p>
                      <a:pPr indent="0" algn="ctr">
                        <a:buNone/>
                      </a:pPr>
                      <a:r>
                        <a:rPr lang="en-US" sz="1000" b="1">
                          <a:latin typeface="Times New Roman" panose="02020603050405020304" pitchFamily="18" charset="0"/>
                          <a:cs typeface="Times New Roman" panose="02020603050405020304" pitchFamily="18" charset="0"/>
                        </a:rPr>
                        <a:t>2072</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-72.11</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22.94</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2028.48</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536.72</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-87.998</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6.83</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354.76</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167.83</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15.87</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16.11</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471.79</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219.80</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5580">
                <a:tc>
                  <a:txBody>
                    <a:bodyPr/>
                    <a:p>
                      <a:pPr indent="0" algn="ctr">
                        <a:buNone/>
                      </a:pPr>
                      <a:r>
                        <a:rPr lang="en-US" sz="1000" b="1">
                          <a:latin typeface="Times New Roman" panose="02020603050405020304" pitchFamily="18" charset="0"/>
                          <a:cs typeface="Times New Roman" panose="02020603050405020304" pitchFamily="18" charset="0"/>
                        </a:rPr>
                        <a:t>2075</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-72.43</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24.6</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3165.02</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536</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-92.02</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8.25</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273.79</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230.79</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19.59</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16.35</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1052.72</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132.67</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4310">
                <a:tc>
                  <a:txBody>
                    <a:bodyPr/>
                    <a:p>
                      <a:pPr indent="0" algn="ctr">
                        <a:buNone/>
                      </a:pPr>
                      <a:r>
                        <a:rPr lang="en-US" sz="1000" b="1">
                          <a:latin typeface="Times New Roman" panose="02020603050405020304" pitchFamily="18" charset="0"/>
                          <a:cs typeface="Times New Roman" panose="02020603050405020304" pitchFamily="18" charset="0"/>
                        </a:rPr>
                        <a:t>2078</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-72.41</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22.43</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2118.03</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534.43</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-95.12</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6.78</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222.55</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121.22</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22.71</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15.65</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851.71</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340.88</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7" name="文本框 6"/>
          <p:cNvSpPr txBox="1"/>
          <p:nvPr/>
        </p:nvSpPr>
        <p:spPr>
          <a:xfrm>
            <a:off x="716280" y="4890135"/>
            <a:ext cx="10815955" cy="1393190"/>
          </a:xfrm>
          <a:prstGeom prst="rect">
            <a:avLst/>
          </a:prstGeom>
          <a:noFill/>
        </p:spPr>
        <p:txBody>
          <a:bodyPr wrap="square" rtlCol="0" anchor="t">
            <a:noAutofit/>
          </a:bodyPr>
          <a:p>
            <a:pPr marL="57150" indent="-285750" algn="l" fontAlgn="auto">
              <a:lnSpc>
                <a:spcPct val="100000"/>
              </a:lnSpc>
              <a:spcBef>
                <a:spcPts val="300"/>
              </a:spcBef>
              <a:spcAft>
                <a:spcPts val="300"/>
              </a:spcAft>
              <a:buClrTx/>
              <a:buSzTx/>
              <a:buFont typeface="Arial" panose="020B0604020202020204" pitchFamily="34" charset="0"/>
              <a:buChar char="•"/>
            </a:pPr>
            <a:r>
              <a:rPr lang="en-US" altLang="zh-CN" sz="1400" dirty="0" smtClean="0">
                <a:latin typeface="Times New Roman" panose="02020603050405020304" pitchFamily="18" charset="0"/>
                <a:cs typeface="Times New Roman" panose="02020603050405020304" pitchFamily="18" charset="0"/>
              </a:rPr>
              <a:t>With RIS deployed, beam switching under RIS and handover from the base station to RIS are both smooth. RIS beams can track users accurately and promptly, maintaining stable signal strength.</a:t>
            </a:r>
            <a:endParaRPr lang="en-US" altLang="zh-CN" sz="1400" dirty="0" smtClean="0">
              <a:latin typeface="Times New Roman" panose="02020603050405020304" pitchFamily="18" charset="0"/>
              <a:cs typeface="Times New Roman" panose="02020603050405020304" pitchFamily="18" charset="0"/>
            </a:endParaRPr>
          </a:p>
          <a:p>
            <a:pPr marL="57150" indent="-285750" algn="l" fontAlgn="auto">
              <a:lnSpc>
                <a:spcPct val="100000"/>
              </a:lnSpc>
              <a:spcBef>
                <a:spcPts val="300"/>
              </a:spcBef>
              <a:spcAft>
                <a:spcPts val="300"/>
              </a:spcAft>
              <a:buClrTx/>
              <a:buSzTx/>
              <a:buFont typeface="Arial" panose="020B0604020202020204" pitchFamily="34" charset="0"/>
              <a:buChar char="•"/>
            </a:pPr>
            <a:r>
              <a:rPr lang="en-US" altLang="zh-CN" sz="1400" dirty="0" smtClean="0">
                <a:latin typeface="Times New Roman" panose="02020603050405020304" pitchFamily="18" charset="0"/>
                <a:cs typeface="Times New Roman" panose="02020603050405020304" pitchFamily="18" charset="0"/>
              </a:rPr>
              <a:t>RSRP, SINR, and uplink/downlink throughput at six test points show significant improvements—RSRP increases by up to 22 dB at distant points and nearly 10 dB at close range.</a:t>
            </a:r>
            <a:endParaRPr lang="en-US" altLang="zh-CN" sz="1400" dirty="0" smtClean="0">
              <a:latin typeface="Times New Roman" panose="02020603050405020304" pitchFamily="18" charset="0"/>
              <a:cs typeface="Times New Roman" panose="02020603050405020304" pitchFamily="18" charset="0"/>
            </a:endParaRPr>
          </a:p>
          <a:p>
            <a:pPr marL="57150" indent="-285750" algn="l" fontAlgn="auto">
              <a:lnSpc>
                <a:spcPct val="100000"/>
              </a:lnSpc>
              <a:spcBef>
                <a:spcPts val="300"/>
              </a:spcBef>
              <a:spcAft>
                <a:spcPts val="300"/>
              </a:spcAft>
              <a:buClrTx/>
              <a:buSzTx/>
              <a:buFont typeface="Arial" panose="020B0604020202020204" pitchFamily="34" charset="0"/>
              <a:buChar char="•"/>
            </a:pPr>
            <a:r>
              <a:rPr lang="en-US" altLang="zh-CN" sz="1400" dirty="0" smtClean="0">
                <a:latin typeface="Times New Roman" panose="02020603050405020304" pitchFamily="18" charset="0"/>
                <a:cs typeface="Times New Roman" panose="02020603050405020304" pitchFamily="18" charset="0"/>
              </a:rPr>
              <a:t>At beam ID 2075, user uplink and downlink rates increase by approximately 130% and 1050%, respectively.</a:t>
            </a:r>
            <a:endParaRPr lang="en-US" altLang="zh-CN" sz="1400" dirty="0" smtClean="0">
              <a:latin typeface="Times New Roman" panose="02020603050405020304" pitchFamily="18" charset="0"/>
              <a:cs typeface="Times New Roman" panose="02020603050405020304"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16280" y="365125"/>
            <a:ext cx="10637520" cy="871220"/>
          </a:xfrm>
        </p:spPr>
        <p:txBody>
          <a:bodyPr/>
          <a:lstStyle/>
          <a:p>
            <a:r>
              <a:rPr lang="en-US" altLang="zh-CN" sz="3000" dirty="0">
                <a:latin typeface="Times New Roman" panose="02020603050405020304" pitchFamily="18" charset="0"/>
                <a:cs typeface="Times New Roman" panose="02020603050405020304" pitchFamily="18" charset="0"/>
                <a:sym typeface="+mn-ea"/>
              </a:rPr>
              <a:t>Case #2: </a:t>
            </a:r>
            <a:r>
              <a:rPr lang="en-US" altLang="zh-CN" sz="3000" dirty="0">
                <a:latin typeface="Times New Roman" panose="02020603050405020304" pitchFamily="18" charset="0"/>
                <a:cs typeface="Times New Roman" panose="02020603050405020304" pitchFamily="18" charset="0"/>
              </a:rPr>
              <a:t>Office Building</a:t>
            </a:r>
            <a:endParaRPr lang="en-US" altLang="zh-CN" sz="3000"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715645" y="1073785"/>
            <a:ext cx="10815955" cy="1171575"/>
          </a:xfrm>
        </p:spPr>
        <p:txBody>
          <a:bodyPr>
            <a:normAutofit fontScale="45000"/>
          </a:bodyPr>
          <a:lstStyle/>
          <a:p>
            <a:pPr marL="57150" indent="-285750" algn="l" fontAlgn="auto">
              <a:lnSpc>
                <a:spcPct val="120000"/>
              </a:lnSpc>
              <a:spcAft>
                <a:spcPts val="600"/>
              </a:spcAft>
              <a:buClrTx/>
              <a:buSzTx/>
              <a:buFont typeface="Wingdings" panose="05000000000000000000" charset="0"/>
              <a:buChar char="Ø"/>
            </a:pPr>
            <a:r>
              <a:rPr lang="en-US" altLang="zh-CN" sz="3000" dirty="0" smtClean="0">
                <a:latin typeface="Times New Roman" panose="02020603050405020304" pitchFamily="18" charset="0"/>
                <a:cs typeface="Times New Roman" panose="02020603050405020304" pitchFamily="18" charset="0"/>
                <a:sym typeface="+mn-ea"/>
              </a:rPr>
              <a:t>The office building test environments include AIS's office area in Thailand, the teaching area at Southeast University, and the experimental area at Xidian University. AIS has deployed millimeter-wave test base stations in its office area; Southeast University has commercial Sub-6GHz NR base stations in its teaching buildings; and Xidian University has a 5.8 GHz Wi-Fi network in its labs. Due to obstructions such as walls, partitions, office furniture, and lab equipment, all areas experience significant signal blind spots and weak coverage zones.</a:t>
            </a:r>
            <a:endParaRPr lang="en-US" altLang="zh-CN" sz="3000" dirty="0" smtClean="0">
              <a:latin typeface="Times New Roman" panose="02020603050405020304" pitchFamily="18" charset="0"/>
              <a:cs typeface="Times New Roman" panose="02020603050405020304" pitchFamily="18" charset="0"/>
              <a:sym typeface="+mn-ea"/>
            </a:endParaRPr>
          </a:p>
        </p:txBody>
      </p:sp>
      <p:sp>
        <p:nvSpPr>
          <p:cNvPr id="4" name="灯片编号占位符 3"/>
          <p:cNvSpPr>
            <a:spLocks noGrp="1"/>
          </p:cNvSpPr>
          <p:nvPr>
            <p:ph type="sldNum" sz="quarter" idx="12"/>
          </p:nvPr>
        </p:nvSpPr>
        <p:spPr>
          <a:xfrm>
            <a:off x="8610600" y="6142990"/>
            <a:ext cx="2743200" cy="365125"/>
          </a:xfrm>
        </p:spPr>
        <p:txBody>
          <a:bodyPr/>
          <a:p>
            <a:fld id="{6F0A2B16-7EC7-4440-A855-9C5FC4408BD4}" type="slidenum">
              <a:rPr lang="zh-CN" altLang="en-US" smtClean="0"/>
            </a:fld>
            <a:endParaRPr lang="zh-CN" altLang="en-US"/>
          </a:p>
        </p:txBody>
      </p:sp>
      <p:pic>
        <p:nvPicPr>
          <p:cNvPr id="5" name="图片 2"/>
          <p:cNvPicPr>
            <a:picLocks noChangeAspect="1"/>
          </p:cNvPicPr>
          <p:nvPr/>
        </p:nvPicPr>
        <p:blipFill>
          <a:blip r:embed="rId1"/>
          <a:srcRect l="3734" t="28410" r="25240"/>
          <a:stretch>
            <a:fillRect/>
          </a:stretch>
        </p:blipFill>
        <p:spPr>
          <a:xfrm>
            <a:off x="1152525" y="2235835"/>
            <a:ext cx="3070860" cy="1875790"/>
          </a:xfrm>
          <a:prstGeom prst="rect">
            <a:avLst/>
          </a:prstGeom>
          <a:noFill/>
          <a:ln>
            <a:noFill/>
          </a:ln>
        </p:spPr>
      </p:pic>
      <p:pic>
        <p:nvPicPr>
          <p:cNvPr id="22"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92015" y="2235835"/>
            <a:ext cx="3041015" cy="1915160"/>
          </a:xfrm>
          <a:prstGeom prst="rect">
            <a:avLst/>
          </a:prstGeom>
        </p:spPr>
      </p:pic>
      <p:graphicFrame>
        <p:nvGraphicFramePr>
          <p:cNvPr id="8" name="对象 -2147482624"/>
          <p:cNvGraphicFramePr>
            <a:graphicFrameLocks noChangeAspect="1"/>
          </p:cNvGraphicFramePr>
          <p:nvPr/>
        </p:nvGraphicFramePr>
        <p:xfrm>
          <a:off x="7881620" y="2235835"/>
          <a:ext cx="3154680" cy="1929130"/>
        </p:xfrm>
        <a:graphic>
          <a:graphicData uri="http://schemas.openxmlformats.org/presentationml/2006/ole">
            <mc:AlternateContent xmlns:mc="http://schemas.openxmlformats.org/markup-compatibility/2006">
              <mc:Choice xmlns:v="urn:schemas-microsoft-com:vml" Requires="v">
                <p:oleObj spid="_x0000_s3076" name="" r:id="rId3" imgW="20667345" imgH="10982325" progId="Visio.Drawing.15">
                  <p:embed/>
                </p:oleObj>
              </mc:Choice>
              <mc:Fallback>
                <p:oleObj name="" r:id="rId3" imgW="20667345" imgH="10982325" progId="Visio.Drawing.15">
                  <p:embed/>
                  <p:pic>
                    <p:nvPicPr>
                      <p:cNvPr id="0" name="图片 3075"/>
                      <p:cNvPicPr/>
                      <p:nvPr/>
                    </p:nvPicPr>
                    <p:blipFill>
                      <a:blip r:embed="rId4"/>
                      <a:stretch>
                        <a:fillRect/>
                      </a:stretch>
                    </p:blipFill>
                    <p:spPr>
                      <a:xfrm>
                        <a:off x="7881620" y="2235835"/>
                        <a:ext cx="3154680" cy="1929130"/>
                      </a:xfrm>
                      <a:prstGeom prst="rect">
                        <a:avLst/>
                      </a:prstGeom>
                      <a:noFill/>
                      <a:ln w="38100">
                        <a:noFill/>
                        <a:miter/>
                      </a:ln>
                    </p:spPr>
                  </p:pic>
                </p:oleObj>
              </mc:Fallback>
            </mc:AlternateContent>
          </a:graphicData>
        </a:graphic>
      </p:graphicFrame>
      <p:sp>
        <p:nvSpPr>
          <p:cNvPr id="11" name="文本框 10"/>
          <p:cNvSpPr txBox="1"/>
          <p:nvPr/>
        </p:nvSpPr>
        <p:spPr>
          <a:xfrm>
            <a:off x="1261110" y="4087495"/>
            <a:ext cx="9775190" cy="275590"/>
          </a:xfrm>
          <a:prstGeom prst="rect">
            <a:avLst/>
          </a:prstGeom>
          <a:noFill/>
          <a:ln w="9525">
            <a:noFill/>
          </a:ln>
        </p:spPr>
        <p:txBody>
          <a:bodyPr wrap="square">
            <a:spAutoFit/>
          </a:bodyPr>
          <a:p>
            <a:pPr indent="0" algn="ctr"/>
            <a:r>
              <a:rPr lang="zh-CN" sz="1200" b="1">
                <a:cs typeface="汉仪仿宋简" charset="0"/>
              </a:rPr>
              <a:t>（</a:t>
            </a:r>
            <a:r>
              <a:rPr lang="en-US" sz="1200" b="1">
                <a:latin typeface="Times New Roman" panose="02020603050405020304" pitchFamily="18" charset="0"/>
                <a:cs typeface="汉仪仿宋简" charset="0"/>
              </a:rPr>
              <a:t>a</a:t>
            </a:r>
            <a:r>
              <a:rPr lang="zh-CN" sz="1200" b="1">
                <a:cs typeface="汉仪仿宋简" charset="0"/>
              </a:rPr>
              <a:t>）</a:t>
            </a:r>
            <a:r>
              <a:rPr lang="en-US" sz="1200" b="1">
                <a:latin typeface="Times New Roman" panose="02020603050405020304" pitchFamily="18" charset="0"/>
                <a:cs typeface="汉仪仿宋简" charset="0"/>
              </a:rPr>
              <a:t>Office                                                                     </a:t>
            </a:r>
            <a:r>
              <a:rPr lang="zh-CN" sz="1200" b="1">
                <a:cs typeface="汉仪仿宋简" charset="0"/>
              </a:rPr>
              <a:t>（</a:t>
            </a:r>
            <a:r>
              <a:rPr lang="en-US" sz="1200" b="1">
                <a:latin typeface="Times New Roman" panose="02020603050405020304" pitchFamily="18" charset="0"/>
                <a:cs typeface="汉仪仿宋简" charset="0"/>
              </a:rPr>
              <a:t>b</a:t>
            </a:r>
            <a:r>
              <a:rPr lang="zh-CN" sz="1200" b="1">
                <a:cs typeface="汉仪仿宋简" charset="0"/>
              </a:rPr>
              <a:t>）</a:t>
            </a:r>
            <a:r>
              <a:rPr lang="en-US" sz="1200" b="1">
                <a:latin typeface="Times New Roman" panose="02020603050405020304" pitchFamily="18" charset="0"/>
                <a:cs typeface="汉仪仿宋简" charset="0"/>
              </a:rPr>
              <a:t>Campus                                                             </a:t>
            </a:r>
            <a:r>
              <a:rPr lang="zh-CN" sz="1200" b="1">
                <a:cs typeface="汉仪仿宋简" charset="0"/>
              </a:rPr>
              <a:t>（</a:t>
            </a:r>
            <a:r>
              <a:rPr lang="en-US" sz="1200" b="1">
                <a:latin typeface="Times New Roman" panose="02020603050405020304" pitchFamily="18" charset="0"/>
                <a:cs typeface="汉仪仿宋简" charset="0"/>
              </a:rPr>
              <a:t>c</a:t>
            </a:r>
            <a:r>
              <a:rPr lang="zh-CN" sz="1200" b="1">
                <a:cs typeface="汉仪仿宋简" charset="0"/>
              </a:rPr>
              <a:t>）</a:t>
            </a:r>
            <a:r>
              <a:rPr lang="en-US" sz="1200" b="1">
                <a:latin typeface="Times New Roman" panose="02020603050405020304" pitchFamily="18" charset="0"/>
                <a:cs typeface="汉仪仿宋简" charset="0"/>
              </a:rPr>
              <a:t>Laboratory </a:t>
            </a:r>
            <a:endParaRPr lang="en-US" altLang="en-US" sz="1200" b="1">
              <a:latin typeface="Times New Roman" panose="02020603050405020304" pitchFamily="18" charset="0"/>
              <a:cs typeface="汉仪仿宋简" charset="0"/>
            </a:endParaRPr>
          </a:p>
        </p:txBody>
      </p:sp>
      <p:graphicFrame>
        <p:nvGraphicFramePr>
          <p:cNvPr id="12" name="表格 11"/>
          <p:cNvGraphicFramePr/>
          <p:nvPr>
            <p:custDataLst>
              <p:tags r:id="rId5"/>
            </p:custDataLst>
          </p:nvPr>
        </p:nvGraphicFramePr>
        <p:xfrm>
          <a:off x="770890" y="4395470"/>
          <a:ext cx="10504170" cy="2232660"/>
        </p:xfrm>
        <a:graphic>
          <a:graphicData uri="http://schemas.openxmlformats.org/drawingml/2006/table">
            <a:tbl>
              <a:tblPr firstRow="1" bandRow="1">
                <a:tableStyleId>{5940675A-B579-460E-94D1-54222C63F5DA}</a:tableStyleId>
              </a:tblPr>
              <a:tblGrid>
                <a:gridCol w="2299970"/>
                <a:gridCol w="890270"/>
                <a:gridCol w="859790"/>
                <a:gridCol w="914400"/>
                <a:gridCol w="930275"/>
                <a:gridCol w="887095"/>
                <a:gridCol w="920115"/>
                <a:gridCol w="998855"/>
                <a:gridCol w="910590"/>
                <a:gridCol w="892810"/>
              </a:tblGrid>
              <a:tr h="220980">
                <a:tc>
                  <a:txBody>
                    <a:bodyPr/>
                    <a:p>
                      <a:pPr indent="0" algn="ctr">
                        <a:buNone/>
                      </a:pP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gridSpan="3">
                  <a:txBody>
                    <a:bodyPr/>
                    <a:p>
                      <a:pPr indent="0" algn="ctr">
                        <a:buNone/>
                      </a:pPr>
                      <a:r>
                        <a:rPr lang="en-US" sz="1100" b="1">
                          <a:latin typeface="Times New Roman" panose="02020603050405020304" pitchFamily="18" charset="0"/>
                          <a:cs typeface="Times New Roman" panose="02020603050405020304" pitchFamily="18" charset="0"/>
                        </a:rPr>
                        <a:t>With RIS</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3">
                  <a:txBody>
                    <a:bodyPr/>
                    <a:p>
                      <a:pPr indent="0" algn="ctr">
                        <a:buNone/>
                      </a:pPr>
                      <a:r>
                        <a:rPr lang="en-US" sz="1100" b="1">
                          <a:latin typeface="Times New Roman" panose="02020603050405020304" pitchFamily="18" charset="0"/>
                          <a:cs typeface="Times New Roman" panose="02020603050405020304" pitchFamily="18" charset="0"/>
                        </a:rPr>
                        <a:t>Without RIS</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3">
                  <a:txBody>
                    <a:bodyPr/>
                    <a:p>
                      <a:pPr indent="0" algn="ctr">
                        <a:buNone/>
                      </a:pPr>
                      <a:r>
                        <a:rPr lang="en-US" sz="1100" b="1">
                          <a:latin typeface="Times New Roman" panose="02020603050405020304" pitchFamily="18" charset="0"/>
                          <a:cs typeface="Times New Roman" panose="02020603050405020304" pitchFamily="18" charset="0"/>
                        </a:rPr>
                        <a:t>Comparison</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269240">
                <a:tc>
                  <a:txBody>
                    <a:bodyPr/>
                    <a:p>
                      <a:pPr indent="0" algn="ctr">
                        <a:buNone/>
                      </a:pPr>
                      <a:r>
                        <a:rPr lang="en-US" sz="1100" b="1">
                          <a:latin typeface="Times New Roman" panose="02020603050405020304" pitchFamily="18" charset="0"/>
                          <a:cs typeface="Times New Roman" panose="02020603050405020304" pitchFamily="18" charset="0"/>
                        </a:rPr>
                        <a:t>Static RIS testing</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100" b="1">
                          <a:latin typeface="Times New Roman" panose="02020603050405020304" pitchFamily="18" charset="0"/>
                          <a:cs typeface="Times New Roman" panose="02020603050405020304" pitchFamily="18" charset="0"/>
                        </a:rPr>
                        <a:t>SS-RSRP(dBm)</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100" b="1">
                          <a:latin typeface="Times New Roman" panose="02020603050405020304" pitchFamily="18" charset="0"/>
                          <a:cs typeface="Times New Roman" panose="02020603050405020304" pitchFamily="18" charset="0"/>
                        </a:rPr>
                        <a:t>DL-Tput(Mbps)</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100" b="1">
                          <a:latin typeface="Times New Roman" panose="02020603050405020304" pitchFamily="18" charset="0"/>
                          <a:cs typeface="Times New Roman" panose="02020603050405020304" pitchFamily="18" charset="0"/>
                        </a:rPr>
                        <a:t>UL-Tput(Mbps)</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100" b="1">
                          <a:latin typeface="Times New Roman" panose="02020603050405020304" pitchFamily="18" charset="0"/>
                          <a:cs typeface="Times New Roman" panose="02020603050405020304" pitchFamily="18" charset="0"/>
                        </a:rPr>
                        <a:t>SS-RSRP(dBm)</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100" b="1">
                          <a:latin typeface="Times New Roman" panose="02020603050405020304" pitchFamily="18" charset="0"/>
                          <a:cs typeface="Times New Roman" panose="02020603050405020304" pitchFamily="18" charset="0"/>
                        </a:rPr>
                        <a:t>DL-Tput(Mbps)</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100" b="1">
                          <a:latin typeface="Times New Roman" panose="02020603050405020304" pitchFamily="18" charset="0"/>
                          <a:cs typeface="Times New Roman" panose="02020603050405020304" pitchFamily="18" charset="0"/>
                        </a:rPr>
                        <a:t>UL-Tput(Mbps)</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100" b="1">
                          <a:latin typeface="Times New Roman" panose="02020603050405020304" pitchFamily="18" charset="0"/>
                          <a:cs typeface="Times New Roman" panose="02020603050405020304" pitchFamily="18" charset="0"/>
                        </a:rPr>
                        <a:t>SS-RSRP gain(dB)</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100" b="1">
                          <a:latin typeface="Times New Roman" panose="02020603050405020304" pitchFamily="18" charset="0"/>
                          <a:cs typeface="Times New Roman" panose="02020603050405020304" pitchFamily="18" charset="0"/>
                        </a:rPr>
                        <a:t>DL-Tputgain(%)</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100" b="1">
                          <a:latin typeface="Times New Roman" panose="02020603050405020304" pitchFamily="18" charset="0"/>
                          <a:cs typeface="Times New Roman" panose="02020603050405020304" pitchFamily="18" charset="0"/>
                        </a:rPr>
                        <a:t>UL-Tputgain(%)</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r>
              <a:tr h="0">
                <a:tc>
                  <a:txBody>
                    <a:bodyPr/>
                    <a:p>
                      <a:pPr indent="0" algn="ctr">
                        <a:buNone/>
                      </a:pPr>
                      <a:r>
                        <a:rPr lang="en-US" sz="1100" b="1">
                          <a:latin typeface="Times New Roman" panose="02020603050405020304" pitchFamily="18" charset="0"/>
                          <a:cs typeface="Times New Roman" panose="02020603050405020304" pitchFamily="18" charset="0"/>
                        </a:rPr>
                        <a:t>14m with FR2 in Office</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-68</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1550</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266</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-90</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700</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80</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22</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121%</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232.5%</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1100" b="1">
                          <a:latin typeface="Times New Roman" panose="02020603050405020304" pitchFamily="18" charset="0"/>
                          <a:cs typeface="Times New Roman" panose="02020603050405020304" pitchFamily="18" charset="0"/>
                        </a:rPr>
                        <a:t>23m with FR2 in Office</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-71</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1500</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266</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-92</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400</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70</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21</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275%</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280%</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69875">
                <a:tc>
                  <a:txBody>
                    <a:bodyPr/>
                    <a:p>
                      <a:pPr indent="0" algn="ctr">
                        <a:buNone/>
                      </a:pPr>
                      <a:r>
                        <a:rPr lang="en-US" sz="1100" b="1">
                          <a:latin typeface="Times New Roman" panose="02020603050405020304" pitchFamily="18" charset="0"/>
                          <a:cs typeface="Times New Roman" panose="02020603050405020304" pitchFamily="18" charset="0"/>
                        </a:rPr>
                        <a:t>Dynamic RIS testing</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100" b="1">
                          <a:latin typeface="Times New Roman" panose="02020603050405020304" pitchFamily="18" charset="0"/>
                          <a:cs typeface="Times New Roman" panose="02020603050405020304" pitchFamily="18" charset="0"/>
                        </a:rPr>
                        <a:t>SS-RSRP(dBm)</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100" b="1">
                          <a:latin typeface="Times New Roman" panose="02020603050405020304" pitchFamily="18" charset="0"/>
                          <a:cs typeface="Times New Roman" panose="02020603050405020304" pitchFamily="18" charset="0"/>
                        </a:rPr>
                        <a:t>DL-Tput(Mbps)</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100" b="1">
                          <a:latin typeface="Times New Roman" panose="02020603050405020304" pitchFamily="18" charset="0"/>
                          <a:cs typeface="Times New Roman" panose="02020603050405020304" pitchFamily="18" charset="0"/>
                        </a:rPr>
                        <a:t>SINR(dB)</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100" b="1">
                          <a:latin typeface="Times New Roman" panose="02020603050405020304" pitchFamily="18" charset="0"/>
                          <a:cs typeface="Times New Roman" panose="02020603050405020304" pitchFamily="18" charset="0"/>
                        </a:rPr>
                        <a:t>SS-RSRP(dBm)</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100" b="1">
                          <a:latin typeface="Times New Roman" panose="02020603050405020304" pitchFamily="18" charset="0"/>
                          <a:cs typeface="Times New Roman" panose="02020603050405020304" pitchFamily="18" charset="0"/>
                        </a:rPr>
                        <a:t>DL-Tput(Mbps)</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100" b="1">
                          <a:latin typeface="Times New Roman" panose="02020603050405020304" pitchFamily="18" charset="0"/>
                          <a:cs typeface="Times New Roman" panose="02020603050405020304" pitchFamily="18" charset="0"/>
                        </a:rPr>
                        <a:t>SINR(dB)</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100" b="1">
                          <a:latin typeface="Times New Roman" panose="02020603050405020304" pitchFamily="18" charset="0"/>
                          <a:cs typeface="Times New Roman" panose="02020603050405020304" pitchFamily="18" charset="0"/>
                        </a:rPr>
                        <a:t>SS-RSRP gain(dB)</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100" b="1">
                          <a:latin typeface="Times New Roman" panose="02020603050405020304" pitchFamily="18" charset="0"/>
                          <a:cs typeface="Times New Roman" panose="02020603050405020304" pitchFamily="18" charset="0"/>
                        </a:rPr>
                        <a:t>DL-Tputgain(%)</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100" b="1">
                          <a:latin typeface="Times New Roman" panose="02020603050405020304" pitchFamily="18" charset="0"/>
                          <a:cs typeface="Times New Roman" panose="02020603050405020304" pitchFamily="18" charset="0"/>
                        </a:rPr>
                        <a:t>SINRgain(dB)</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r>
              <a:tr h="0">
                <a:tc>
                  <a:txBody>
                    <a:bodyPr/>
                    <a:p>
                      <a:pPr indent="0" algn="ctr">
                        <a:buNone/>
                      </a:pPr>
                      <a:r>
                        <a:rPr lang="en-US" sz="1100" b="1">
                          <a:latin typeface="Times New Roman" panose="02020603050405020304" pitchFamily="18" charset="0"/>
                          <a:cs typeface="Times New Roman" panose="02020603050405020304" pitchFamily="18" charset="0"/>
                        </a:rPr>
                        <a:t>FR2 in Office</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-63.8</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1576.5</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27.8</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-87.5</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418.9</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11.7</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23.7</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276%</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16.1</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1100" b="1">
                          <a:latin typeface="Times New Roman" panose="02020603050405020304" pitchFamily="18" charset="0"/>
                          <a:cs typeface="Times New Roman" panose="02020603050405020304" pitchFamily="18" charset="0"/>
                        </a:rPr>
                        <a:t>Sub6G in Campus</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-74.07</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-80.23</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6.16</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2400">
                <a:tc>
                  <a:txBody>
                    <a:bodyPr/>
                    <a:p>
                      <a:pPr indent="0" algn="ctr">
                        <a:buNone/>
                      </a:pPr>
                      <a:r>
                        <a:rPr lang="en-US" sz="1100" b="1">
                          <a:latin typeface="Times New Roman" panose="02020603050405020304" pitchFamily="18" charset="0"/>
                          <a:cs typeface="Times New Roman" panose="02020603050405020304" pitchFamily="18" charset="0"/>
                        </a:rPr>
                        <a:t> in Laboratory (Point 2)</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-44.56</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-51.37</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6.81</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2400">
                <a:tc>
                  <a:txBody>
                    <a:bodyPr/>
                    <a:p>
                      <a:pPr indent="0" algn="ctr">
                        <a:buNone/>
                      </a:pPr>
                      <a:r>
                        <a:rPr lang="en-US" sz="1100" b="1">
                          <a:latin typeface="Times New Roman" panose="02020603050405020304" pitchFamily="18" charset="0"/>
                          <a:cs typeface="Times New Roman" panose="02020603050405020304" pitchFamily="18" charset="0"/>
                        </a:rPr>
                        <a:t>5.8G in Laboratory (Point 12)</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-47.27</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-65.31</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18.04</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p>
                      <a:pPr indent="0" algn="ctr">
                        <a:buNone/>
                      </a:pPr>
                      <a:r>
                        <a:rPr lang="en-US" sz="1100" b="1">
                          <a:latin typeface="Times New Roman" panose="02020603050405020304" pitchFamily="18" charset="0"/>
                          <a:cs typeface="Times New Roman" panose="02020603050405020304" pitchFamily="18" charset="0"/>
                        </a:rPr>
                        <a:t>5.8G in Laboratory (Point 16)</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-63.33</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-79.29</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15.96</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2400">
                <a:tc>
                  <a:txBody>
                    <a:bodyPr/>
                    <a:p>
                      <a:pPr indent="0" algn="ctr">
                        <a:buNone/>
                      </a:pPr>
                      <a:r>
                        <a:rPr lang="en-US" sz="1100" b="1">
                          <a:latin typeface="Times New Roman" panose="02020603050405020304" pitchFamily="18" charset="0"/>
                          <a:cs typeface="Times New Roman" panose="02020603050405020304" pitchFamily="18" charset="0"/>
                        </a:rPr>
                        <a:t>5.8G in Laboratory (Point 22)</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-79.27</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-90.07</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10.8</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16280" y="365125"/>
            <a:ext cx="10637520" cy="871220"/>
          </a:xfrm>
        </p:spPr>
        <p:txBody>
          <a:bodyPr/>
          <a:lstStyle/>
          <a:p>
            <a:r>
              <a:rPr lang="en-US" altLang="zh-CN" sz="3000" dirty="0">
                <a:latin typeface="Times New Roman" panose="02020603050405020304" pitchFamily="18" charset="0"/>
                <a:cs typeface="Times New Roman" panose="02020603050405020304" pitchFamily="18" charset="0"/>
                <a:sym typeface="+mn-ea"/>
              </a:rPr>
              <a:t>Case #3: </a:t>
            </a:r>
            <a:r>
              <a:rPr lang="en-US" altLang="zh-CN" sz="3000" dirty="0">
                <a:latin typeface="Times New Roman" panose="02020603050405020304" pitchFamily="18" charset="0"/>
                <a:cs typeface="Times New Roman" panose="02020603050405020304" pitchFamily="18" charset="0"/>
              </a:rPr>
              <a:t>mmWave Bands</a:t>
            </a:r>
            <a:endParaRPr lang="en-US" altLang="zh-CN" sz="3000"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715645" y="1073785"/>
            <a:ext cx="10815955" cy="1564640"/>
          </a:xfrm>
        </p:spPr>
        <p:txBody>
          <a:bodyPr>
            <a:normAutofit fontScale="50000"/>
          </a:bodyPr>
          <a:lstStyle/>
          <a:p>
            <a:pPr marL="57150" indent="-285750" algn="l" fontAlgn="auto">
              <a:lnSpc>
                <a:spcPct val="120000"/>
              </a:lnSpc>
              <a:spcAft>
                <a:spcPts val="600"/>
              </a:spcAft>
              <a:buClrTx/>
              <a:buSzTx/>
              <a:buFont typeface="Wingdings" panose="05000000000000000000" charset="0"/>
              <a:buChar char="Ø"/>
            </a:pPr>
            <a:r>
              <a:rPr lang="en-US" altLang="zh-CN" sz="3000" dirty="0" smtClean="0">
                <a:latin typeface="Times New Roman" panose="02020603050405020304" pitchFamily="18" charset="0"/>
                <a:cs typeface="Times New Roman" panose="02020603050405020304" pitchFamily="18" charset="0"/>
                <a:sym typeface="+mn-ea"/>
              </a:rPr>
              <a:t>In the millimeter-wave urban test environment in Turkey, buildings, vegetation, and other obstructions result in severe blockage, causing large areas at the cell edge to lack LoS with the base station. In dynamic terminal movement tests, beam switching between the base station and RIS was smooth, with average RSRP gains of about 12–16 dB and physical layer throughput improvements of approximately 500%–1800%. With dynamic coordination between the base station and RIS, RIS beams could accurately and promptly track users, maintaining stable signal strength and significantly improving coverage quality in non-LoS areas.</a:t>
            </a:r>
            <a:endParaRPr lang="en-US" altLang="zh-CN" sz="3000" dirty="0" smtClean="0">
              <a:latin typeface="Times New Roman" panose="02020603050405020304" pitchFamily="18" charset="0"/>
              <a:cs typeface="Times New Roman" panose="02020603050405020304" pitchFamily="18" charset="0"/>
              <a:sym typeface="+mn-ea"/>
            </a:endParaRPr>
          </a:p>
        </p:txBody>
      </p:sp>
      <p:sp>
        <p:nvSpPr>
          <p:cNvPr id="4" name="灯片编号占位符 3"/>
          <p:cNvSpPr>
            <a:spLocks noGrp="1"/>
          </p:cNvSpPr>
          <p:nvPr>
            <p:ph type="sldNum" sz="quarter" idx="12"/>
          </p:nvPr>
        </p:nvSpPr>
        <p:spPr/>
        <p:txBody>
          <a:bodyPr/>
          <a:p>
            <a:fld id="{6F0A2B16-7EC7-4440-A855-9C5FC4408BD4}" type="slidenum">
              <a:rPr lang="zh-CN" altLang="en-US" smtClean="0"/>
            </a:fld>
            <a:endParaRPr lang="zh-CN" altLang="en-US"/>
          </a:p>
        </p:txBody>
      </p:sp>
      <p:pic>
        <p:nvPicPr>
          <p:cNvPr id="12" name="图片 9"/>
          <p:cNvPicPr>
            <a:picLocks noChangeAspect="1"/>
          </p:cNvPicPr>
          <p:nvPr/>
        </p:nvPicPr>
        <p:blipFill>
          <a:blip r:embed="rId1"/>
          <a:stretch>
            <a:fillRect/>
          </a:stretch>
        </p:blipFill>
        <p:spPr>
          <a:xfrm>
            <a:off x="695325" y="2654935"/>
            <a:ext cx="5513705" cy="3683000"/>
          </a:xfrm>
          <a:prstGeom prst="rect">
            <a:avLst/>
          </a:prstGeom>
          <a:noFill/>
          <a:ln>
            <a:noFill/>
          </a:ln>
        </p:spPr>
      </p:pic>
      <p:pic>
        <p:nvPicPr>
          <p:cNvPr id="13" name="图片 10"/>
          <p:cNvPicPr>
            <a:picLocks noChangeAspect="1"/>
          </p:cNvPicPr>
          <p:nvPr/>
        </p:nvPicPr>
        <p:blipFill>
          <a:blip r:embed="rId2"/>
          <a:stretch>
            <a:fillRect/>
          </a:stretch>
        </p:blipFill>
        <p:spPr>
          <a:xfrm>
            <a:off x="6411595" y="3961765"/>
            <a:ext cx="5419090" cy="2376170"/>
          </a:xfrm>
          <a:prstGeom prst="rect">
            <a:avLst/>
          </a:prstGeom>
          <a:noFill/>
          <a:ln>
            <a:noFill/>
          </a:ln>
        </p:spPr>
      </p:pic>
      <p:graphicFrame>
        <p:nvGraphicFramePr>
          <p:cNvPr id="8" name="表格 7"/>
          <p:cNvGraphicFramePr/>
          <p:nvPr>
            <p:custDataLst>
              <p:tags r:id="rId3"/>
            </p:custDataLst>
          </p:nvPr>
        </p:nvGraphicFramePr>
        <p:xfrm>
          <a:off x="6370320" y="2680335"/>
          <a:ext cx="5558155" cy="1066165"/>
        </p:xfrm>
        <a:graphic>
          <a:graphicData uri="http://schemas.openxmlformats.org/drawingml/2006/table">
            <a:tbl>
              <a:tblPr firstRow="1" bandRow="1">
                <a:tableStyleId>{5940675A-B579-460E-94D1-54222C63F5DA}</a:tableStyleId>
              </a:tblPr>
              <a:tblGrid>
                <a:gridCol w="701675"/>
                <a:gridCol w="803910"/>
                <a:gridCol w="848360"/>
                <a:gridCol w="902335"/>
                <a:gridCol w="781050"/>
                <a:gridCol w="732155"/>
                <a:gridCol w="788670"/>
              </a:tblGrid>
              <a:tr h="185420">
                <a:tc>
                  <a:txBody>
                    <a:bodyPr/>
                    <a:p>
                      <a:pPr indent="0" algn="ctr">
                        <a:buNone/>
                      </a:pP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gridSpan="2">
                  <a:txBody>
                    <a:bodyPr/>
                    <a:p>
                      <a:pPr indent="0" algn="ctr">
                        <a:buNone/>
                      </a:pPr>
                      <a:r>
                        <a:rPr lang="en-US" sz="1000" b="1">
                          <a:latin typeface="Times New Roman" panose="02020603050405020304" pitchFamily="18" charset="0"/>
                          <a:cs typeface="Times New Roman" panose="02020603050405020304" pitchFamily="18" charset="0"/>
                        </a:rPr>
                        <a:t>With RIS</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indent="0" algn="ctr">
                        <a:buNone/>
                      </a:pPr>
                      <a:r>
                        <a:rPr lang="en-US" sz="1000" b="1">
                          <a:latin typeface="Times New Roman" panose="02020603050405020304" pitchFamily="18" charset="0"/>
                          <a:cs typeface="Times New Roman" panose="02020603050405020304" pitchFamily="18" charset="0"/>
                        </a:rPr>
                        <a:t>Without RIS</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indent="0" algn="ctr">
                        <a:buNone/>
                      </a:pPr>
                      <a:r>
                        <a:rPr lang="en-US" sz="1000" b="1">
                          <a:latin typeface="Times New Roman" panose="02020603050405020304" pitchFamily="18" charset="0"/>
                          <a:cs typeface="Times New Roman" panose="02020603050405020304" pitchFamily="18" charset="0"/>
                        </a:rPr>
                        <a:t>Comparison</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420370">
                <a:tc>
                  <a:txBody>
                    <a:bodyPr/>
                    <a:p>
                      <a:pPr indent="0" algn="ctr">
                        <a:buNone/>
                      </a:pPr>
                      <a:r>
                        <a:rPr lang="en-US" sz="1000" b="1">
                          <a:latin typeface="Times New Roman" panose="02020603050405020304" pitchFamily="18" charset="0"/>
                          <a:cs typeface="Times New Roman" panose="02020603050405020304" pitchFamily="18" charset="0"/>
                        </a:rPr>
                        <a:t>Distance</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000" b="1">
                          <a:latin typeface="Times New Roman" panose="02020603050405020304" pitchFamily="18" charset="0"/>
                          <a:cs typeface="Times New Roman" panose="02020603050405020304" pitchFamily="18" charset="0"/>
                        </a:rPr>
                        <a:t>SS-RSRP(dBm)</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000" b="1">
                          <a:latin typeface="Times New Roman" panose="02020603050405020304" pitchFamily="18" charset="0"/>
                          <a:cs typeface="Times New Roman" panose="02020603050405020304" pitchFamily="18" charset="0"/>
                        </a:rPr>
                        <a:t>DL-Tput(Mbps)</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000" b="1">
                          <a:latin typeface="Times New Roman" panose="02020603050405020304" pitchFamily="18" charset="0"/>
                          <a:cs typeface="Times New Roman" panose="02020603050405020304" pitchFamily="18" charset="0"/>
                        </a:rPr>
                        <a:t>SS-RSRP(dBm)</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000" b="1">
                          <a:latin typeface="Times New Roman" panose="02020603050405020304" pitchFamily="18" charset="0"/>
                          <a:cs typeface="Times New Roman" panose="02020603050405020304" pitchFamily="18" charset="0"/>
                        </a:rPr>
                        <a:t>DL-Tput(Mbps)</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000" b="1">
                          <a:latin typeface="Times New Roman" panose="02020603050405020304" pitchFamily="18" charset="0"/>
                          <a:cs typeface="Times New Roman" panose="02020603050405020304" pitchFamily="18" charset="0"/>
                        </a:rPr>
                        <a:t>SS-RSRP(dB)</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000" b="1">
                          <a:latin typeface="Times New Roman" panose="02020603050405020304" pitchFamily="18" charset="0"/>
                          <a:cs typeface="Times New Roman" panose="02020603050405020304" pitchFamily="18" charset="0"/>
                        </a:rPr>
                        <a:t>DL-Tput(%)</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r>
              <a:tr h="229870">
                <a:tc>
                  <a:txBody>
                    <a:bodyPr/>
                    <a:p>
                      <a:pPr indent="0" algn="ctr">
                        <a:buNone/>
                      </a:pPr>
                      <a:r>
                        <a:rPr lang="en-US" sz="1000" b="1">
                          <a:latin typeface="Times New Roman" panose="02020603050405020304" pitchFamily="18" charset="0"/>
                          <a:cs typeface="Times New Roman" panose="02020603050405020304" pitchFamily="18" charset="0"/>
                        </a:rPr>
                        <a:t>0-120m</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-74.15</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1403.23</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-86.92</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233.66</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12.77</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500</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30505">
                <a:tc>
                  <a:txBody>
                    <a:bodyPr/>
                    <a:p>
                      <a:pPr indent="0" algn="ctr">
                        <a:buNone/>
                      </a:pPr>
                      <a:r>
                        <a:rPr lang="en-US" sz="1000" b="1">
                          <a:latin typeface="Times New Roman" panose="02020603050405020304" pitchFamily="18" charset="0"/>
                          <a:cs typeface="Times New Roman" panose="02020603050405020304" pitchFamily="18" charset="0"/>
                        </a:rPr>
                        <a:t>120-240m</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-79.07</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1095.9</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-95.97</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55.96</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16.9</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000" b="1">
                          <a:latin typeface="Times New Roman" panose="02020603050405020304" pitchFamily="18" charset="0"/>
                          <a:cs typeface="Times New Roman" panose="02020603050405020304" pitchFamily="18" charset="0"/>
                        </a:rPr>
                        <a:t>1858</a:t>
                      </a:r>
                      <a:endParaRPr lang="en-US" altLang="en-US" sz="10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16280" y="365125"/>
            <a:ext cx="10637520" cy="871220"/>
          </a:xfrm>
        </p:spPr>
        <p:txBody>
          <a:bodyPr/>
          <a:lstStyle/>
          <a:p>
            <a:r>
              <a:rPr lang="en-US" altLang="zh-CN" sz="3000" dirty="0">
                <a:latin typeface="Times New Roman" panose="02020603050405020304" pitchFamily="18" charset="0"/>
                <a:cs typeface="Times New Roman" panose="02020603050405020304" pitchFamily="18" charset="0"/>
                <a:sym typeface="+mn-ea"/>
              </a:rPr>
              <a:t>Case #4: </a:t>
            </a:r>
            <a:r>
              <a:rPr lang="en-US" altLang="zh-CN" sz="3000" dirty="0">
                <a:latin typeface="Times New Roman" panose="02020603050405020304" pitchFamily="18" charset="0"/>
                <a:cs typeface="Times New Roman" panose="02020603050405020304" pitchFamily="18" charset="0"/>
              </a:rPr>
              <a:t>cmWave Bands</a:t>
            </a:r>
            <a:endParaRPr lang="en-US" altLang="zh-CN" sz="3000"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715645" y="1073785"/>
            <a:ext cx="10815955" cy="1236345"/>
          </a:xfrm>
        </p:spPr>
        <p:txBody>
          <a:bodyPr>
            <a:normAutofit fontScale="50000"/>
          </a:bodyPr>
          <a:lstStyle/>
          <a:p>
            <a:pPr marL="57150" indent="-285750" algn="l" fontAlgn="auto">
              <a:lnSpc>
                <a:spcPct val="120000"/>
              </a:lnSpc>
              <a:spcAft>
                <a:spcPts val="600"/>
              </a:spcAft>
              <a:buClrTx/>
              <a:buSzTx/>
              <a:buFont typeface="Wingdings" panose="05000000000000000000" charset="0"/>
              <a:buChar char="Ø"/>
            </a:pPr>
            <a:r>
              <a:rPr lang="en-US" altLang="zh-CN" sz="3000" dirty="0" smtClean="0">
                <a:latin typeface="Times New Roman" panose="02020603050405020304" pitchFamily="18" charset="0"/>
                <a:cs typeface="Times New Roman" panose="02020603050405020304" pitchFamily="18" charset="0"/>
                <a:sym typeface="+mn-ea"/>
              </a:rPr>
              <a:t>The extended coverage test for a 10 GHz hyperscale hybrid RIS was conducted on Heqingli Pedestrian Street in Chengdu, which is 320 m long. The RIS consists of 16,800 units with an array size of 3.44 m × 1 m and is installed at the street entrance. The base station is 6 m from the RIS, with a 20° beam angle incident on the RIS surface. Compared to the no-RIS scenario, average RSRP improves by about 15 dB, and the terminal access range extends from 220 m to beyond 320 m.</a:t>
            </a:r>
            <a:endParaRPr lang="en-US" altLang="zh-CN" sz="3000" dirty="0" smtClean="0">
              <a:latin typeface="Times New Roman" panose="02020603050405020304" pitchFamily="18" charset="0"/>
              <a:cs typeface="Times New Roman" panose="02020603050405020304" pitchFamily="18" charset="0"/>
              <a:sym typeface="+mn-ea"/>
            </a:endParaRPr>
          </a:p>
        </p:txBody>
      </p:sp>
      <p:sp>
        <p:nvSpPr>
          <p:cNvPr id="4" name="灯片编号占位符 3"/>
          <p:cNvSpPr>
            <a:spLocks noGrp="1"/>
          </p:cNvSpPr>
          <p:nvPr>
            <p:ph type="sldNum" sz="quarter" idx="12"/>
          </p:nvPr>
        </p:nvSpPr>
        <p:spPr/>
        <p:txBody>
          <a:bodyPr/>
          <a:p>
            <a:fld id="{6F0A2B16-7EC7-4440-A855-9C5FC4408BD4}" type="slidenum">
              <a:rPr lang="zh-CN" altLang="en-US" smtClean="0"/>
            </a:fld>
            <a:endParaRPr lang="zh-CN" altLang="en-US"/>
          </a:p>
        </p:txBody>
      </p:sp>
      <p:pic>
        <p:nvPicPr>
          <p:cNvPr id="29" name="图片 29"/>
          <p:cNvPicPr>
            <a:picLocks noChangeAspect="1" noChangeArrowheads="1"/>
          </p:cNvPicPr>
          <p:nvPr/>
        </p:nvPicPr>
        <p:blipFill>
          <a:blip r:embed="rId1" cstate="print">
            <a:extLst>
              <a:ext uri="{28A0092B-C50C-407E-A947-70E740481C1C}">
                <a14:useLocalDpi xmlns:a14="http://schemas.microsoft.com/office/drawing/2010/main" val="0"/>
              </a:ext>
            </a:extLst>
          </a:blip>
          <a:srcRect r="50992" b="-762"/>
          <a:stretch>
            <a:fillRect/>
          </a:stretch>
        </p:blipFill>
        <p:spPr>
          <a:xfrm>
            <a:off x="917575" y="2576195"/>
            <a:ext cx="4584065" cy="3462020"/>
          </a:xfrm>
          <a:prstGeom prst="rect">
            <a:avLst/>
          </a:prstGeom>
          <a:noFill/>
        </p:spPr>
      </p:pic>
      <p:pic>
        <p:nvPicPr>
          <p:cNvPr id="31" name="图片 31"/>
          <p:cNvPicPr>
            <a:picLocks noChangeAspect="1" noChangeArrowheads="1"/>
          </p:cNvPicPr>
          <p:nvPr/>
        </p:nvPicPr>
        <p:blipFill>
          <a:blip r:embed="rId2" cstate="print">
            <a:extLst>
              <a:ext uri="{28A0092B-C50C-407E-A947-70E740481C1C}">
                <a14:useLocalDpi xmlns:a14="http://schemas.microsoft.com/office/drawing/2010/main" val="0"/>
              </a:ext>
            </a:extLst>
          </a:blip>
          <a:srcRect l="1177" t="3130" r="72080" b="52590"/>
          <a:stretch>
            <a:fillRect/>
          </a:stretch>
        </p:blipFill>
        <p:spPr>
          <a:xfrm>
            <a:off x="5779770" y="2576195"/>
            <a:ext cx="1668780" cy="1651635"/>
          </a:xfrm>
          <a:prstGeom prst="rect">
            <a:avLst/>
          </a:prstGeom>
          <a:noFill/>
        </p:spPr>
      </p:pic>
      <p:pic>
        <p:nvPicPr>
          <p:cNvPr id="5" name="图片 31"/>
          <p:cNvPicPr>
            <a:picLocks noChangeAspect="1" noChangeArrowheads="1"/>
          </p:cNvPicPr>
          <p:nvPr/>
        </p:nvPicPr>
        <p:blipFill>
          <a:blip r:embed="rId2" cstate="print">
            <a:extLst>
              <a:ext uri="{28A0092B-C50C-407E-A947-70E740481C1C}">
                <a14:useLocalDpi xmlns:a14="http://schemas.microsoft.com/office/drawing/2010/main" val="0"/>
              </a:ext>
            </a:extLst>
          </a:blip>
          <a:srcRect l="71802" t="53933" r="1320" b="2286"/>
          <a:stretch>
            <a:fillRect/>
          </a:stretch>
        </p:blipFill>
        <p:spPr>
          <a:xfrm>
            <a:off x="9395460" y="4331335"/>
            <a:ext cx="1636395" cy="1670050"/>
          </a:xfrm>
          <a:prstGeom prst="rect">
            <a:avLst/>
          </a:prstGeom>
          <a:noFill/>
        </p:spPr>
      </p:pic>
      <p:sp>
        <p:nvSpPr>
          <p:cNvPr id="6" name="文本框 5"/>
          <p:cNvSpPr txBox="1"/>
          <p:nvPr/>
        </p:nvSpPr>
        <p:spPr>
          <a:xfrm>
            <a:off x="6227445" y="2174240"/>
            <a:ext cx="975995" cy="459105"/>
          </a:xfrm>
          <a:prstGeom prst="rect">
            <a:avLst/>
          </a:prstGeom>
          <a:noFill/>
          <a:ln w="12700" cap="flat">
            <a:noFill/>
            <a:miter lim="400000"/>
          </a:ln>
        </p:spPr>
        <p:txBody>
          <a:bodyPr wrap="square" lIns="45718" tIns="45718" rIns="45718" bIns="45718" numCol="1" anchor="t">
            <a:spAutoFit/>
          </a:bodyPr>
          <a:p>
            <a:pPr marL="0" marR="0" indent="0" algn="l" defTabSz="914400" rtl="0" eaLnBrk="1" fontAlgn="auto" latinLnBrk="0" hangingPunct="1">
              <a:lnSpc>
                <a:spcPct val="150000"/>
              </a:lnSpc>
              <a:spcBef>
                <a:spcPts val="0"/>
              </a:spcBef>
              <a:spcAft>
                <a:spcPts val="0"/>
              </a:spcAft>
              <a:buClrTx/>
              <a:buSzTx/>
              <a:buFontTx/>
              <a:buNone/>
            </a:pPr>
            <a:r>
              <a:rPr kumimoji="0" lang="en-US" altLang="zh-CN" sz="1600" b="1" i="0" u="none" strike="noStrike" kern="1200" cap="none" spc="0" normalizeH="0" baseline="0" noProof="0" dirty="0" smtClean="0">
                <a:ln>
                  <a:noFill/>
                </a:ln>
                <a:solidFill>
                  <a:schemeClr val="tx1"/>
                </a:solidFill>
                <a:effectLst/>
                <a:uLnTx/>
                <a:uFillTx/>
                <a:latin typeface="Arial" panose="020B0604020202020204"/>
                <a:ea typeface="微软雅黑" panose="020B0503020204020204" charset="-122"/>
                <a:cs typeface="+mn-ea"/>
                <a:sym typeface="+mn-lt"/>
              </a:rPr>
              <a:t>RSRP</a:t>
            </a:r>
            <a:endParaRPr kumimoji="0" lang="en-US" altLang="zh-CN" sz="1600" b="1" i="0" u="none" strike="noStrike" kern="1200" cap="none" spc="0" normalizeH="0" baseline="0" noProof="0" dirty="0" smtClean="0">
              <a:ln>
                <a:noFill/>
              </a:ln>
              <a:solidFill>
                <a:schemeClr val="tx1"/>
              </a:solidFill>
              <a:effectLst/>
              <a:uLnTx/>
              <a:uFillTx/>
              <a:latin typeface="Arial" panose="020B0604020202020204"/>
              <a:ea typeface="微软雅黑" panose="020B0503020204020204" charset="-122"/>
              <a:cs typeface="+mn-ea"/>
              <a:sym typeface="+mn-lt"/>
            </a:endParaRPr>
          </a:p>
        </p:txBody>
      </p:sp>
      <p:pic>
        <p:nvPicPr>
          <p:cNvPr id="7" name="图片 31"/>
          <p:cNvPicPr>
            <a:picLocks noChangeAspect="1" noChangeArrowheads="1"/>
          </p:cNvPicPr>
          <p:nvPr/>
        </p:nvPicPr>
        <p:blipFill>
          <a:blip r:embed="rId2" cstate="print">
            <a:extLst>
              <a:ext uri="{28A0092B-C50C-407E-A947-70E740481C1C}">
                <a14:useLocalDpi xmlns:a14="http://schemas.microsoft.com/office/drawing/2010/main" val="0"/>
              </a:ext>
            </a:extLst>
          </a:blip>
          <a:srcRect l="1451" t="54183" r="71966" b="1821"/>
          <a:stretch>
            <a:fillRect/>
          </a:stretch>
        </p:blipFill>
        <p:spPr>
          <a:xfrm>
            <a:off x="5779770" y="4328795"/>
            <a:ext cx="1669415" cy="1673225"/>
          </a:xfrm>
          <a:prstGeom prst="rect">
            <a:avLst/>
          </a:prstGeom>
          <a:noFill/>
        </p:spPr>
      </p:pic>
      <p:pic>
        <p:nvPicPr>
          <p:cNvPr id="9" name="图片 31"/>
          <p:cNvPicPr>
            <a:picLocks noChangeAspect="1" noChangeArrowheads="1"/>
          </p:cNvPicPr>
          <p:nvPr/>
        </p:nvPicPr>
        <p:blipFill>
          <a:blip r:embed="rId2" cstate="print">
            <a:extLst>
              <a:ext uri="{28A0092B-C50C-407E-A947-70E740481C1C}">
                <a14:useLocalDpi xmlns:a14="http://schemas.microsoft.com/office/drawing/2010/main" val="0"/>
              </a:ext>
            </a:extLst>
          </a:blip>
          <a:srcRect l="36377" t="3054" r="36560" b="52628"/>
          <a:stretch>
            <a:fillRect/>
          </a:stretch>
        </p:blipFill>
        <p:spPr>
          <a:xfrm>
            <a:off x="7602855" y="2576195"/>
            <a:ext cx="1638935" cy="1651635"/>
          </a:xfrm>
          <a:prstGeom prst="rect">
            <a:avLst/>
          </a:prstGeom>
          <a:noFill/>
        </p:spPr>
      </p:pic>
      <p:sp>
        <p:nvSpPr>
          <p:cNvPr id="10" name="文本框 9"/>
          <p:cNvSpPr txBox="1"/>
          <p:nvPr/>
        </p:nvSpPr>
        <p:spPr>
          <a:xfrm>
            <a:off x="8126095" y="2187575"/>
            <a:ext cx="975995" cy="459105"/>
          </a:xfrm>
          <a:prstGeom prst="rect">
            <a:avLst/>
          </a:prstGeom>
          <a:noFill/>
          <a:ln w="12700" cap="flat">
            <a:noFill/>
            <a:miter lim="400000"/>
          </a:ln>
        </p:spPr>
        <p:txBody>
          <a:bodyPr wrap="square" lIns="45718" tIns="45718" rIns="45718" bIns="45718" numCol="1" anchor="t">
            <a:spAutoFit/>
          </a:bodyPr>
          <a:p>
            <a:pPr marL="0" marR="0" indent="0" algn="l" defTabSz="914400" rtl="0" eaLnBrk="1" fontAlgn="auto" latinLnBrk="0" hangingPunct="1">
              <a:lnSpc>
                <a:spcPct val="150000"/>
              </a:lnSpc>
              <a:spcBef>
                <a:spcPts val="0"/>
              </a:spcBef>
              <a:spcAft>
                <a:spcPts val="0"/>
              </a:spcAft>
              <a:buClrTx/>
              <a:buSzTx/>
              <a:buFontTx/>
              <a:buNone/>
            </a:pPr>
            <a:r>
              <a:rPr kumimoji="0" lang="en-US" altLang="zh-CN" sz="1600" b="1" i="0" u="none" strike="noStrike" kern="1200" cap="none" spc="0" normalizeH="0" baseline="0" noProof="0" dirty="0" smtClean="0">
                <a:ln>
                  <a:noFill/>
                </a:ln>
                <a:solidFill>
                  <a:schemeClr val="tx1"/>
                </a:solidFill>
                <a:effectLst/>
                <a:uLnTx/>
                <a:uFillTx/>
                <a:latin typeface="Arial" panose="020B0604020202020204"/>
                <a:ea typeface="微软雅黑" panose="020B0503020204020204" charset="-122"/>
                <a:cs typeface="+mn-ea"/>
                <a:sym typeface="+mn-lt"/>
              </a:rPr>
              <a:t>SNR</a:t>
            </a:r>
            <a:endParaRPr kumimoji="0" lang="en-US" altLang="zh-CN" sz="1600" b="1" i="0" u="none" strike="noStrike" kern="1200" cap="none" spc="0" normalizeH="0" baseline="0" noProof="0" dirty="0" smtClean="0">
              <a:ln>
                <a:noFill/>
              </a:ln>
              <a:solidFill>
                <a:schemeClr val="tx1"/>
              </a:solidFill>
              <a:effectLst/>
              <a:uLnTx/>
              <a:uFillTx/>
              <a:latin typeface="Arial" panose="020B0604020202020204"/>
              <a:ea typeface="微软雅黑" panose="020B0503020204020204" charset="-122"/>
              <a:cs typeface="+mn-ea"/>
              <a:sym typeface="+mn-lt"/>
            </a:endParaRPr>
          </a:p>
        </p:txBody>
      </p:sp>
      <p:pic>
        <p:nvPicPr>
          <p:cNvPr id="11" name="图片 31"/>
          <p:cNvPicPr>
            <a:picLocks noChangeAspect="1" noChangeArrowheads="1"/>
          </p:cNvPicPr>
          <p:nvPr/>
        </p:nvPicPr>
        <p:blipFill>
          <a:blip r:embed="rId2" cstate="print">
            <a:extLst>
              <a:ext uri="{28A0092B-C50C-407E-A947-70E740481C1C}">
                <a14:useLocalDpi xmlns:a14="http://schemas.microsoft.com/office/drawing/2010/main" val="0"/>
              </a:ext>
            </a:extLst>
          </a:blip>
          <a:srcRect l="36460" t="54000" r="36533" b="1735"/>
          <a:stretch>
            <a:fillRect/>
          </a:stretch>
        </p:blipFill>
        <p:spPr>
          <a:xfrm>
            <a:off x="7602855" y="4331335"/>
            <a:ext cx="1638935" cy="1670685"/>
          </a:xfrm>
          <a:prstGeom prst="rect">
            <a:avLst/>
          </a:prstGeom>
          <a:noFill/>
        </p:spPr>
      </p:pic>
      <p:pic>
        <p:nvPicPr>
          <p:cNvPr id="14" name="图片 31"/>
          <p:cNvPicPr>
            <a:picLocks noChangeAspect="1" noChangeArrowheads="1"/>
          </p:cNvPicPr>
          <p:nvPr/>
        </p:nvPicPr>
        <p:blipFill>
          <a:blip r:embed="rId2" cstate="print">
            <a:extLst>
              <a:ext uri="{28A0092B-C50C-407E-A947-70E740481C1C}">
                <a14:useLocalDpi xmlns:a14="http://schemas.microsoft.com/office/drawing/2010/main" val="0"/>
              </a:ext>
            </a:extLst>
          </a:blip>
          <a:srcRect l="71616" t="3442" r="1377" b="53153"/>
          <a:stretch>
            <a:fillRect/>
          </a:stretch>
        </p:blipFill>
        <p:spPr>
          <a:xfrm>
            <a:off x="9396095" y="2576195"/>
            <a:ext cx="1622425" cy="1651000"/>
          </a:xfrm>
          <a:prstGeom prst="rect">
            <a:avLst/>
          </a:prstGeom>
          <a:noFill/>
        </p:spPr>
      </p:pic>
      <p:sp>
        <p:nvSpPr>
          <p:cNvPr id="15" name="文本框 14"/>
          <p:cNvSpPr txBox="1"/>
          <p:nvPr/>
        </p:nvSpPr>
        <p:spPr>
          <a:xfrm>
            <a:off x="9546590" y="2187575"/>
            <a:ext cx="1348740" cy="459105"/>
          </a:xfrm>
          <a:prstGeom prst="rect">
            <a:avLst/>
          </a:prstGeom>
          <a:noFill/>
          <a:ln w="12700" cap="flat">
            <a:noFill/>
            <a:miter lim="400000"/>
          </a:ln>
        </p:spPr>
        <p:txBody>
          <a:bodyPr wrap="square" lIns="45718" tIns="45718" rIns="45718" bIns="45718" numCol="1" anchor="t">
            <a:spAutoFit/>
          </a:bodyPr>
          <a:p>
            <a:pPr marL="0" marR="0" indent="0" algn="l" defTabSz="914400" rtl="0" eaLnBrk="1" fontAlgn="auto" latinLnBrk="0" hangingPunct="1">
              <a:lnSpc>
                <a:spcPct val="150000"/>
              </a:lnSpc>
              <a:spcBef>
                <a:spcPts val="0"/>
              </a:spcBef>
              <a:spcAft>
                <a:spcPts val="0"/>
              </a:spcAft>
              <a:buClrTx/>
              <a:buSzTx/>
              <a:buFontTx/>
              <a:buNone/>
            </a:pPr>
            <a:r>
              <a:rPr kumimoji="0" lang="en-US" altLang="zh-CN" sz="1600" b="1" i="0" u="none" strike="noStrike" kern="1200" cap="none" spc="0" normalizeH="0" baseline="0" noProof="0" dirty="0" smtClean="0">
                <a:ln>
                  <a:noFill/>
                </a:ln>
                <a:solidFill>
                  <a:schemeClr val="tx1"/>
                </a:solidFill>
                <a:effectLst/>
                <a:uLnTx/>
                <a:uFillTx/>
                <a:latin typeface="Arial" panose="020B0604020202020204"/>
                <a:ea typeface="微软雅黑" panose="020B0503020204020204" charset="-122"/>
                <a:cs typeface="+mn-ea"/>
                <a:sym typeface="+mn-lt"/>
              </a:rPr>
              <a:t>Throughput</a:t>
            </a:r>
            <a:endParaRPr kumimoji="0" lang="en-US" altLang="zh-CN" sz="1600" b="1" i="0" u="none" strike="noStrike" kern="1200" cap="none" spc="0" normalizeH="0" baseline="0" noProof="0" dirty="0" smtClean="0">
              <a:ln>
                <a:noFill/>
              </a:ln>
              <a:solidFill>
                <a:schemeClr val="tx1"/>
              </a:solidFill>
              <a:effectLst/>
              <a:uLnTx/>
              <a:uFillTx/>
              <a:latin typeface="Arial" panose="020B0604020202020204"/>
              <a:ea typeface="微软雅黑" panose="020B0503020204020204" charset="-122"/>
              <a:cs typeface="+mn-ea"/>
              <a:sym typeface="+mn-lt"/>
            </a:endParaRPr>
          </a:p>
        </p:txBody>
      </p:sp>
      <p:sp>
        <p:nvSpPr>
          <p:cNvPr id="16" name="文本框 15"/>
          <p:cNvSpPr txBox="1"/>
          <p:nvPr/>
        </p:nvSpPr>
        <p:spPr>
          <a:xfrm>
            <a:off x="11089005" y="3156585"/>
            <a:ext cx="707390" cy="349885"/>
          </a:xfrm>
          <a:prstGeom prst="rect">
            <a:avLst/>
          </a:prstGeom>
          <a:noFill/>
          <a:ln w="12700" cap="flat">
            <a:noFill/>
            <a:miter lim="400000"/>
          </a:ln>
        </p:spPr>
        <p:txBody>
          <a:bodyPr wrap="square" lIns="45718" tIns="45718" rIns="45718" bIns="45718" numCol="1" anchor="t">
            <a:noAutofit/>
          </a:bodyPr>
          <a:p>
            <a:pPr lvl="0" algn="l">
              <a:lnSpc>
                <a:spcPct val="150000"/>
              </a:lnSpc>
              <a:spcBef>
                <a:spcPts val="0"/>
              </a:spcBef>
              <a:spcAft>
                <a:spcPts val="0"/>
              </a:spcAft>
              <a:buClrTx/>
              <a:buSzTx/>
              <a:buFontTx/>
            </a:pPr>
            <a:r>
              <a:rPr lang="en-US" altLang="zh-CN" sz="1200" noProof="0" dirty="0" smtClean="0">
                <a:ln>
                  <a:noFill/>
                </a:ln>
                <a:effectLst/>
                <a:uLnTx/>
                <a:uFillTx/>
                <a:latin typeface="Arial" panose="020B0604020202020204"/>
                <a:ea typeface="微软雅黑" panose="020B0503020204020204" charset="-122"/>
                <a:cs typeface="+mn-ea"/>
                <a:sym typeface="+mn-lt"/>
              </a:rPr>
              <a:t>w/ RIS</a:t>
            </a:r>
            <a:endParaRPr lang="en-US" altLang="zh-CN" sz="1200" noProof="0" dirty="0" smtClean="0">
              <a:ln>
                <a:noFill/>
              </a:ln>
              <a:effectLst/>
              <a:uLnTx/>
              <a:uFillTx/>
              <a:latin typeface="Arial" panose="020B0604020202020204"/>
              <a:ea typeface="微软雅黑" panose="020B0503020204020204" charset="-122"/>
              <a:cs typeface="+mn-ea"/>
              <a:sym typeface="+mn-lt"/>
            </a:endParaRPr>
          </a:p>
        </p:txBody>
      </p:sp>
      <p:sp>
        <p:nvSpPr>
          <p:cNvPr id="17" name="文本框 16"/>
          <p:cNvSpPr txBox="1"/>
          <p:nvPr/>
        </p:nvSpPr>
        <p:spPr>
          <a:xfrm>
            <a:off x="11141075" y="4779010"/>
            <a:ext cx="707390" cy="293370"/>
          </a:xfrm>
          <a:prstGeom prst="rect">
            <a:avLst/>
          </a:prstGeom>
          <a:noFill/>
          <a:ln w="12700" cap="flat">
            <a:noFill/>
            <a:miter lim="400000"/>
          </a:ln>
        </p:spPr>
        <p:txBody>
          <a:bodyPr wrap="square" lIns="45718" tIns="45718" rIns="45718" bIns="45718" numCol="1" anchor="t">
            <a:noAutofit/>
          </a:bodyPr>
          <a:p>
            <a:pPr marL="0" marR="0" indent="0" algn="l" defTabSz="914400" rtl="0" eaLnBrk="1" fontAlgn="auto" latinLnBrk="0" hangingPunct="1">
              <a:lnSpc>
                <a:spcPct val="150000"/>
              </a:lnSpc>
              <a:spcBef>
                <a:spcPts val="0"/>
              </a:spcBef>
              <a:spcAft>
                <a:spcPts val="0"/>
              </a:spcAft>
              <a:buClrTx/>
              <a:buSzTx/>
              <a:buFontTx/>
              <a:buNone/>
            </a:pPr>
            <a:r>
              <a:rPr kumimoji="0" lang="en-US" altLang="zh-CN" sz="1200" i="0" u="none" strike="noStrike" kern="1200" cap="none" spc="0" normalizeH="0" baseline="0" noProof="0" dirty="0" smtClean="0">
                <a:ln>
                  <a:noFill/>
                </a:ln>
                <a:solidFill>
                  <a:schemeClr val="tx1"/>
                </a:solidFill>
                <a:effectLst/>
                <a:uLnTx/>
                <a:uFillTx/>
                <a:latin typeface="Arial" panose="020B0604020202020204"/>
                <a:ea typeface="微软雅黑" panose="020B0503020204020204" charset="-122"/>
                <a:cs typeface="+mn-ea"/>
                <a:sym typeface="+mn-lt"/>
              </a:rPr>
              <a:t>w/o RIS</a:t>
            </a:r>
            <a:endParaRPr kumimoji="0" lang="en-US" altLang="zh-CN" sz="1200" i="0" u="none" strike="noStrike" kern="1200" cap="none" spc="0" normalizeH="0" baseline="0" noProof="0" dirty="0" smtClean="0">
              <a:ln>
                <a:noFill/>
              </a:ln>
              <a:solidFill>
                <a:schemeClr val="tx1"/>
              </a:solidFill>
              <a:effectLst/>
              <a:uLnTx/>
              <a:uFillTx/>
              <a:latin typeface="Arial" panose="020B0604020202020204"/>
              <a:ea typeface="微软雅黑" panose="020B0503020204020204" charset="-122"/>
              <a:cs typeface="+mn-ea"/>
              <a:sym typeface="+mn-lt"/>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16280" y="365125"/>
            <a:ext cx="10637520" cy="871220"/>
          </a:xfrm>
        </p:spPr>
        <p:txBody>
          <a:bodyPr/>
          <a:lstStyle/>
          <a:p>
            <a:r>
              <a:rPr lang="en-US" altLang="zh-CN" sz="3000" dirty="0">
                <a:latin typeface="Times New Roman" panose="02020603050405020304" pitchFamily="18" charset="0"/>
                <a:cs typeface="Times New Roman" panose="02020603050405020304" pitchFamily="18" charset="0"/>
                <a:sym typeface="+mn-ea"/>
              </a:rPr>
              <a:t>Case #5: </a:t>
            </a:r>
            <a:r>
              <a:rPr lang="en-US" altLang="zh-CN" sz="3000" dirty="0">
                <a:latin typeface="Times New Roman" panose="02020603050405020304" pitchFamily="18" charset="0"/>
                <a:cs typeface="Times New Roman" panose="02020603050405020304" pitchFamily="18" charset="0"/>
              </a:rPr>
              <a:t>Campus</a:t>
            </a:r>
            <a:endParaRPr lang="en-US" altLang="zh-CN" sz="3000"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715645" y="1073785"/>
            <a:ext cx="10815955" cy="1236345"/>
          </a:xfrm>
        </p:spPr>
        <p:txBody>
          <a:bodyPr>
            <a:normAutofit fontScale="50000"/>
          </a:bodyPr>
          <a:lstStyle/>
          <a:p>
            <a:pPr marL="57150" indent="-285750" algn="l" fontAlgn="auto">
              <a:lnSpc>
                <a:spcPct val="120000"/>
              </a:lnSpc>
              <a:spcAft>
                <a:spcPts val="600"/>
              </a:spcAft>
              <a:buClrTx/>
              <a:buSzTx/>
              <a:buFont typeface="Wingdings" panose="05000000000000000000" charset="0"/>
              <a:buChar char="Ø"/>
            </a:pPr>
            <a:r>
              <a:rPr lang="en-US" altLang="zh-CN" sz="3000" dirty="0" smtClean="0">
                <a:latin typeface="Times New Roman" panose="02020603050405020304" pitchFamily="18" charset="0"/>
                <a:cs typeface="Times New Roman" panose="02020603050405020304" pitchFamily="18" charset="0"/>
                <a:sym typeface="+mn-ea"/>
              </a:rPr>
              <a:t>Static RIS test environments for Sub-6GHz live networks were set up in Nanjing Wireless Valley, the South Campus of Xidian University, and the campus of Shanghai Jiao Tong University. In Wireless Valley and Xidian, the distance between the base station and RIS is about 50–100 m; in the Shanghai Jiao Tong setup, it's about 10 m, with the RIS-to-terminal distance around 50 m. As the test terminal moves through the campus, the static RIS improves RSRP in weak coverage areas by 2–12 dB.</a:t>
            </a:r>
            <a:endParaRPr lang="en-US" altLang="zh-CN" sz="3000" dirty="0" smtClean="0">
              <a:latin typeface="Times New Roman" panose="02020603050405020304" pitchFamily="18" charset="0"/>
              <a:cs typeface="Times New Roman" panose="02020603050405020304" pitchFamily="18" charset="0"/>
              <a:sym typeface="+mn-ea"/>
            </a:endParaRPr>
          </a:p>
        </p:txBody>
      </p:sp>
      <p:sp>
        <p:nvSpPr>
          <p:cNvPr id="4" name="灯片编号占位符 3"/>
          <p:cNvSpPr>
            <a:spLocks noGrp="1"/>
          </p:cNvSpPr>
          <p:nvPr>
            <p:ph type="sldNum" sz="quarter" idx="12"/>
          </p:nvPr>
        </p:nvSpPr>
        <p:spPr/>
        <p:txBody>
          <a:bodyPr/>
          <a:p>
            <a:fld id="{6F0A2B16-7EC7-4440-A855-9C5FC4408BD4}" type="slidenum">
              <a:rPr lang="zh-CN" altLang="en-US" smtClean="0"/>
            </a:fld>
            <a:endParaRPr lang="zh-CN" altLang="en-US"/>
          </a:p>
        </p:txBody>
      </p:sp>
      <p:pic>
        <p:nvPicPr>
          <p:cNvPr id="24" name="图片 2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50265" y="2447925"/>
            <a:ext cx="3066415" cy="1976755"/>
          </a:xfrm>
          <a:prstGeom prst="rect">
            <a:avLst/>
          </a:prstGeom>
        </p:spPr>
      </p:pic>
      <p:pic>
        <p:nvPicPr>
          <p:cNvPr id="25"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33240" y="2447925"/>
            <a:ext cx="3120390" cy="1976755"/>
          </a:xfrm>
          <a:prstGeom prst="rect">
            <a:avLst/>
          </a:prstGeom>
        </p:spPr>
      </p:pic>
      <p:grpSp>
        <p:nvGrpSpPr>
          <p:cNvPr id="8" name="组合 7"/>
          <p:cNvGrpSpPr/>
          <p:nvPr/>
        </p:nvGrpSpPr>
        <p:grpSpPr>
          <a:xfrm>
            <a:off x="7859395" y="2447925"/>
            <a:ext cx="3390406" cy="1977390"/>
            <a:chOff x="11326" y="3516"/>
            <a:chExt cx="4211" cy="2847"/>
          </a:xfrm>
        </p:grpSpPr>
        <p:pic>
          <p:nvPicPr>
            <p:cNvPr id="1248860994" name="图片 1"/>
            <p:cNvPicPr>
              <a:picLocks noChangeAspect="1" noChangeArrowheads="1"/>
            </p:cNvPicPr>
            <p:nvPr/>
          </p:nvPicPr>
          <p:blipFill>
            <a:blip r:embed="rId3">
              <a:extLst>
                <a:ext uri="{28A0092B-C50C-407E-A947-70E740481C1C}">
                  <a14:useLocalDpi xmlns:a14="http://schemas.microsoft.com/office/drawing/2010/main" val="0"/>
                </a:ext>
              </a:extLst>
            </a:blip>
            <a:srcRect l="34366" t="2976" r="36726" b="5754"/>
            <a:stretch>
              <a:fillRect/>
            </a:stretch>
          </p:blipFill>
          <p:spPr>
            <a:xfrm>
              <a:off x="11326" y="3516"/>
              <a:ext cx="2067" cy="2847"/>
            </a:xfrm>
            <a:prstGeom prst="rect">
              <a:avLst/>
            </a:prstGeom>
            <a:noFill/>
          </p:spPr>
        </p:pic>
        <p:pic>
          <p:nvPicPr>
            <p:cNvPr id="21" name="图片 1"/>
            <p:cNvPicPr>
              <a:picLocks noChangeAspect="1" noChangeArrowheads="1"/>
            </p:cNvPicPr>
            <p:nvPr/>
          </p:nvPicPr>
          <p:blipFill>
            <a:blip r:embed="rId3">
              <a:extLst>
                <a:ext uri="{28A0092B-C50C-407E-A947-70E740481C1C}">
                  <a14:useLocalDpi xmlns:a14="http://schemas.microsoft.com/office/drawing/2010/main" val="0"/>
                </a:ext>
              </a:extLst>
            </a:blip>
            <a:srcRect l="70547" t="4167" r="1876" b="4444"/>
            <a:stretch>
              <a:fillRect/>
            </a:stretch>
          </p:blipFill>
          <p:spPr>
            <a:xfrm>
              <a:off x="13393" y="3516"/>
              <a:ext cx="2144" cy="2846"/>
            </a:xfrm>
            <a:prstGeom prst="rect">
              <a:avLst/>
            </a:prstGeom>
            <a:noFill/>
          </p:spPr>
        </p:pic>
      </p:grpSp>
      <p:graphicFrame>
        <p:nvGraphicFramePr>
          <p:cNvPr id="12" name="表格 11"/>
          <p:cNvGraphicFramePr/>
          <p:nvPr>
            <p:custDataLst>
              <p:tags r:id="rId4"/>
            </p:custDataLst>
          </p:nvPr>
        </p:nvGraphicFramePr>
        <p:xfrm>
          <a:off x="1755140" y="4701540"/>
          <a:ext cx="8276590" cy="1589405"/>
        </p:xfrm>
        <a:graphic>
          <a:graphicData uri="http://schemas.openxmlformats.org/drawingml/2006/table">
            <a:tbl>
              <a:tblPr firstRow="1" bandRow="1">
                <a:tableStyleId>{5940675A-B579-460E-94D1-54222C63F5DA}</a:tableStyleId>
              </a:tblPr>
              <a:tblGrid>
                <a:gridCol w="2091690"/>
                <a:gridCol w="1572895"/>
                <a:gridCol w="1570990"/>
                <a:gridCol w="1497965"/>
                <a:gridCol w="1543050"/>
              </a:tblGrid>
              <a:tr h="306070">
                <a:tc>
                  <a:txBody>
                    <a:bodyPr/>
                    <a:p>
                      <a:pPr indent="0" algn="ctr">
                        <a:buNone/>
                      </a:pP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a:txBody>
                    <a:bodyPr/>
                    <a:p>
                      <a:pPr indent="0" algn="ctr">
                        <a:buNone/>
                      </a:pPr>
                      <a:r>
                        <a:rPr lang="en-US" sz="1100" b="1">
                          <a:latin typeface="Times New Roman" panose="02020603050405020304" pitchFamily="18" charset="0"/>
                          <a:cs typeface="Times New Roman" panose="02020603050405020304" pitchFamily="18" charset="0"/>
                        </a:rPr>
                        <a:t> </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a:txBody>
                    <a:bodyPr/>
                    <a:p>
                      <a:pPr indent="0" algn="ctr">
                        <a:buNone/>
                      </a:pPr>
                      <a:r>
                        <a:rPr lang="en-US" sz="1100" b="1">
                          <a:latin typeface="Times New Roman" panose="02020603050405020304" pitchFamily="18" charset="0"/>
                          <a:cs typeface="Times New Roman" panose="02020603050405020304" pitchFamily="18" charset="0"/>
                        </a:rPr>
                        <a:t>With RIS</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a:txBody>
                    <a:bodyPr/>
                    <a:p>
                      <a:pPr indent="0" algn="ctr">
                        <a:buNone/>
                      </a:pPr>
                      <a:r>
                        <a:rPr lang="en-US" sz="1100" b="1">
                          <a:latin typeface="Times New Roman" panose="02020603050405020304" pitchFamily="18" charset="0"/>
                          <a:cs typeface="Times New Roman" panose="02020603050405020304" pitchFamily="18" charset="0"/>
                        </a:rPr>
                        <a:t>Without RIS</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a:txBody>
                    <a:bodyPr/>
                    <a:p>
                      <a:pPr indent="0" algn="ctr">
                        <a:buNone/>
                      </a:pPr>
                      <a:r>
                        <a:rPr lang="en-US" sz="1100" b="1">
                          <a:latin typeface="Times New Roman" panose="02020603050405020304" pitchFamily="18" charset="0"/>
                          <a:cs typeface="Times New Roman" panose="02020603050405020304" pitchFamily="18" charset="0"/>
                        </a:rPr>
                        <a:t>Comparison</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r>
              <a:tr h="306705">
                <a:tc>
                  <a:txBody>
                    <a:bodyPr/>
                    <a:p>
                      <a:pPr indent="0" algn="ctr">
                        <a:buNone/>
                      </a:pPr>
                      <a:r>
                        <a:rPr lang="en-US" sz="1100" b="1">
                          <a:latin typeface="Times New Roman" panose="02020603050405020304" pitchFamily="18" charset="0"/>
                          <a:cs typeface="Times New Roman" panose="02020603050405020304" pitchFamily="18" charset="0"/>
                        </a:rPr>
                        <a:t>Scenarios</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100" b="1">
                          <a:latin typeface="Times New Roman" panose="02020603050405020304" pitchFamily="18" charset="0"/>
                          <a:cs typeface="Times New Roman" panose="02020603050405020304" pitchFamily="18" charset="0"/>
                        </a:rPr>
                        <a:t>Parameter</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100" b="1">
                          <a:latin typeface="Times New Roman" panose="02020603050405020304" pitchFamily="18" charset="0"/>
                          <a:cs typeface="Times New Roman" panose="02020603050405020304" pitchFamily="18" charset="0"/>
                        </a:rPr>
                        <a:t>SS-RSRP(dBm)</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100" b="1">
                          <a:latin typeface="Times New Roman" panose="02020603050405020304" pitchFamily="18" charset="0"/>
                          <a:cs typeface="Times New Roman" panose="02020603050405020304" pitchFamily="18" charset="0"/>
                        </a:rPr>
                        <a:t>SS-RSRP(dBm)</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100" b="1">
                          <a:latin typeface="Times New Roman" panose="02020603050405020304" pitchFamily="18" charset="0"/>
                          <a:cs typeface="Times New Roman" panose="02020603050405020304" pitchFamily="18" charset="0"/>
                        </a:rPr>
                        <a:t>SS-RSRP提升(dB)</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r>
              <a:tr h="167640">
                <a:tc>
                  <a:txBody>
                    <a:bodyPr/>
                    <a:p>
                      <a:pPr indent="0" algn="ctr">
                        <a:buNone/>
                      </a:pPr>
                      <a:r>
                        <a:rPr lang="en-US" sz="1100" b="1">
                          <a:latin typeface="Times New Roman" panose="02020603050405020304" pitchFamily="18" charset="0"/>
                          <a:cs typeface="Times New Roman" panose="02020603050405020304" pitchFamily="18" charset="0"/>
                        </a:rPr>
                        <a:t>Crossing</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16*32</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-75.45</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-79.48</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4.03</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7640">
                <a:tc rowSpan="3">
                  <a:txBody>
                    <a:bodyPr/>
                    <a:p>
                      <a:pPr indent="0" algn="ctr">
                        <a:buNone/>
                      </a:pPr>
                      <a:r>
                        <a:rPr lang="en-US" sz="1100" b="1">
                          <a:latin typeface="Times New Roman" panose="02020603050405020304" pitchFamily="18" charset="0"/>
                          <a:cs typeface="Times New Roman" panose="02020603050405020304" pitchFamily="18" charset="0"/>
                        </a:rPr>
                        <a:t>Building with BS on the roof</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16*32，2bit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-58.14</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-63.01</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4.87</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764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100" b="1">
                          <a:latin typeface="Times New Roman" panose="02020603050405020304" pitchFamily="18" charset="0"/>
                          <a:cs typeface="Times New Roman" panose="02020603050405020304" pitchFamily="18" charset="0"/>
                        </a:rPr>
                        <a:t>16*16，2bit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-60.86</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-63.01</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2.15</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6764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100" b="1">
                          <a:latin typeface="Times New Roman" panose="02020603050405020304" pitchFamily="18" charset="0"/>
                          <a:cs typeface="Times New Roman" panose="02020603050405020304" pitchFamily="18" charset="0"/>
                        </a:rPr>
                        <a:t>16*32，1bit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-59.87</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-63.01</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3.14</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06070">
                <a:tc>
                  <a:txBody>
                    <a:bodyPr/>
                    <a:p>
                      <a:pPr indent="0" algn="ctr">
                        <a:buNone/>
                      </a:pPr>
                      <a:r>
                        <a:rPr lang="en-US" sz="1100" b="1">
                          <a:latin typeface="Times New Roman" panose="02020603050405020304" pitchFamily="18" charset="0"/>
                          <a:cs typeface="Times New Roman" panose="02020603050405020304" pitchFamily="18" charset="0"/>
                        </a:rPr>
                        <a:t>Building with RIS on the roof</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20*20，1bit</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-85.74</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-97.98</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100" b="1">
                          <a:latin typeface="Times New Roman" panose="02020603050405020304" pitchFamily="18" charset="0"/>
                          <a:cs typeface="Times New Roman" panose="02020603050405020304" pitchFamily="18" charset="0"/>
                        </a:rPr>
                        <a:t>12.24</a:t>
                      </a:r>
                      <a:endParaRPr lang="en-US" altLang="en-US" sz="11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16280" y="365125"/>
            <a:ext cx="10637520" cy="871220"/>
          </a:xfrm>
        </p:spPr>
        <p:txBody>
          <a:bodyPr/>
          <a:lstStyle/>
          <a:p>
            <a:r>
              <a:rPr lang="en-US" altLang="zh-CN" sz="3000" dirty="0">
                <a:latin typeface="Times New Roman" panose="02020603050405020304" pitchFamily="18" charset="0"/>
                <a:cs typeface="Times New Roman" panose="02020603050405020304" pitchFamily="18" charset="0"/>
                <a:sym typeface="+mn-ea"/>
              </a:rPr>
              <a:t>Case #6: </a:t>
            </a:r>
            <a:r>
              <a:rPr lang="en-US" altLang="zh-CN" sz="3000" dirty="0">
                <a:latin typeface="Times New Roman" panose="02020603050405020304" pitchFamily="18" charset="0"/>
                <a:cs typeface="Times New Roman" panose="02020603050405020304" pitchFamily="18" charset="0"/>
              </a:rPr>
              <a:t>Shadows under the Tower</a:t>
            </a:r>
            <a:endParaRPr lang="en-US" altLang="zh-CN" sz="3000"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715645" y="1073785"/>
            <a:ext cx="10815955" cy="1025525"/>
          </a:xfrm>
        </p:spPr>
        <p:txBody>
          <a:bodyPr>
            <a:normAutofit fontScale="70000"/>
          </a:bodyPr>
          <a:lstStyle/>
          <a:p>
            <a:pPr marL="57150" indent="-285750" algn="l" fontAlgn="auto">
              <a:lnSpc>
                <a:spcPct val="120000"/>
              </a:lnSpc>
              <a:spcAft>
                <a:spcPts val="600"/>
              </a:spcAft>
              <a:buClrTx/>
              <a:buSzTx/>
              <a:buFont typeface="Wingdings" panose="05000000000000000000" charset="0"/>
              <a:buChar char="Ø"/>
            </a:pPr>
            <a:r>
              <a:rPr lang="en-US" altLang="zh-CN" sz="2285" dirty="0" smtClean="0">
                <a:latin typeface="Times New Roman" panose="02020603050405020304" pitchFamily="18" charset="0"/>
                <a:cs typeface="Times New Roman" panose="02020603050405020304" pitchFamily="18" charset="0"/>
                <a:sym typeface="+mn-ea"/>
              </a:rPr>
              <a:t>The base station is mounted on the rooftop of the 5th floor at a height of approximately 24 m. A pedestrian passage, about 18 m long, runs below. The RIS is deployed at a nearby intersection, with a 45° azimuth and 20° elevation angle relative to the base station. The shadow area beneath the tower lies about 35–55 m from the RIS.</a:t>
            </a:r>
            <a:endParaRPr lang="en-US" altLang="zh-CN" sz="2285" dirty="0" smtClean="0">
              <a:latin typeface="Times New Roman" panose="02020603050405020304" pitchFamily="18" charset="0"/>
              <a:cs typeface="Times New Roman" panose="02020603050405020304" pitchFamily="18" charset="0"/>
              <a:sym typeface="+mn-ea"/>
            </a:endParaRPr>
          </a:p>
        </p:txBody>
      </p:sp>
      <p:sp>
        <p:nvSpPr>
          <p:cNvPr id="4" name="灯片编号占位符 3"/>
          <p:cNvSpPr>
            <a:spLocks noGrp="1"/>
          </p:cNvSpPr>
          <p:nvPr>
            <p:ph type="sldNum" sz="quarter" idx="12"/>
          </p:nvPr>
        </p:nvSpPr>
        <p:spPr/>
        <p:txBody>
          <a:bodyPr/>
          <a:p>
            <a:fld id="{6F0A2B16-7EC7-4440-A855-9C5FC4408BD4}" type="slidenum">
              <a:rPr lang="zh-CN" altLang="en-US" smtClean="0"/>
            </a:fld>
            <a:endParaRPr lang="zh-CN" altLang="en-US"/>
          </a:p>
        </p:txBody>
      </p:sp>
      <p:pic>
        <p:nvPicPr>
          <p:cNvPr id="16" name="图片 9"/>
          <p:cNvPicPr>
            <a:picLocks noChangeAspect="1"/>
          </p:cNvPicPr>
          <p:nvPr/>
        </p:nvPicPr>
        <p:blipFill>
          <a:blip r:embed="rId1"/>
          <a:srcRect l="7830" r="23707"/>
          <a:stretch>
            <a:fillRect/>
          </a:stretch>
        </p:blipFill>
        <p:spPr>
          <a:xfrm>
            <a:off x="1155700" y="2192020"/>
            <a:ext cx="2568575" cy="3392170"/>
          </a:xfrm>
          <a:prstGeom prst="rect">
            <a:avLst/>
          </a:prstGeom>
        </p:spPr>
      </p:pic>
      <p:pic>
        <p:nvPicPr>
          <p:cNvPr id="7" name="图片 6"/>
          <p:cNvPicPr>
            <a:picLocks noChangeAspect="1"/>
          </p:cNvPicPr>
          <p:nvPr/>
        </p:nvPicPr>
        <p:blipFill>
          <a:blip r:embed="rId2"/>
          <a:stretch>
            <a:fillRect/>
          </a:stretch>
        </p:blipFill>
        <p:spPr>
          <a:xfrm>
            <a:off x="4316095" y="2192020"/>
            <a:ext cx="2536825" cy="3376295"/>
          </a:xfrm>
          <a:prstGeom prst="rect">
            <a:avLst/>
          </a:prstGeom>
        </p:spPr>
      </p:pic>
      <p:pic>
        <p:nvPicPr>
          <p:cNvPr id="39" name="图片 3"/>
          <p:cNvPicPr>
            <a:picLocks noChangeAspect="1"/>
          </p:cNvPicPr>
          <p:nvPr/>
        </p:nvPicPr>
        <p:blipFill>
          <a:blip r:embed="rId3"/>
          <a:stretch>
            <a:fillRect/>
          </a:stretch>
        </p:blipFill>
        <p:spPr>
          <a:xfrm>
            <a:off x="7444740" y="4649470"/>
            <a:ext cx="3811270" cy="1993265"/>
          </a:xfrm>
          <a:prstGeom prst="rect">
            <a:avLst/>
          </a:prstGeom>
          <a:noFill/>
          <a:ln>
            <a:noFill/>
          </a:ln>
        </p:spPr>
      </p:pic>
      <p:pic>
        <p:nvPicPr>
          <p:cNvPr id="40" name="图片 13"/>
          <p:cNvPicPr>
            <a:picLocks noChangeAspect="1"/>
          </p:cNvPicPr>
          <p:nvPr/>
        </p:nvPicPr>
        <p:blipFill>
          <a:blip r:embed="rId4">
            <a:clrChange>
              <a:clrFrom>
                <a:srgbClr val="000000">
                  <a:alpha val="0"/>
                </a:srgbClr>
              </a:clrFrom>
              <a:clrTo>
                <a:srgbClr val="000000">
                  <a:alpha val="0"/>
                  <a:alpha val="0"/>
                </a:srgbClr>
              </a:clrTo>
            </a:clrChange>
          </a:blip>
          <a:stretch>
            <a:fillRect/>
          </a:stretch>
        </p:blipFill>
        <p:spPr>
          <a:xfrm>
            <a:off x="7444740" y="2192020"/>
            <a:ext cx="3811270" cy="2470785"/>
          </a:xfrm>
          <a:prstGeom prst="rect">
            <a:avLst/>
          </a:prstGeom>
          <a:solidFill>
            <a:schemeClr val="bg1"/>
          </a:solidFill>
        </p:spPr>
      </p:pic>
      <p:sp>
        <p:nvSpPr>
          <p:cNvPr id="6" name="文本框 5"/>
          <p:cNvSpPr txBox="1"/>
          <p:nvPr/>
        </p:nvSpPr>
        <p:spPr>
          <a:xfrm>
            <a:off x="779145" y="5817870"/>
            <a:ext cx="6972300" cy="569595"/>
          </a:xfrm>
          <a:prstGeom prst="rect">
            <a:avLst/>
          </a:prstGeom>
          <a:noFill/>
          <a:ln w="12700" cap="flat">
            <a:noFill/>
            <a:miter lim="400000"/>
          </a:ln>
        </p:spPr>
        <p:txBody>
          <a:bodyPr wrap="square" lIns="45718" tIns="45718" rIns="45718" bIns="45718" numCol="1" anchor="t">
            <a:spAutoFit/>
          </a:bodyPr>
          <a:p>
            <a:pPr marL="285750" indent="-285750" fontAlgn="auto">
              <a:lnSpc>
                <a:spcPct val="120000"/>
              </a:lnSpc>
              <a:buFont typeface="Arial" panose="020B0604020202020204" pitchFamily="34" charset="0"/>
              <a:buChar char="•"/>
            </a:pPr>
            <a:r>
              <a:rPr sz="130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In non-shadowed areas, RIS has little impact on the test terminal’s signal quality.</a:t>
            </a:r>
            <a:endParaRPr sz="130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a:p>
            <a:pPr marL="285750" indent="-285750" fontAlgn="auto">
              <a:lnSpc>
                <a:spcPct val="120000"/>
              </a:lnSpc>
              <a:buFont typeface="Arial" panose="020B0604020202020204" pitchFamily="34" charset="0"/>
              <a:buChar char="•"/>
            </a:pPr>
            <a:r>
              <a:rPr sz="130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In under-tower shadow areas (35–55 m from RIS), RSRP improves by approximately 5–10 dB.</a:t>
            </a:r>
            <a:endParaRPr sz="130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16280" y="365125"/>
            <a:ext cx="10637520" cy="871220"/>
          </a:xfrm>
        </p:spPr>
        <p:txBody>
          <a:bodyPr/>
          <a:lstStyle/>
          <a:p>
            <a:r>
              <a:rPr lang="en-US" altLang="zh-CN" sz="3000" dirty="0">
                <a:latin typeface="Times New Roman" panose="02020603050405020304" pitchFamily="18" charset="0"/>
                <a:cs typeface="Times New Roman" panose="02020603050405020304" pitchFamily="18" charset="0"/>
                <a:sym typeface="+mn-ea"/>
              </a:rPr>
              <a:t>Case #7: </a:t>
            </a:r>
            <a:r>
              <a:rPr lang="en-US" altLang="zh-CN" sz="3000" dirty="0">
                <a:latin typeface="Times New Roman" panose="02020603050405020304" pitchFamily="18" charset="0"/>
                <a:cs typeface="Times New Roman" panose="02020603050405020304" pitchFamily="18" charset="0"/>
              </a:rPr>
              <a:t>Near-Field Focus</a:t>
            </a:r>
            <a:endParaRPr lang="en-US" altLang="zh-CN" sz="3000"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715645" y="1236980"/>
            <a:ext cx="10815955" cy="1064895"/>
          </a:xfrm>
        </p:spPr>
        <p:txBody>
          <a:bodyPr>
            <a:normAutofit fontScale="50000"/>
          </a:bodyPr>
          <a:lstStyle/>
          <a:p>
            <a:pPr marL="57150" indent="-285750" algn="l" fontAlgn="auto">
              <a:lnSpc>
                <a:spcPct val="120000"/>
              </a:lnSpc>
              <a:spcAft>
                <a:spcPts val="600"/>
              </a:spcAft>
              <a:buClrTx/>
              <a:buSzTx/>
              <a:buFont typeface="Wingdings" panose="05000000000000000000" charset="0"/>
              <a:buChar char="Ø"/>
            </a:pPr>
            <a:r>
              <a:rPr lang="en-US" altLang="zh-CN" sz="3000" dirty="0" smtClean="0">
                <a:latin typeface="Times New Roman" panose="02020603050405020304" pitchFamily="18" charset="0"/>
                <a:cs typeface="Times New Roman" panose="02020603050405020304" pitchFamily="18" charset="0"/>
                <a:sym typeface="+mn-ea"/>
              </a:rPr>
              <a:t>At Xidian University’s new campus, RIS-assisted near-field focusing performance was tested using a live network base station and commercial phones. The base station is 24 meters high, about 150 meters from the RIS, and the RIS-to-terminal distance ranges from 1 to 1.5 meters.</a:t>
            </a:r>
            <a:endParaRPr lang="en-US" altLang="zh-CN" sz="3000" dirty="0" smtClean="0">
              <a:latin typeface="Times New Roman" panose="02020603050405020304" pitchFamily="18" charset="0"/>
              <a:cs typeface="Times New Roman" panose="02020603050405020304" pitchFamily="18" charset="0"/>
              <a:sym typeface="+mn-ea"/>
            </a:endParaRPr>
          </a:p>
        </p:txBody>
      </p:sp>
      <p:sp>
        <p:nvSpPr>
          <p:cNvPr id="4" name="灯片编号占位符 3"/>
          <p:cNvSpPr>
            <a:spLocks noGrp="1"/>
          </p:cNvSpPr>
          <p:nvPr>
            <p:ph type="sldNum" sz="quarter" idx="12"/>
          </p:nvPr>
        </p:nvSpPr>
        <p:spPr/>
        <p:txBody>
          <a:bodyPr/>
          <a:p>
            <a:fld id="{6F0A2B16-7EC7-4440-A855-9C5FC4408BD4}" type="slidenum">
              <a:rPr lang="zh-CN" altLang="en-US" smtClean="0"/>
            </a:fld>
            <a:endParaRPr lang="zh-CN" altLang="en-US"/>
          </a:p>
        </p:txBody>
      </p:sp>
      <p:pic>
        <p:nvPicPr>
          <p:cNvPr id="34" name="图片 34"/>
          <p:cNvPicPr>
            <a:picLocks noChangeAspect="1"/>
          </p:cNvPicPr>
          <p:nvPr/>
        </p:nvPicPr>
        <p:blipFill>
          <a:blip r:embed="rId1"/>
          <a:stretch>
            <a:fillRect/>
          </a:stretch>
        </p:blipFill>
        <p:spPr>
          <a:xfrm>
            <a:off x="821690" y="2463165"/>
            <a:ext cx="2453005" cy="2399030"/>
          </a:xfrm>
          <a:prstGeom prst="rect">
            <a:avLst/>
          </a:prstGeom>
        </p:spPr>
      </p:pic>
      <p:pic>
        <p:nvPicPr>
          <p:cNvPr id="35" name="图片 35"/>
          <p:cNvPicPr>
            <a:picLocks noChangeAspect="1" noChangeArrowheads="1"/>
          </p:cNvPicPr>
          <p:nvPr/>
        </p:nvPicPr>
        <p:blipFill>
          <a:blip r:embed="rId2" cstate="print">
            <a:extLst>
              <a:ext uri="{28A0092B-C50C-407E-A947-70E740481C1C}">
                <a14:useLocalDpi xmlns:a14="http://schemas.microsoft.com/office/drawing/2010/main" val="0"/>
              </a:ext>
            </a:extLst>
          </a:blip>
          <a:srcRect l="14224" r="36332"/>
          <a:stretch>
            <a:fillRect/>
          </a:stretch>
        </p:blipFill>
        <p:spPr>
          <a:xfrm>
            <a:off x="3373120" y="2463165"/>
            <a:ext cx="2529205" cy="2399030"/>
          </a:xfrm>
          <a:prstGeom prst="rect">
            <a:avLst/>
          </a:prstGeom>
          <a:noFill/>
        </p:spPr>
      </p:pic>
      <p:pic>
        <p:nvPicPr>
          <p:cNvPr id="36" name="图片 36"/>
          <p:cNvPicPr>
            <a:picLocks noChangeAspect="1"/>
          </p:cNvPicPr>
          <p:nvPr/>
        </p:nvPicPr>
        <p:blipFill>
          <a:blip r:embed="rId3" cstate="print">
            <a:extLst>
              <a:ext uri="{28A0092B-C50C-407E-A947-70E740481C1C}">
                <a14:useLocalDpi xmlns:a14="http://schemas.microsoft.com/office/drawing/2010/main" val="0"/>
              </a:ext>
            </a:extLst>
          </a:blip>
          <a:srcRect l="3925" r="5957"/>
          <a:stretch>
            <a:fillRect/>
          </a:stretch>
        </p:blipFill>
        <p:spPr>
          <a:xfrm>
            <a:off x="6002020" y="2475865"/>
            <a:ext cx="2646045" cy="2386330"/>
          </a:xfrm>
          <a:prstGeom prst="rect">
            <a:avLst/>
          </a:prstGeom>
          <a:ln>
            <a:noFill/>
          </a:ln>
        </p:spPr>
      </p:pic>
      <p:pic>
        <p:nvPicPr>
          <p:cNvPr id="44" name="图片 44"/>
          <p:cNvPicPr>
            <a:picLocks noChangeAspect="1"/>
          </p:cNvPicPr>
          <p:nvPr/>
        </p:nvPicPr>
        <p:blipFill>
          <a:blip r:embed="rId4" cstate="print">
            <a:extLst>
              <a:ext uri="{28A0092B-C50C-407E-A947-70E740481C1C}">
                <a14:useLocalDpi xmlns:a14="http://schemas.microsoft.com/office/drawing/2010/main" val="0"/>
              </a:ext>
            </a:extLst>
          </a:blip>
          <a:srcRect l="163" t="1197" r="7531"/>
          <a:stretch>
            <a:fillRect/>
          </a:stretch>
        </p:blipFill>
        <p:spPr>
          <a:xfrm>
            <a:off x="8755380" y="2475865"/>
            <a:ext cx="2680970" cy="2358390"/>
          </a:xfrm>
          <a:prstGeom prst="rect">
            <a:avLst/>
          </a:prstGeom>
          <a:ln>
            <a:noFill/>
          </a:ln>
        </p:spPr>
      </p:pic>
      <p:sp>
        <p:nvSpPr>
          <p:cNvPr id="5" name="文本框 4"/>
          <p:cNvSpPr txBox="1"/>
          <p:nvPr/>
        </p:nvSpPr>
        <p:spPr>
          <a:xfrm>
            <a:off x="822325" y="4939665"/>
            <a:ext cx="10474325" cy="291465"/>
          </a:xfrm>
          <a:prstGeom prst="rect">
            <a:avLst/>
          </a:prstGeom>
          <a:noFill/>
        </p:spPr>
        <p:txBody>
          <a:bodyPr wrap="square" rtlCol="0" anchor="t">
            <a:spAutoFit/>
          </a:bodyPr>
          <a:p>
            <a:pPr algn="ctr"/>
            <a:r>
              <a:rPr lang="zh-CN" altLang="en-US" sz="1300">
                <a:latin typeface="Times New Roman" panose="02020603050405020304" pitchFamily="18" charset="0"/>
                <a:cs typeface="Times New Roman" panose="02020603050405020304" pitchFamily="18" charset="0"/>
              </a:rPr>
              <a:t>(a)Top view          </a:t>
            </a:r>
            <a:r>
              <a:rPr lang="en-US" altLang="zh-CN" sz="1300">
                <a:latin typeface="Times New Roman" panose="02020603050405020304" pitchFamily="18" charset="0"/>
                <a:cs typeface="Times New Roman" panose="02020603050405020304" pitchFamily="18" charset="0"/>
              </a:rPr>
              <a:t>            </a:t>
            </a:r>
            <a:r>
              <a:rPr lang="zh-CN" altLang="en-US" sz="1300">
                <a:latin typeface="Times New Roman" panose="02020603050405020304" pitchFamily="18" charset="0"/>
                <a:cs typeface="Times New Roman" panose="02020603050405020304" pitchFamily="18" charset="0"/>
              </a:rPr>
              <a:t>                 (b)Front view    </a:t>
            </a:r>
            <a:r>
              <a:rPr lang="en-US" altLang="zh-CN" sz="1300">
                <a:latin typeface="Times New Roman" panose="02020603050405020304" pitchFamily="18" charset="0"/>
                <a:cs typeface="Times New Roman" panose="02020603050405020304" pitchFamily="18" charset="0"/>
              </a:rPr>
              <a:t>                                        </a:t>
            </a:r>
            <a:r>
              <a:rPr lang="zh-CN" altLang="en-US" sz="1300">
                <a:latin typeface="Times New Roman" panose="02020603050405020304" pitchFamily="18" charset="0"/>
                <a:cs typeface="Times New Roman" panose="02020603050405020304" pitchFamily="18" charset="0"/>
              </a:rPr>
              <a:t> (c)RSRP CDF          </a:t>
            </a:r>
            <a:r>
              <a:rPr lang="en-US" altLang="zh-CN" sz="1300">
                <a:latin typeface="Times New Roman" panose="02020603050405020304" pitchFamily="18" charset="0"/>
                <a:cs typeface="Times New Roman" panose="02020603050405020304" pitchFamily="18" charset="0"/>
              </a:rPr>
              <a:t>       </a:t>
            </a:r>
            <a:r>
              <a:rPr lang="zh-CN" altLang="en-US" sz="1300">
                <a:latin typeface="Times New Roman" panose="02020603050405020304" pitchFamily="18" charset="0"/>
                <a:cs typeface="Times New Roman" panose="02020603050405020304" pitchFamily="18" charset="0"/>
              </a:rPr>
              <a:t>     </a:t>
            </a:r>
            <a:r>
              <a:rPr lang="en-US" altLang="zh-CN" sz="1300">
                <a:latin typeface="Times New Roman" panose="02020603050405020304" pitchFamily="18" charset="0"/>
                <a:cs typeface="Times New Roman" panose="02020603050405020304" pitchFamily="18" charset="0"/>
              </a:rPr>
              <a:t>      </a:t>
            </a:r>
            <a:r>
              <a:rPr lang="zh-CN" altLang="en-US" sz="1300">
                <a:latin typeface="Times New Roman" panose="02020603050405020304" pitchFamily="18" charset="0"/>
                <a:cs typeface="Times New Roman" panose="02020603050405020304" pitchFamily="18" charset="0"/>
              </a:rPr>
              <a:t>             (d)SINR CDF</a:t>
            </a:r>
            <a:endParaRPr lang="zh-CN" altLang="en-US" sz="1300">
              <a:latin typeface="Times New Roman" panose="02020603050405020304" pitchFamily="18" charset="0"/>
              <a:cs typeface="Times New Roman" panose="02020603050405020304" pitchFamily="18" charset="0"/>
            </a:endParaRPr>
          </a:p>
        </p:txBody>
      </p:sp>
      <p:sp>
        <p:nvSpPr>
          <p:cNvPr id="6" name="文本框 5"/>
          <p:cNvSpPr txBox="1"/>
          <p:nvPr/>
        </p:nvSpPr>
        <p:spPr>
          <a:xfrm>
            <a:off x="879475" y="5486400"/>
            <a:ext cx="9212580" cy="643890"/>
          </a:xfrm>
          <a:prstGeom prst="rect">
            <a:avLst/>
          </a:prstGeom>
          <a:noFill/>
          <a:ln w="12700" cap="flat">
            <a:noFill/>
            <a:miter lim="400000"/>
          </a:ln>
        </p:spPr>
        <p:txBody>
          <a:bodyPr wrap="square" lIns="45718" tIns="45718" rIns="45718" bIns="45718" numCol="1" anchor="t">
            <a:spAutoFit/>
          </a:bodyPr>
          <a:p>
            <a:pPr marL="285750" indent="-285750" fontAlgn="auto">
              <a:lnSpc>
                <a:spcPct val="120000"/>
              </a:lnSpc>
              <a:buFont typeface="Arial" panose="020B0604020202020204" pitchFamily="34" charset="0"/>
              <a:buChar char="•"/>
            </a:pPr>
            <a:r>
              <a:rPr sz="150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When the RIS near-field focus is at 1.5m, the average RSRP improves by about 6dB and SINR by about 3dB.</a:t>
            </a:r>
            <a:endParaRPr sz="150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a:p>
            <a:pPr marL="285750" indent="-285750" fontAlgn="auto">
              <a:lnSpc>
                <a:spcPct val="120000"/>
              </a:lnSpc>
              <a:buFont typeface="Arial" panose="020B0604020202020204" pitchFamily="34" charset="0"/>
              <a:buChar char="•"/>
            </a:pPr>
            <a:r>
              <a:rPr sz="150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rPr>
              <a:t>When the focus is at 1m, the average RSRP improves by about 8dB and SINR by about 5dB.</a:t>
            </a:r>
            <a:endParaRPr sz="1500">
              <a:solidFill>
                <a:schemeClr val="tx1"/>
              </a:solidFill>
              <a:latin typeface="Times New Roman" panose="02020603050405020304" pitchFamily="18" charset="0"/>
              <a:ea typeface="微软雅黑" panose="020B0503020204020204" charset="-122"/>
              <a:cs typeface="Times New Roman" panose="02020603050405020304" pitchFamily="18" charset="0"/>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16280" y="365125"/>
            <a:ext cx="10637520" cy="871220"/>
          </a:xfrm>
        </p:spPr>
        <p:txBody>
          <a:bodyPr/>
          <a:lstStyle/>
          <a:p>
            <a:r>
              <a:rPr lang="en-US" altLang="zh-CN" sz="3000" dirty="0">
                <a:latin typeface="Times New Roman" panose="02020603050405020304" pitchFamily="18" charset="0"/>
                <a:cs typeface="Times New Roman" panose="02020603050405020304" pitchFamily="18" charset="0"/>
                <a:sym typeface="+mn-ea"/>
              </a:rPr>
              <a:t>Case #8: </a:t>
            </a:r>
            <a:r>
              <a:rPr lang="en-US" altLang="zh-CN" sz="3000" dirty="0">
                <a:latin typeface="Times New Roman" panose="02020603050405020304" pitchFamily="18" charset="0"/>
                <a:cs typeface="Times New Roman" panose="02020603050405020304" pitchFamily="18" charset="0"/>
              </a:rPr>
              <a:t>User Mobility with Distributed Multi-RIS</a:t>
            </a:r>
            <a:endParaRPr lang="en-US" altLang="zh-CN" sz="3000"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640080" y="1193800"/>
            <a:ext cx="10891520" cy="952500"/>
          </a:xfrm>
        </p:spPr>
        <p:txBody>
          <a:bodyPr>
            <a:normAutofit fontScale="50000"/>
          </a:bodyPr>
          <a:lstStyle/>
          <a:p>
            <a:pPr marL="57150" indent="-285750" algn="l" fontAlgn="auto">
              <a:lnSpc>
                <a:spcPct val="120000"/>
              </a:lnSpc>
              <a:spcAft>
                <a:spcPts val="600"/>
              </a:spcAft>
              <a:buClrTx/>
              <a:buSzTx/>
              <a:buFont typeface="Wingdings" panose="05000000000000000000" charset="0"/>
              <a:buChar char="Ø"/>
            </a:pPr>
            <a:r>
              <a:rPr lang="en-US" altLang="zh-CN" sz="3000" dirty="0" smtClean="0">
                <a:latin typeface="Times New Roman" panose="02020603050405020304" pitchFamily="18" charset="0"/>
                <a:cs typeface="Times New Roman" panose="02020603050405020304" pitchFamily="18" charset="0"/>
                <a:sym typeface="+mn-ea"/>
              </a:rPr>
              <a:t>In an open area, AAUs are deployed on rooftops, with Zones 1, 2, and 3 as AAU coverage blind spots. RIS1 and RIS2, controlled by the network, are deployed in Zones 2 and 3 to enable distributed collaborative coverage enhancement. In the corridor scenario, four zones are formed based on the building structure, with three network-controlled RIS units deployed to coordinate coverage with the base station.</a:t>
            </a:r>
            <a:endParaRPr lang="en-US" altLang="zh-CN" sz="3000" dirty="0" smtClean="0">
              <a:latin typeface="Times New Roman" panose="02020603050405020304" pitchFamily="18" charset="0"/>
              <a:cs typeface="Times New Roman" panose="02020603050405020304" pitchFamily="18" charset="0"/>
              <a:sym typeface="+mn-ea"/>
            </a:endParaRPr>
          </a:p>
        </p:txBody>
      </p:sp>
      <p:sp>
        <p:nvSpPr>
          <p:cNvPr id="4" name="灯片编号占位符 3"/>
          <p:cNvSpPr>
            <a:spLocks noGrp="1"/>
          </p:cNvSpPr>
          <p:nvPr>
            <p:ph type="sldNum" sz="quarter" idx="12"/>
          </p:nvPr>
        </p:nvSpPr>
        <p:spPr/>
        <p:txBody>
          <a:bodyPr/>
          <a:p>
            <a:fld id="{6F0A2B16-7EC7-4440-A855-9C5FC4408BD4}" type="slidenum">
              <a:rPr lang="zh-CN" altLang="en-US" smtClean="0"/>
            </a:fld>
            <a:endParaRPr lang="zh-CN" altLang="en-US"/>
          </a:p>
        </p:txBody>
      </p:sp>
      <p:pic>
        <p:nvPicPr>
          <p:cNvPr id="17" name="图片 10"/>
          <p:cNvPicPr>
            <a:picLocks noChangeAspect="1"/>
          </p:cNvPicPr>
          <p:nvPr/>
        </p:nvPicPr>
        <p:blipFill>
          <a:blip r:embed="rId1"/>
          <a:srcRect l="22335" t="13177" r="12253" b="21642"/>
          <a:stretch>
            <a:fillRect/>
          </a:stretch>
        </p:blipFill>
        <p:spPr>
          <a:xfrm>
            <a:off x="755015" y="2185035"/>
            <a:ext cx="2440940" cy="2389505"/>
          </a:xfrm>
          <a:prstGeom prst="rect">
            <a:avLst/>
          </a:prstGeom>
        </p:spPr>
      </p:pic>
      <p:pic>
        <p:nvPicPr>
          <p:cNvPr id="45" name="图片 45"/>
          <p:cNvPicPr>
            <a:picLocks noChangeAspect="1" noChangeArrowheads="1"/>
          </p:cNvPicPr>
          <p:nvPr/>
        </p:nvPicPr>
        <p:blipFill>
          <a:blip r:embed="rId2">
            <a:extLst>
              <a:ext uri="{28A0092B-C50C-407E-A947-70E740481C1C}">
                <a14:useLocalDpi xmlns:a14="http://schemas.microsoft.com/office/drawing/2010/main" val="0"/>
              </a:ext>
            </a:extLst>
          </a:blip>
          <a:srcRect t="10745" r="54308"/>
          <a:stretch>
            <a:fillRect/>
          </a:stretch>
        </p:blipFill>
        <p:spPr>
          <a:xfrm>
            <a:off x="3312160" y="2099945"/>
            <a:ext cx="2515235" cy="2474595"/>
          </a:xfrm>
          <a:prstGeom prst="rect">
            <a:avLst/>
          </a:prstGeom>
          <a:noFill/>
        </p:spPr>
      </p:pic>
      <p:pic>
        <p:nvPicPr>
          <p:cNvPr id="74" name="图片 11"/>
          <p:cNvPicPr>
            <a:picLocks noChangeAspect="1"/>
          </p:cNvPicPr>
          <p:nvPr/>
        </p:nvPicPr>
        <p:blipFill>
          <a:blip r:embed="rId3"/>
          <a:stretch>
            <a:fillRect/>
          </a:stretch>
        </p:blipFill>
        <p:spPr>
          <a:xfrm>
            <a:off x="5941060" y="2139950"/>
            <a:ext cx="2764155" cy="2434590"/>
          </a:xfrm>
          <a:prstGeom prst="rect">
            <a:avLst/>
          </a:prstGeom>
          <a:noFill/>
          <a:ln>
            <a:noFill/>
          </a:ln>
        </p:spPr>
      </p:pic>
      <p:pic>
        <p:nvPicPr>
          <p:cNvPr id="48" name="图片 48"/>
          <p:cNvPicPr>
            <a:picLocks noChangeAspect="1" noChangeArrowheads="1"/>
          </p:cNvPicPr>
          <p:nvPr/>
        </p:nvPicPr>
        <p:blipFill>
          <a:blip r:embed="rId4">
            <a:extLst>
              <a:ext uri="{28A0092B-C50C-407E-A947-70E740481C1C}">
                <a14:useLocalDpi xmlns:a14="http://schemas.microsoft.com/office/drawing/2010/main" val="0"/>
              </a:ext>
            </a:extLst>
          </a:blip>
          <a:srcRect t="35237"/>
          <a:stretch>
            <a:fillRect/>
          </a:stretch>
        </p:blipFill>
        <p:spPr>
          <a:xfrm>
            <a:off x="8858885" y="2139950"/>
            <a:ext cx="2662555" cy="2434590"/>
          </a:xfrm>
          <a:prstGeom prst="rect">
            <a:avLst/>
          </a:prstGeom>
          <a:solidFill>
            <a:schemeClr val="bg1"/>
          </a:solidFill>
        </p:spPr>
      </p:pic>
      <p:sp>
        <p:nvSpPr>
          <p:cNvPr id="5" name="文本框 4"/>
          <p:cNvSpPr txBox="1"/>
          <p:nvPr/>
        </p:nvSpPr>
        <p:spPr>
          <a:xfrm>
            <a:off x="640080" y="4629150"/>
            <a:ext cx="10967720" cy="2008505"/>
          </a:xfrm>
          <a:prstGeom prst="rect">
            <a:avLst/>
          </a:prstGeom>
          <a:noFill/>
          <a:ln w="12700" cap="flat">
            <a:noFill/>
            <a:miter lim="400000"/>
          </a:ln>
        </p:spPr>
        <p:txBody>
          <a:bodyPr wrap="square" lIns="45718" tIns="45718" rIns="45718" bIns="45718" numCol="1" rtlCol="0" anchor="t">
            <a:spAutoFit/>
          </a:bodyPr>
          <a:p>
            <a:pPr marL="285750" lvl="0" indent="-285750" algn="l">
              <a:lnSpc>
                <a:spcPct val="120000"/>
              </a:lnSpc>
              <a:buClrTx/>
              <a:buSzTx/>
              <a:buFont typeface="Arial" panose="020B0604020202020204" pitchFamily="34" charset="0"/>
              <a:buChar char="•"/>
            </a:pPr>
            <a:r>
              <a:rPr sz="1300">
                <a:latin typeface="Times New Roman" panose="02020603050405020304" pitchFamily="18" charset="0"/>
                <a:ea typeface="微软雅黑" panose="020B0503020204020204" charset="-122"/>
                <a:cs typeface="Times New Roman" panose="02020603050405020304" pitchFamily="18" charset="0"/>
                <a:sym typeface="+mn-ea"/>
              </a:rPr>
              <a:t>In the open area without RIS, Terminal 1 in Zone 1 receives an RSRP of about -65 dBm, with uplink and downlink throughput around 500 Mbps and 2800 Mbps. In Zones 2 and 3, the RSRP drops to about -80 to -90 dBm, with throughput around 100 Mbps uplink and 500 Mbps downlink. After deploying RIS1 and RIS2, the terminal achieves microsecond beam switching among AAU, RIS1, and RIS2. In RIS1-covered Zone 2 and RIS2-covered Zone 3, RSRP improves to -70 to -75 dBm, and throughput rises to 500 Mbps uplink and 2800 Mbps downlink. Brief drops in RSRP and throughput occur when the terminal turns away from the beam.</a:t>
            </a:r>
            <a:endParaRPr sz="1300">
              <a:latin typeface="Times New Roman" panose="02020603050405020304" pitchFamily="18" charset="0"/>
              <a:ea typeface="微软雅黑" panose="020B0503020204020204" charset="-122"/>
              <a:cs typeface="Times New Roman" panose="02020603050405020304" pitchFamily="18" charset="0"/>
              <a:sym typeface="+mn-ea"/>
            </a:endParaRPr>
          </a:p>
          <a:p>
            <a:pPr marL="285750" lvl="0" indent="-285750" algn="l">
              <a:lnSpc>
                <a:spcPct val="120000"/>
              </a:lnSpc>
              <a:buClrTx/>
              <a:buSzTx/>
              <a:buFont typeface="Arial" panose="020B0604020202020204" pitchFamily="34" charset="0"/>
              <a:buChar char="•"/>
            </a:pPr>
            <a:r>
              <a:rPr sz="1300">
                <a:latin typeface="Times New Roman" panose="02020603050405020304" pitchFamily="18" charset="0"/>
                <a:ea typeface="微软雅黑" panose="020B0503020204020204" charset="-122"/>
                <a:cs typeface="Times New Roman" panose="02020603050405020304" pitchFamily="18" charset="0"/>
                <a:sym typeface="+mn-ea"/>
              </a:rPr>
              <a:t>In the corridor scenario’s BS-NLOS areas, average RSRP improves by 4.56 to 13.98 dB compared to no RIS (S1: 13.98 dB, S2: 7.21 dB, S3: 4.56 dB). Downlink throughput averages 1.22 to 4.95 times higher without RIS (S1: 2.66×, S2: 4.95×, S3: 1.22×). In BS-LOS areas, distributed RIS does not affect mobile user performance.</a:t>
            </a:r>
            <a:endParaRPr sz="1300">
              <a:latin typeface="Times New Roman" panose="02020603050405020304" pitchFamily="18" charset="0"/>
              <a:ea typeface="微软雅黑" panose="020B0503020204020204" charset="-122"/>
              <a:cs typeface="Times New Roman" panose="02020603050405020304" pitchFamily="18" charset="0"/>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83590" y="320675"/>
            <a:ext cx="10570210" cy="1034415"/>
          </a:xfrm>
        </p:spPr>
        <p:txBody>
          <a:bodyPr vert="horz" lIns="91440" tIns="45720" rIns="91440" bIns="45720" rtlCol="0" anchor="ctr">
            <a:normAutofit/>
          </a:bodyPr>
          <a:lstStyle/>
          <a:p>
            <a:pPr lvl="0" algn="l">
              <a:buClrTx/>
              <a:buSzTx/>
              <a:buFontTx/>
            </a:pPr>
            <a:r>
              <a:rPr lang="en-US" altLang="zh-CN" sz="3200" dirty="0">
                <a:latin typeface="Times New Roman" panose="02020603050405020304" pitchFamily="18" charset="0"/>
                <a:cs typeface="Times New Roman" panose="02020603050405020304" pitchFamily="18" charset="0"/>
                <a:sym typeface="+mn-ea"/>
              </a:rPr>
              <a:t>Background</a:t>
            </a:r>
            <a:endParaRPr lang="en-US" altLang="zh-CN" sz="3200" dirty="0">
              <a:latin typeface="Times New Roman" panose="02020603050405020304" pitchFamily="18" charset="0"/>
              <a:cs typeface="Times New Roman" panose="02020603050405020304" pitchFamily="18" charset="0"/>
              <a:sym typeface="+mn-ea"/>
            </a:endParaRPr>
          </a:p>
        </p:txBody>
      </p:sp>
      <p:sp>
        <p:nvSpPr>
          <p:cNvPr id="3" name="内容占位符 2"/>
          <p:cNvSpPr>
            <a:spLocks noGrp="1"/>
          </p:cNvSpPr>
          <p:nvPr>
            <p:ph idx="1"/>
          </p:nvPr>
        </p:nvSpPr>
        <p:spPr>
          <a:xfrm>
            <a:off x="783590" y="1431290"/>
            <a:ext cx="10741025" cy="2976880"/>
          </a:xfrm>
        </p:spPr>
        <p:txBody>
          <a:bodyPr>
            <a:noAutofit/>
          </a:bodyPr>
          <a:lstStyle/>
          <a:p>
            <a:pPr marL="284480" indent="-285750" algn="l" fontAlgn="auto">
              <a:lnSpc>
                <a:spcPct val="130000"/>
              </a:lnSpc>
              <a:spcBef>
                <a:spcPts val="400"/>
              </a:spcBef>
              <a:spcAft>
                <a:spcPts val="400"/>
              </a:spcAft>
              <a:buClrTx/>
              <a:buSzTx/>
              <a:buFont typeface="Wingdings" panose="05000000000000000000" charset="0"/>
              <a:buChar char="Ø"/>
            </a:pPr>
            <a:r>
              <a:rPr lang="en-US" altLang="zh-CN" sz="1700" dirty="0" smtClean="0">
                <a:latin typeface="Times New Roman" panose="02020603050405020304" pitchFamily="18" charset="0"/>
                <a:cs typeface="Times New Roman" panose="02020603050405020304" pitchFamily="18" charset="0"/>
              </a:rPr>
              <a:t> Reconfigurable Intelligent Surface (RIS) is an advanced wireless technology that enhances signal coverage, capacity, and efficiency, enabling smart radio environments.</a:t>
            </a:r>
            <a:endParaRPr lang="en-US" altLang="zh-CN" sz="1700" dirty="0" smtClean="0">
              <a:latin typeface="Times New Roman" panose="02020603050405020304" pitchFamily="18" charset="0"/>
              <a:cs typeface="Times New Roman" panose="02020603050405020304" pitchFamily="18" charset="0"/>
            </a:endParaRPr>
          </a:p>
          <a:p>
            <a:pPr marL="284480" indent="-285750" algn="l" fontAlgn="auto">
              <a:lnSpc>
                <a:spcPct val="130000"/>
              </a:lnSpc>
              <a:spcBef>
                <a:spcPts val="400"/>
              </a:spcBef>
              <a:spcAft>
                <a:spcPts val="400"/>
              </a:spcAft>
              <a:buClrTx/>
              <a:buSzTx/>
              <a:buFont typeface="Wingdings" panose="05000000000000000000" charset="0"/>
              <a:buChar char="Ø"/>
            </a:pPr>
            <a:r>
              <a:rPr lang="en-US" altLang="zh-CN" sz="1700" dirty="0" smtClean="0">
                <a:latin typeface="Times New Roman" panose="02020603050405020304" pitchFamily="18" charset="0"/>
                <a:cs typeface="Times New Roman" panose="02020603050405020304" pitchFamily="18" charset="0"/>
              </a:rPr>
              <a:t> With lower cost, reduced power consumption, and easy deployment compared to traditional solutions, RIS is a potential game-changer for 6G and beyond.</a:t>
            </a:r>
            <a:endParaRPr lang="en-US" altLang="zh-CN" sz="1700" dirty="0" smtClean="0">
              <a:latin typeface="Times New Roman" panose="02020603050405020304" pitchFamily="18" charset="0"/>
              <a:cs typeface="Times New Roman" panose="02020603050405020304" pitchFamily="18" charset="0"/>
            </a:endParaRPr>
          </a:p>
          <a:p>
            <a:pPr marL="284480" indent="-285750" algn="l" fontAlgn="auto">
              <a:lnSpc>
                <a:spcPct val="130000"/>
              </a:lnSpc>
              <a:spcBef>
                <a:spcPts val="400"/>
              </a:spcBef>
              <a:spcAft>
                <a:spcPts val="400"/>
              </a:spcAft>
              <a:buClrTx/>
              <a:buSzTx/>
              <a:buFont typeface="Wingdings" panose="05000000000000000000" charset="0"/>
              <a:buChar char="Ø"/>
            </a:pPr>
            <a:r>
              <a:rPr lang="en-US" altLang="zh-CN" sz="1700" dirty="0" smtClean="0">
                <a:latin typeface="Times New Roman" panose="02020603050405020304" pitchFamily="18" charset="0"/>
                <a:cs typeface="Times New Roman" panose="02020603050405020304" pitchFamily="18" charset="0"/>
              </a:rPr>
              <a:t>As one of the most promising technologies in wireless communication, RIS has attracted active theoretical research from universities and institutes worldwide, along with joint industry efforts in engineering development and standardization.</a:t>
            </a:r>
            <a:endParaRPr lang="en-US" altLang="zh-CN" sz="1700" dirty="0" smtClean="0">
              <a:latin typeface="Times New Roman" panose="02020603050405020304" pitchFamily="18" charset="0"/>
              <a:cs typeface="Times New Roman" panose="02020603050405020304" pitchFamily="18" charset="0"/>
            </a:endParaRPr>
          </a:p>
          <a:p>
            <a:pPr marL="284480" indent="-285750" algn="l" fontAlgn="auto">
              <a:lnSpc>
                <a:spcPct val="130000"/>
              </a:lnSpc>
              <a:spcBef>
                <a:spcPts val="400"/>
              </a:spcBef>
              <a:spcAft>
                <a:spcPts val="400"/>
              </a:spcAft>
              <a:buClrTx/>
              <a:buSzTx/>
              <a:buFont typeface="Wingdings" panose="05000000000000000000" charset="0"/>
              <a:buChar char="Ø"/>
            </a:pPr>
            <a:r>
              <a:rPr lang="en-US" altLang="zh-CN" sz="1700" dirty="0" smtClean="0">
                <a:latin typeface="Times New Roman" panose="02020603050405020304" pitchFamily="18" charset="0"/>
                <a:cs typeface="Times New Roman" panose="02020603050405020304" pitchFamily="18" charset="0"/>
              </a:rPr>
              <a:t>Technically, RIS is mature and ready for standardization.</a:t>
            </a:r>
            <a:endParaRPr lang="en-US" altLang="zh-CN" sz="1700" dirty="0" smtClean="0">
              <a:latin typeface="Times New Roman" panose="02020603050405020304" pitchFamily="18" charset="0"/>
              <a:cs typeface="Times New Roman" panose="02020603050405020304" pitchFamily="18" charset="0"/>
            </a:endParaRPr>
          </a:p>
        </p:txBody>
      </p:sp>
      <p:sp>
        <p:nvSpPr>
          <p:cNvPr id="4" name="文本框 3"/>
          <p:cNvSpPr txBox="1"/>
          <p:nvPr/>
        </p:nvSpPr>
        <p:spPr>
          <a:xfrm>
            <a:off x="501650" y="4921885"/>
            <a:ext cx="11369040" cy="1644015"/>
          </a:xfrm>
          <a:prstGeom prst="rect">
            <a:avLst/>
          </a:prstGeom>
          <a:noFill/>
        </p:spPr>
        <p:txBody>
          <a:bodyPr wrap="square" rtlCol="0" anchor="t">
            <a:noAutofit/>
          </a:bodyPr>
          <a:p>
            <a:r>
              <a:rPr lang="en-US" altLang="zh-CN" sz="1200"/>
              <a:t>[1] RIS TECH Alliance, "Reconfigurable Intelligent Surface Technology White Paper, " Mar. 2023. [Online] https://doi.org/10.12142/RISTA.202302002</a:t>
            </a:r>
            <a:endParaRPr lang="en-US" altLang="zh-CN" sz="1200"/>
          </a:p>
          <a:p>
            <a:r>
              <a:rPr lang="en-US" altLang="zh-CN" sz="1200"/>
              <a:t>[2] </a:t>
            </a:r>
            <a:r>
              <a:rPr lang="en-US" altLang="zh-CN" sz="1200">
                <a:sym typeface="+mn-ea"/>
              </a:rPr>
              <a:t>ETSI. “Industry Specification Group (ISG) on Reconfigurable Intelligent Surfaces (RIS) Activity Report 2023,” https://www.etsi.org/committee-activity/activity-report-ris?utm_source</a:t>
            </a:r>
            <a:endParaRPr lang="en-US" altLang="zh-CN" sz="1200"/>
          </a:p>
          <a:p>
            <a:r>
              <a:rPr lang="zh-CN" altLang="en-US" sz="1200"/>
              <a:t>[</a:t>
            </a:r>
            <a:r>
              <a:rPr lang="en-US" altLang="zh-CN" sz="1200"/>
              <a:t>3</a:t>
            </a:r>
            <a:r>
              <a:rPr lang="zh-CN" altLang="en-US" sz="1200"/>
              <a:t>] </a:t>
            </a:r>
            <a:r>
              <a:rPr lang="zh-CN" altLang="en-US" sz="1200">
                <a:sym typeface="+mn-ea"/>
              </a:rPr>
              <a:t>FuTURE Forum</a:t>
            </a:r>
            <a:r>
              <a:rPr lang="zh-CN" altLang="en-US" sz="1200"/>
              <a:t>.</a:t>
            </a:r>
            <a:r>
              <a:rPr lang="en-US" altLang="zh-CN" sz="1200"/>
              <a:t>,</a:t>
            </a:r>
            <a:r>
              <a:rPr lang="zh-CN" altLang="en-US" sz="1200"/>
              <a:t> “White Paper on Prototyping of Reconfigurable Intelligent Surface ,” FuTURE Forum, Nanjing, China, Apr 2025. doi:10.12142/FuTURE.202504005. [Online] https://www.risalliance.com/en/white-paper-on-prototyping-of-reconfigurable-intelligent-surface/</a:t>
            </a:r>
            <a:endParaRPr lang="zh-CN" altLang="en-US" sz="1200"/>
          </a:p>
          <a:p>
            <a:r>
              <a:rPr lang="zh-CN" altLang="en-US" sz="1200"/>
              <a:t>[</a:t>
            </a:r>
            <a:r>
              <a:rPr lang="en-US" altLang="zh-CN" sz="1200"/>
              <a:t>4</a:t>
            </a:r>
            <a:r>
              <a:rPr lang="zh-CN" altLang="en-US" sz="1200"/>
              <a:t>] </a:t>
            </a:r>
            <a:r>
              <a:rPr lang="zh-CN" altLang="en-US" sz="1200">
                <a:sym typeface="+mn-ea"/>
              </a:rPr>
              <a:t>FuTURE Forum</a:t>
            </a:r>
            <a:r>
              <a:rPr lang="en-US" altLang="zh-CN" sz="1200">
                <a:sym typeface="+mn-ea"/>
              </a:rPr>
              <a:t>,</a:t>
            </a:r>
            <a:r>
              <a:rPr lang="zh-CN" altLang="en-US" sz="1200"/>
              <a:t> “</a:t>
            </a:r>
            <a:r>
              <a:rPr lang="zh-CN" altLang="en-US" sz="1200">
                <a:sym typeface="+mn-ea"/>
              </a:rPr>
              <a:t>White Paper on </a:t>
            </a:r>
            <a:r>
              <a:rPr lang="zh-CN" altLang="en-US" sz="1200"/>
              <a:t>Channel Modeling and Simulation for Reconfigurable Intelligent Surface,” Nanjing, China, Apr 2025, doi: 10.12142/FuTURE.202504004. [Online] https://www.risalliance.com/en/channel-modeling-and-simulation-for-reconfigurable-intelligent-surface/</a:t>
            </a:r>
            <a:endParaRPr lang="zh-CN" altLang="en-US" sz="1200"/>
          </a:p>
          <a:p>
            <a:r>
              <a:rPr lang="zh-CN" altLang="en-US" sz="1200"/>
              <a:t>[</a:t>
            </a:r>
            <a:r>
              <a:rPr lang="en-US" altLang="zh-CN" sz="1200"/>
              <a:t>5</a:t>
            </a:r>
            <a:r>
              <a:rPr lang="zh-CN" altLang="en-US" sz="1200"/>
              <a:t>]</a:t>
            </a:r>
            <a:r>
              <a:rPr lang="en-US" altLang="zh-CN" sz="1200"/>
              <a:t> </a:t>
            </a:r>
            <a:r>
              <a:rPr lang="zh-CN" altLang="en-US" sz="1200">
                <a:sym typeface="+mn-ea"/>
              </a:rPr>
              <a:t>FuTURE Forum</a:t>
            </a:r>
            <a:r>
              <a:rPr lang="zh-CN" altLang="en-US" sz="1200"/>
              <a:t> </a:t>
            </a:r>
            <a:r>
              <a:rPr lang="en-US" altLang="zh-CN" sz="1200"/>
              <a:t>,</a:t>
            </a:r>
            <a:r>
              <a:rPr lang="zh-CN" altLang="en-US" sz="1200"/>
              <a:t>“</a:t>
            </a:r>
            <a:r>
              <a:rPr lang="zh-CN" altLang="en-US" sz="1200">
                <a:sym typeface="+mn-ea"/>
              </a:rPr>
              <a:t>White Paper on </a:t>
            </a:r>
            <a:r>
              <a:rPr lang="zh-CN" altLang="en-US" sz="1200"/>
              <a:t>Potential Standardization Work for Reconfigurable Intelligent Surface White Paper,” Nanjing, China, Apr. 2025. doi: 10.12142/FuTURE.202504003. [Online] https://www.risalliance.com/en/potential-standardization-work-for-reconfigurable-intelligent-surface-white-paper/</a:t>
            </a:r>
            <a:endParaRPr lang="zh-CN" altLang="en-US" sz="1200"/>
          </a:p>
        </p:txBody>
      </p:sp>
      <p:sp>
        <p:nvSpPr>
          <p:cNvPr id="5" name="灯片编号占位符 4"/>
          <p:cNvSpPr>
            <a:spLocks noGrp="1"/>
          </p:cNvSpPr>
          <p:nvPr>
            <p:ph type="sldNum" sz="quarter" idx="12"/>
          </p:nvPr>
        </p:nvSpPr>
        <p:spPr/>
        <p:txBody>
          <a:bodyPr/>
          <a:p>
            <a:fld id="{6F0A2B16-7EC7-4440-A855-9C5FC4408BD4}" type="slidenum">
              <a:rPr lang="zh-CN" altLang="en-US" smtClean="0"/>
            </a:fld>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16280" y="365125"/>
            <a:ext cx="10637520" cy="871220"/>
          </a:xfrm>
        </p:spPr>
        <p:txBody>
          <a:bodyPr/>
          <a:lstStyle/>
          <a:p>
            <a:r>
              <a:rPr lang="en-US" altLang="zh-CN" sz="3000" dirty="0">
                <a:latin typeface="Times New Roman" panose="02020603050405020304" pitchFamily="18" charset="0"/>
                <a:cs typeface="Times New Roman" panose="02020603050405020304" pitchFamily="18" charset="0"/>
                <a:sym typeface="+mn-ea"/>
              </a:rPr>
              <a:t>Case #9: </a:t>
            </a:r>
            <a:r>
              <a:rPr lang="en-US" altLang="zh-CN" sz="3000" dirty="0">
                <a:latin typeface="Times New Roman" panose="02020603050405020304" pitchFamily="18" charset="0"/>
                <a:cs typeface="Times New Roman" panose="02020603050405020304" pitchFamily="18" charset="0"/>
              </a:rPr>
              <a:t>Outdoor Multi-User Scheduling</a:t>
            </a:r>
            <a:endParaRPr lang="en-US" altLang="zh-CN" sz="3000"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715645" y="1235710"/>
            <a:ext cx="10815955" cy="960120"/>
          </a:xfrm>
        </p:spPr>
        <p:txBody>
          <a:bodyPr>
            <a:normAutofit fontScale="50000"/>
          </a:bodyPr>
          <a:lstStyle/>
          <a:p>
            <a:pPr marL="57150" indent="-285750" algn="l" fontAlgn="auto">
              <a:lnSpc>
                <a:spcPct val="120000"/>
              </a:lnSpc>
              <a:spcAft>
                <a:spcPts val="600"/>
              </a:spcAft>
              <a:buClrTx/>
              <a:buSzTx/>
              <a:buFont typeface="Wingdings" panose="05000000000000000000" charset="0"/>
              <a:buChar char="Ø"/>
            </a:pPr>
            <a:r>
              <a:rPr lang="en-US" altLang="zh-CN" sz="3000" dirty="0" smtClean="0">
                <a:latin typeface="Times New Roman" panose="02020603050405020304" pitchFamily="18" charset="0"/>
                <a:cs typeface="Times New Roman" panose="02020603050405020304" pitchFamily="18" charset="0"/>
                <a:sym typeface="+mn-ea"/>
              </a:rPr>
              <a:t>AAU is deployed on the rooftop, with Zone 1 covered by AAU line-of-sight and Zone 2 as the AAU non-line-of-sight blind area. A network-controlled RIS is deployed in Zone 2 to enable coordinated coverage enhancement and multi-user scheduling with the base station.</a:t>
            </a:r>
            <a:endParaRPr lang="en-US" altLang="zh-CN" sz="3000" dirty="0" smtClean="0">
              <a:latin typeface="Times New Roman" panose="02020603050405020304" pitchFamily="18" charset="0"/>
              <a:cs typeface="Times New Roman" panose="02020603050405020304" pitchFamily="18" charset="0"/>
              <a:sym typeface="+mn-ea"/>
            </a:endParaRPr>
          </a:p>
        </p:txBody>
      </p:sp>
      <p:sp>
        <p:nvSpPr>
          <p:cNvPr id="4" name="灯片编号占位符 3"/>
          <p:cNvSpPr>
            <a:spLocks noGrp="1"/>
          </p:cNvSpPr>
          <p:nvPr>
            <p:ph type="sldNum" sz="quarter" idx="12"/>
          </p:nvPr>
        </p:nvSpPr>
        <p:spPr/>
        <p:txBody>
          <a:bodyPr/>
          <a:p>
            <a:fld id="{6F0A2B16-7EC7-4440-A855-9C5FC4408BD4}" type="slidenum">
              <a:rPr lang="zh-CN" altLang="en-US" smtClean="0"/>
            </a:fld>
            <a:endParaRPr lang="zh-CN" altLang="en-US"/>
          </a:p>
        </p:txBody>
      </p:sp>
      <p:pic>
        <p:nvPicPr>
          <p:cNvPr id="80" name="图片 79"/>
          <p:cNvPicPr>
            <a:picLocks noChangeAspect="1"/>
          </p:cNvPicPr>
          <p:nvPr/>
        </p:nvPicPr>
        <p:blipFill>
          <a:blip r:embed="rId1"/>
          <a:srcRect l="34995" t="16875" r="17948" b="30410"/>
          <a:stretch>
            <a:fillRect/>
          </a:stretch>
        </p:blipFill>
        <p:spPr>
          <a:xfrm>
            <a:off x="996315" y="2181225"/>
            <a:ext cx="3489960" cy="2593975"/>
          </a:xfrm>
          <a:prstGeom prst="rect">
            <a:avLst/>
          </a:prstGeom>
        </p:spPr>
      </p:pic>
      <p:sp>
        <p:nvSpPr>
          <p:cNvPr id="6" name="文本框 5"/>
          <p:cNvSpPr txBox="1"/>
          <p:nvPr/>
        </p:nvSpPr>
        <p:spPr>
          <a:xfrm>
            <a:off x="715645" y="4975860"/>
            <a:ext cx="10913110" cy="1418590"/>
          </a:xfrm>
          <a:prstGeom prst="rect">
            <a:avLst/>
          </a:prstGeom>
          <a:noFill/>
          <a:ln w="12700" cap="flat">
            <a:noFill/>
            <a:miter lim="400000"/>
          </a:ln>
        </p:spPr>
        <p:txBody>
          <a:bodyPr wrap="square" lIns="45718" tIns="45718" rIns="45718" bIns="45718" numCol="1" rtlCol="0" anchor="t">
            <a:noAutofit/>
          </a:bodyPr>
          <a:p>
            <a:pPr marL="285750" indent="-285750">
              <a:lnSpc>
                <a:spcPct val="120000"/>
              </a:lnSpc>
              <a:buClrTx/>
              <a:buSzTx/>
              <a:buFont typeface="Arial" panose="020B0604020202020204" pitchFamily="34" charset="0"/>
              <a:buChar char="•"/>
            </a:pPr>
            <a:r>
              <a:rPr sz="1400">
                <a:latin typeface="Times New Roman" panose="02020603050405020304" pitchFamily="18" charset="0"/>
                <a:ea typeface="微软雅黑" panose="020B0503020204020204" charset="-122"/>
                <a:cs typeface="Times New Roman" panose="02020603050405020304" pitchFamily="18" charset="0"/>
                <a:sym typeface="+mn-ea"/>
              </a:rPr>
              <a:t>When a single test terminal connects to RIS, the received RSRP is about -73 dBm, with peak uplink and downlink throughput around 266 Mbps and 1700 Mbps.</a:t>
            </a:r>
            <a:endParaRPr sz="1400">
              <a:latin typeface="Times New Roman" panose="02020603050405020304" pitchFamily="18" charset="0"/>
              <a:ea typeface="微软雅黑" panose="020B0503020204020204" charset="-122"/>
              <a:cs typeface="Times New Roman" panose="02020603050405020304" pitchFamily="18" charset="0"/>
              <a:sym typeface="+mn-ea"/>
            </a:endParaRPr>
          </a:p>
          <a:p>
            <a:pPr marL="285750" indent="-285750">
              <a:lnSpc>
                <a:spcPct val="120000"/>
              </a:lnSpc>
              <a:buClrTx/>
              <a:buSzTx/>
              <a:buFont typeface="Arial" panose="020B0604020202020204" pitchFamily="34" charset="0"/>
              <a:buChar char="•"/>
            </a:pPr>
            <a:r>
              <a:rPr sz="1400">
                <a:latin typeface="Times New Roman" panose="02020603050405020304" pitchFamily="18" charset="0"/>
                <a:ea typeface="微软雅黑" panose="020B0503020204020204" charset="-122"/>
                <a:cs typeface="Times New Roman" panose="02020603050405020304" pitchFamily="18" charset="0"/>
                <a:sym typeface="+mn-ea"/>
              </a:rPr>
              <a:t>When two test terminals share RIS or AAU in time-division mode, uplink and downlink throughput correspond to their share of wireless resources.</a:t>
            </a:r>
            <a:endParaRPr sz="1400">
              <a:latin typeface="Times New Roman" panose="02020603050405020304" pitchFamily="18" charset="0"/>
              <a:ea typeface="微软雅黑" panose="020B0503020204020204" charset="-122"/>
              <a:cs typeface="Times New Roman" panose="02020603050405020304" pitchFamily="18" charset="0"/>
              <a:sym typeface="+mn-ea"/>
            </a:endParaRPr>
          </a:p>
          <a:p>
            <a:pPr marL="285750" indent="-285750">
              <a:lnSpc>
                <a:spcPct val="120000"/>
              </a:lnSpc>
              <a:buClrTx/>
              <a:buSzTx/>
              <a:buFont typeface="Arial" panose="020B0604020202020204" pitchFamily="34" charset="0"/>
              <a:buChar char="•"/>
            </a:pPr>
            <a:r>
              <a:rPr sz="1400">
                <a:latin typeface="Times New Roman" panose="02020603050405020304" pitchFamily="18" charset="0"/>
                <a:ea typeface="微软雅黑" panose="020B0503020204020204" charset="-122"/>
                <a:cs typeface="Times New Roman" panose="02020603050405020304" pitchFamily="18" charset="0"/>
                <a:sym typeface="+mn-ea"/>
              </a:rPr>
              <a:t>When two terminals connect separately to RIS and AAU with successful MU-MIMO pairing, both achieve peak throughput.</a:t>
            </a:r>
            <a:endParaRPr sz="1400">
              <a:latin typeface="Times New Roman" panose="02020603050405020304" pitchFamily="18" charset="0"/>
              <a:ea typeface="微软雅黑" panose="020B0503020204020204" charset="-122"/>
              <a:cs typeface="Times New Roman" panose="02020603050405020304" pitchFamily="18" charset="0"/>
              <a:sym typeface="+mn-ea"/>
            </a:endParaRPr>
          </a:p>
          <a:p>
            <a:pPr marL="285750" indent="-285750">
              <a:lnSpc>
                <a:spcPct val="120000"/>
              </a:lnSpc>
              <a:buClrTx/>
              <a:buSzTx/>
              <a:buFont typeface="Arial" panose="020B0604020202020204" pitchFamily="34" charset="0"/>
              <a:buChar char="•"/>
            </a:pPr>
            <a:r>
              <a:rPr sz="1400">
                <a:latin typeface="Times New Roman" panose="02020603050405020304" pitchFamily="18" charset="0"/>
                <a:ea typeface="微软雅黑" panose="020B0503020204020204" charset="-122"/>
                <a:cs typeface="Times New Roman" panose="02020603050405020304" pitchFamily="18" charset="0"/>
                <a:sym typeface="+mn-ea"/>
              </a:rPr>
              <a:t>When RIS is off, the terminal in Zone 2 has an RSRP of about -96 dBm and peak uplink/downlink throughput of about 17 Mbps and 40 Mbps.</a:t>
            </a:r>
            <a:endParaRPr sz="1400">
              <a:latin typeface="Times New Roman" panose="02020603050405020304" pitchFamily="18" charset="0"/>
              <a:ea typeface="微软雅黑" panose="020B0503020204020204" charset="-122"/>
              <a:cs typeface="Times New Roman" panose="02020603050405020304" pitchFamily="18" charset="0"/>
              <a:sym typeface="+mn-ea"/>
            </a:endParaRPr>
          </a:p>
        </p:txBody>
      </p:sp>
      <p:graphicFrame>
        <p:nvGraphicFramePr>
          <p:cNvPr id="7" name="表格 6"/>
          <p:cNvGraphicFramePr/>
          <p:nvPr>
            <p:custDataLst>
              <p:tags r:id="rId2"/>
            </p:custDataLst>
          </p:nvPr>
        </p:nvGraphicFramePr>
        <p:xfrm>
          <a:off x="4716780" y="2181225"/>
          <a:ext cx="6574790" cy="2593975"/>
        </p:xfrm>
        <a:graphic>
          <a:graphicData uri="http://schemas.openxmlformats.org/drawingml/2006/table">
            <a:tbl>
              <a:tblPr firstRow="1" bandRow="1">
                <a:tableStyleId>{5940675A-B579-460E-94D1-54222C63F5DA}</a:tableStyleId>
              </a:tblPr>
              <a:tblGrid>
                <a:gridCol w="1214755"/>
                <a:gridCol w="927100"/>
                <a:gridCol w="1391285"/>
                <a:gridCol w="1086485"/>
                <a:gridCol w="1010920"/>
                <a:gridCol w="944245"/>
              </a:tblGrid>
              <a:tr h="598170">
                <a:tc>
                  <a:txBody>
                    <a:bodyPr/>
                    <a:p>
                      <a:pPr indent="0" algn="ctr">
                        <a:buNone/>
                      </a:pPr>
                      <a:r>
                        <a:rPr lang="en-US" sz="1200" b="1">
                          <a:latin typeface="Times New Roman" panose="02020603050405020304" pitchFamily="18" charset="0"/>
                          <a:cs typeface="Times New Roman" panose="02020603050405020304" pitchFamily="18" charset="0"/>
                        </a:rPr>
                        <a:t>Mode</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a:txBody>
                    <a:bodyPr/>
                    <a:p>
                      <a:pPr indent="0" algn="ctr">
                        <a:buNone/>
                      </a:pPr>
                      <a:r>
                        <a:rPr lang="en-US" sz="1200" b="1">
                          <a:latin typeface="Times New Roman" panose="02020603050405020304" pitchFamily="18" charset="0"/>
                          <a:cs typeface="Times New Roman" panose="02020603050405020304" pitchFamily="18" charset="0"/>
                        </a:rPr>
                        <a:t>Terminal</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a:txBody>
                    <a:bodyPr/>
                    <a:p>
                      <a:pPr indent="0" algn="ctr">
                        <a:buNone/>
                      </a:pPr>
                      <a:r>
                        <a:rPr lang="en-US" sz="1200" b="1">
                          <a:latin typeface="Times New Roman" panose="02020603050405020304" pitchFamily="18" charset="0"/>
                          <a:cs typeface="Times New Roman" panose="02020603050405020304" pitchFamily="18" charset="0"/>
                        </a:rPr>
                        <a:t>Anchor</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200" b="1">
                          <a:latin typeface="Times New Roman" panose="02020603050405020304" pitchFamily="18" charset="0"/>
                          <a:cs typeface="Times New Roman" panose="02020603050405020304" pitchFamily="18" charset="0"/>
                        </a:rPr>
                        <a:t>SS-RSRP(dBm)</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200" b="1">
                          <a:latin typeface="Times New Roman" panose="02020603050405020304" pitchFamily="18" charset="0"/>
                          <a:cs typeface="Times New Roman" panose="02020603050405020304" pitchFamily="18" charset="0"/>
                        </a:rPr>
                        <a:t>DL-Tput(Mbps)</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200" b="1">
                          <a:latin typeface="Times New Roman" panose="02020603050405020304" pitchFamily="18" charset="0"/>
                          <a:cs typeface="Times New Roman" panose="02020603050405020304" pitchFamily="18" charset="0"/>
                        </a:rPr>
                        <a:t>UL-Tput(Mbps)</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r>
              <a:tr h="200025">
                <a:tc rowSpan="2">
                  <a:txBody>
                    <a:bodyPr/>
                    <a:p>
                      <a:pPr indent="0" algn="ctr">
                        <a:buNone/>
                      </a:pPr>
                      <a:r>
                        <a:rPr lang="en-US" sz="1200" b="1">
                          <a:latin typeface="Times New Roman" panose="02020603050405020304" pitchFamily="18" charset="0"/>
                          <a:cs typeface="Times New Roman" panose="02020603050405020304" pitchFamily="18" charset="0"/>
                        </a:rPr>
                        <a:t>Single User</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a:txBody>
                    <a:bodyPr/>
                    <a:p>
                      <a:pPr indent="0" algn="ctr">
                        <a:buNone/>
                      </a:pPr>
                      <a:r>
                        <a:rPr lang="en-US" sz="1200" b="1">
                          <a:latin typeface="Times New Roman" panose="02020603050405020304" pitchFamily="18" charset="0"/>
                          <a:cs typeface="Times New Roman" panose="02020603050405020304" pitchFamily="18" charset="0"/>
                        </a:rPr>
                        <a:t>UE1</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a:txBody>
                    <a:bodyPr/>
                    <a:p>
                      <a:pPr indent="0" algn="ctr">
                        <a:buNone/>
                      </a:pPr>
                      <a:r>
                        <a:rPr lang="en-US" sz="1200" b="1">
                          <a:latin typeface="Times New Roman" panose="02020603050405020304" pitchFamily="18" charset="0"/>
                          <a:cs typeface="Times New Roman" panose="02020603050405020304" pitchFamily="18" charset="0"/>
                        </a:rPr>
                        <a:t>RIS</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Times New Roman" panose="02020603050405020304" pitchFamily="18" charset="0"/>
                          <a:cs typeface="Times New Roman" panose="02020603050405020304" pitchFamily="18" charset="0"/>
                        </a:rPr>
                        <a:t>-73</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Times New Roman" panose="02020603050405020304" pitchFamily="18" charset="0"/>
                          <a:cs typeface="Times New Roman" panose="02020603050405020304" pitchFamily="18" charset="0"/>
                        </a:rPr>
                        <a:t>1700</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Times New Roman" panose="02020603050405020304" pitchFamily="18" charset="0"/>
                          <a:cs typeface="Times New Roman" panose="02020603050405020304" pitchFamily="18" charset="0"/>
                        </a:rPr>
                        <a:t>266</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939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200" b="1">
                          <a:latin typeface="Times New Roman" panose="02020603050405020304" pitchFamily="18" charset="0"/>
                          <a:cs typeface="Times New Roman" panose="02020603050405020304" pitchFamily="18" charset="0"/>
                        </a:rPr>
                        <a:t>UE2</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a:txBody>
                    <a:bodyPr/>
                    <a:p>
                      <a:pPr indent="0" algn="ctr">
                        <a:buNone/>
                      </a:pPr>
                      <a:r>
                        <a:rPr lang="en-US" sz="1200" b="1">
                          <a:latin typeface="Times New Roman" panose="02020603050405020304" pitchFamily="18" charset="0"/>
                          <a:cs typeface="Times New Roman" panose="02020603050405020304" pitchFamily="18" charset="0"/>
                        </a:rPr>
                        <a:t>RIS</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Times New Roman" panose="02020603050405020304" pitchFamily="18" charset="0"/>
                          <a:cs typeface="Times New Roman" panose="02020603050405020304" pitchFamily="18" charset="0"/>
                        </a:rPr>
                        <a:t>-72</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Times New Roman" panose="02020603050405020304" pitchFamily="18" charset="0"/>
                          <a:cs typeface="Times New Roman" panose="02020603050405020304" pitchFamily="18" charset="0"/>
                        </a:rPr>
                        <a:t>1700</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Times New Roman" panose="02020603050405020304" pitchFamily="18" charset="0"/>
                          <a:cs typeface="Times New Roman" panose="02020603050405020304" pitchFamily="18" charset="0"/>
                        </a:rPr>
                        <a:t>266</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9390">
                <a:tc rowSpan="4">
                  <a:txBody>
                    <a:bodyPr/>
                    <a:p>
                      <a:pPr indent="0" algn="ctr">
                        <a:buNone/>
                      </a:pPr>
                      <a:r>
                        <a:rPr lang="en-US" sz="1200" b="1">
                          <a:latin typeface="Times New Roman" panose="02020603050405020304" pitchFamily="18" charset="0"/>
                          <a:cs typeface="Times New Roman" panose="02020603050405020304" pitchFamily="18" charset="0"/>
                        </a:rPr>
                        <a:t>TDD Users</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a:txBody>
                    <a:bodyPr/>
                    <a:p>
                      <a:pPr indent="0" algn="ctr">
                        <a:buNone/>
                      </a:pPr>
                      <a:r>
                        <a:rPr lang="en-US" sz="1200" b="1">
                          <a:latin typeface="Times New Roman" panose="02020603050405020304" pitchFamily="18" charset="0"/>
                          <a:cs typeface="Times New Roman" panose="02020603050405020304" pitchFamily="18" charset="0"/>
                        </a:rPr>
                        <a:t>UE1</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a:txBody>
                    <a:bodyPr/>
                    <a:p>
                      <a:pPr indent="0" algn="ctr">
                        <a:buNone/>
                      </a:pPr>
                      <a:r>
                        <a:rPr lang="en-US" sz="1200" b="1">
                          <a:latin typeface="Times New Roman" panose="02020603050405020304" pitchFamily="18" charset="0"/>
                          <a:cs typeface="Times New Roman" panose="02020603050405020304" pitchFamily="18" charset="0"/>
                        </a:rPr>
                        <a:t>RIS</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Times New Roman" panose="02020603050405020304" pitchFamily="18" charset="0"/>
                          <a:cs typeface="Times New Roman" panose="02020603050405020304" pitchFamily="18" charset="0"/>
                        </a:rPr>
                        <a:t>-73</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Times New Roman" panose="02020603050405020304" pitchFamily="18" charset="0"/>
                          <a:cs typeface="Times New Roman" panose="02020603050405020304" pitchFamily="18" charset="0"/>
                        </a:rPr>
                        <a:t>845</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Times New Roman" panose="02020603050405020304" pitchFamily="18" charset="0"/>
                          <a:cs typeface="Times New Roman" panose="02020603050405020304" pitchFamily="18" charset="0"/>
                        </a:rPr>
                        <a:t>125</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0002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200" b="1">
                          <a:latin typeface="Times New Roman" panose="02020603050405020304" pitchFamily="18" charset="0"/>
                          <a:cs typeface="Times New Roman" panose="02020603050405020304" pitchFamily="18" charset="0"/>
                        </a:rPr>
                        <a:t>UE2</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a:txBody>
                    <a:bodyPr/>
                    <a:p>
                      <a:pPr indent="0" algn="ctr">
                        <a:buNone/>
                      </a:pPr>
                      <a:r>
                        <a:rPr lang="en-US" sz="1200" b="1">
                          <a:latin typeface="Times New Roman" panose="02020603050405020304" pitchFamily="18" charset="0"/>
                          <a:cs typeface="Times New Roman" panose="02020603050405020304" pitchFamily="18" charset="0"/>
                        </a:rPr>
                        <a:t>RIS</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Times New Roman" panose="02020603050405020304" pitchFamily="18" charset="0"/>
                          <a:cs typeface="Times New Roman" panose="02020603050405020304" pitchFamily="18" charset="0"/>
                        </a:rPr>
                        <a:t>-73</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Times New Roman" panose="02020603050405020304" pitchFamily="18" charset="0"/>
                          <a:cs typeface="Times New Roman" panose="02020603050405020304" pitchFamily="18" charset="0"/>
                        </a:rPr>
                        <a:t>842</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Times New Roman" panose="02020603050405020304" pitchFamily="18" charset="0"/>
                          <a:cs typeface="Times New Roman" panose="02020603050405020304" pitchFamily="18" charset="0"/>
                        </a:rPr>
                        <a:t>124</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939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200" b="1">
                          <a:latin typeface="Times New Roman" panose="02020603050405020304" pitchFamily="18" charset="0"/>
                          <a:cs typeface="Times New Roman" panose="02020603050405020304" pitchFamily="18" charset="0"/>
                        </a:rPr>
                        <a:t>UE1</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a:txBody>
                    <a:bodyPr/>
                    <a:p>
                      <a:pPr indent="0" algn="ctr">
                        <a:buNone/>
                      </a:pPr>
                      <a:r>
                        <a:rPr lang="en-US" sz="1200" b="1">
                          <a:latin typeface="Times New Roman" panose="02020603050405020304" pitchFamily="18" charset="0"/>
                          <a:cs typeface="Times New Roman" panose="02020603050405020304" pitchFamily="18" charset="0"/>
                        </a:rPr>
                        <a:t>RIS</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Times New Roman" panose="02020603050405020304" pitchFamily="18" charset="0"/>
                          <a:cs typeface="Times New Roman" panose="02020603050405020304" pitchFamily="18" charset="0"/>
                        </a:rPr>
                        <a:t>-73</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Times New Roman" panose="02020603050405020304" pitchFamily="18" charset="0"/>
                          <a:cs typeface="Times New Roman" panose="02020603050405020304" pitchFamily="18" charset="0"/>
                        </a:rPr>
                        <a:t>835</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Times New Roman" panose="02020603050405020304" pitchFamily="18" charset="0"/>
                          <a:cs typeface="Times New Roman" panose="02020603050405020304" pitchFamily="18" charset="0"/>
                        </a:rPr>
                        <a:t>125</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939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200" b="1">
                          <a:latin typeface="Times New Roman" panose="02020603050405020304" pitchFamily="18" charset="0"/>
                          <a:cs typeface="Times New Roman" panose="02020603050405020304" pitchFamily="18" charset="0"/>
                        </a:rPr>
                        <a:t>UE2</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a:txBody>
                    <a:bodyPr/>
                    <a:p>
                      <a:pPr indent="0" algn="ctr">
                        <a:buNone/>
                      </a:pPr>
                      <a:r>
                        <a:rPr lang="en-US" sz="1200" b="1">
                          <a:latin typeface="Times New Roman" panose="02020603050405020304" pitchFamily="18" charset="0"/>
                          <a:cs typeface="Times New Roman" panose="02020603050405020304" pitchFamily="18" charset="0"/>
                        </a:rPr>
                        <a:t>AAU</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Times New Roman" panose="02020603050405020304" pitchFamily="18" charset="0"/>
                          <a:cs typeface="Times New Roman" panose="02020603050405020304" pitchFamily="18" charset="0"/>
                        </a:rPr>
                        <a:t>-58</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Times New Roman" panose="02020603050405020304" pitchFamily="18" charset="0"/>
                          <a:cs typeface="Times New Roman" panose="02020603050405020304" pitchFamily="18" charset="0"/>
                        </a:rPr>
                        <a:t>850</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Times New Roman" panose="02020603050405020304" pitchFamily="18" charset="0"/>
                          <a:cs typeface="Times New Roman" panose="02020603050405020304" pitchFamily="18" charset="0"/>
                        </a:rPr>
                        <a:t>130</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00025">
                <a:tc rowSpan="4">
                  <a:txBody>
                    <a:bodyPr/>
                    <a:p>
                      <a:pPr indent="0" algn="ctr">
                        <a:buNone/>
                      </a:pPr>
                      <a:r>
                        <a:rPr lang="en-US" sz="1200" b="1">
                          <a:latin typeface="Times New Roman" panose="02020603050405020304" pitchFamily="18" charset="0"/>
                          <a:cs typeface="Times New Roman" panose="02020603050405020304" pitchFamily="18" charset="0"/>
                        </a:rPr>
                        <a:t>Multi-user with space diversity</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a:txBody>
                    <a:bodyPr/>
                    <a:p>
                      <a:pPr indent="0" algn="ctr">
                        <a:buNone/>
                      </a:pPr>
                      <a:r>
                        <a:rPr lang="en-US" sz="1200" b="1">
                          <a:latin typeface="Times New Roman" panose="02020603050405020304" pitchFamily="18" charset="0"/>
                          <a:cs typeface="Times New Roman" panose="02020603050405020304" pitchFamily="18" charset="0"/>
                        </a:rPr>
                        <a:t>UE1</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a:txBody>
                    <a:bodyPr/>
                    <a:p>
                      <a:pPr indent="0" algn="ctr">
                        <a:buNone/>
                      </a:pPr>
                      <a:r>
                        <a:rPr lang="en-US" sz="1200" b="1">
                          <a:latin typeface="Times New Roman" panose="02020603050405020304" pitchFamily="18" charset="0"/>
                          <a:cs typeface="Times New Roman" panose="02020603050405020304" pitchFamily="18" charset="0"/>
                        </a:rPr>
                        <a:t>RIS</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Times New Roman" panose="02020603050405020304" pitchFamily="18" charset="0"/>
                          <a:cs typeface="Times New Roman" panose="02020603050405020304" pitchFamily="18" charset="0"/>
                        </a:rPr>
                        <a:t>-73</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Times New Roman" panose="02020603050405020304" pitchFamily="18" charset="0"/>
                          <a:cs typeface="Times New Roman" panose="02020603050405020304" pitchFamily="18" charset="0"/>
                        </a:rPr>
                        <a:t>1664</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Times New Roman" panose="02020603050405020304" pitchFamily="18" charset="0"/>
                          <a:cs typeface="Times New Roman" panose="02020603050405020304" pitchFamily="18" charset="0"/>
                        </a:rPr>
                        <a:t>263</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939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200" b="1">
                          <a:latin typeface="Times New Roman" panose="02020603050405020304" pitchFamily="18" charset="0"/>
                          <a:cs typeface="Times New Roman" panose="02020603050405020304" pitchFamily="18" charset="0"/>
                        </a:rPr>
                        <a:t>UE2</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a:txBody>
                    <a:bodyPr/>
                    <a:p>
                      <a:pPr indent="0" algn="ctr">
                        <a:buNone/>
                      </a:pPr>
                      <a:r>
                        <a:rPr lang="en-US" sz="1200" b="1">
                          <a:latin typeface="Times New Roman" panose="02020603050405020304" pitchFamily="18" charset="0"/>
                          <a:cs typeface="Times New Roman" panose="02020603050405020304" pitchFamily="18" charset="0"/>
                        </a:rPr>
                        <a:t>AAU</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Times New Roman" panose="02020603050405020304" pitchFamily="18" charset="0"/>
                          <a:cs typeface="Times New Roman" panose="02020603050405020304" pitchFamily="18" charset="0"/>
                        </a:rPr>
                        <a:t>-58</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Times New Roman" panose="02020603050405020304" pitchFamily="18" charset="0"/>
                          <a:cs typeface="Times New Roman" panose="02020603050405020304" pitchFamily="18" charset="0"/>
                        </a:rPr>
                        <a:t>1702</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Times New Roman" panose="02020603050405020304" pitchFamily="18" charset="0"/>
                          <a:cs typeface="Times New Roman" panose="02020603050405020304" pitchFamily="18" charset="0"/>
                        </a:rPr>
                        <a:t>264</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939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200" b="1">
                          <a:latin typeface="Times New Roman" panose="02020603050405020304" pitchFamily="18" charset="0"/>
                          <a:cs typeface="Times New Roman" panose="02020603050405020304" pitchFamily="18" charset="0"/>
                        </a:rPr>
                        <a:t>UE1</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a:txBody>
                    <a:bodyPr/>
                    <a:p>
                      <a:pPr indent="0" algn="ctr">
                        <a:buNone/>
                      </a:pPr>
                      <a:r>
                        <a:rPr lang="en-US" sz="1200" b="1">
                          <a:latin typeface="Times New Roman" panose="02020603050405020304" pitchFamily="18" charset="0"/>
                          <a:cs typeface="Times New Roman" panose="02020603050405020304" pitchFamily="18" charset="0"/>
                        </a:rPr>
                        <a:t>AAU(RIS OFF)</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Times New Roman" panose="02020603050405020304" pitchFamily="18" charset="0"/>
                          <a:cs typeface="Times New Roman" panose="02020603050405020304" pitchFamily="18" charset="0"/>
                        </a:rPr>
                        <a:t>-96</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Times New Roman" panose="02020603050405020304" pitchFamily="18" charset="0"/>
                          <a:cs typeface="Times New Roman" panose="02020603050405020304" pitchFamily="18" charset="0"/>
                        </a:rPr>
                        <a:t>40.8</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Times New Roman" panose="02020603050405020304" pitchFamily="18" charset="0"/>
                          <a:cs typeface="Times New Roman" panose="02020603050405020304" pitchFamily="18" charset="0"/>
                        </a:rPr>
                        <a:t>17.2</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939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200" b="1">
                          <a:latin typeface="Times New Roman" panose="02020603050405020304" pitchFamily="18" charset="0"/>
                          <a:cs typeface="Times New Roman" panose="02020603050405020304" pitchFamily="18" charset="0"/>
                        </a:rPr>
                        <a:t>UE2</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a:txBody>
                    <a:bodyPr/>
                    <a:p>
                      <a:pPr indent="0" algn="ctr">
                        <a:buNone/>
                      </a:pPr>
                      <a:r>
                        <a:rPr lang="en-US" sz="1200" b="1">
                          <a:latin typeface="Times New Roman" panose="02020603050405020304" pitchFamily="18" charset="0"/>
                          <a:cs typeface="Times New Roman" panose="02020603050405020304" pitchFamily="18" charset="0"/>
                        </a:rPr>
                        <a:t>AAU</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Times New Roman" panose="02020603050405020304" pitchFamily="18" charset="0"/>
                          <a:cs typeface="Times New Roman" panose="02020603050405020304" pitchFamily="18" charset="0"/>
                        </a:rPr>
                        <a:t>-58</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Times New Roman" panose="02020603050405020304" pitchFamily="18" charset="0"/>
                          <a:cs typeface="Times New Roman" panose="02020603050405020304" pitchFamily="18" charset="0"/>
                        </a:rPr>
                        <a:t>1364</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200" b="1">
                          <a:latin typeface="Times New Roman" panose="02020603050405020304" pitchFamily="18" charset="0"/>
                          <a:cs typeface="Times New Roman" panose="02020603050405020304" pitchFamily="18" charset="0"/>
                        </a:rPr>
                        <a:t>193</a:t>
                      </a:r>
                      <a:endParaRPr lang="en-US" altLang="en-US" sz="12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16280" y="365125"/>
            <a:ext cx="10637520" cy="871220"/>
          </a:xfrm>
        </p:spPr>
        <p:txBody>
          <a:bodyPr/>
          <a:lstStyle/>
          <a:p>
            <a:r>
              <a:rPr lang="en-US" altLang="zh-CN" sz="3000" dirty="0">
                <a:latin typeface="Times New Roman" panose="02020603050405020304" pitchFamily="18" charset="0"/>
                <a:cs typeface="Times New Roman" panose="02020603050405020304" pitchFamily="18" charset="0"/>
                <a:sym typeface="+mn-ea"/>
              </a:rPr>
              <a:t>Case #10: </a:t>
            </a:r>
            <a:r>
              <a:rPr lang="en-US" altLang="zh-CN" sz="3000" dirty="0">
                <a:latin typeface="Times New Roman" panose="02020603050405020304" pitchFamily="18" charset="0"/>
                <a:cs typeface="Times New Roman" panose="02020603050405020304" pitchFamily="18" charset="0"/>
              </a:rPr>
              <a:t>RIS-based Phased Array Antennas</a:t>
            </a:r>
            <a:endParaRPr lang="en-US" altLang="zh-CN" sz="3000"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715645" y="1279525"/>
            <a:ext cx="10815955" cy="1236345"/>
          </a:xfrm>
        </p:spPr>
        <p:txBody>
          <a:bodyPr>
            <a:normAutofit fontScale="50000"/>
          </a:bodyPr>
          <a:lstStyle/>
          <a:p>
            <a:pPr marL="57150" indent="-285750" algn="l" fontAlgn="auto">
              <a:lnSpc>
                <a:spcPct val="120000"/>
              </a:lnSpc>
              <a:spcAft>
                <a:spcPts val="600"/>
              </a:spcAft>
              <a:buClrTx/>
              <a:buSzTx/>
              <a:buFont typeface="Wingdings" panose="05000000000000000000" charset="0"/>
              <a:buChar char="Ø"/>
            </a:pPr>
            <a:r>
              <a:rPr lang="en-US" altLang="zh-CN" sz="3000" dirty="0" smtClean="0">
                <a:latin typeface="Times New Roman" panose="02020603050405020304" pitchFamily="18" charset="0"/>
                <a:cs typeface="Times New Roman" panose="02020603050405020304" pitchFamily="18" charset="0"/>
                <a:sym typeface="+mn-ea"/>
              </a:rPr>
              <a:t>The new phased array antenna multi-stream test environment is shown in Figure 28. The millimeter-wave phased array antenna based on RIS architecture is assembled and integrated by two RIS arrays, with a working bandwidth of 200MHz, a beam configuration period of 20ms, a frame structure configured as DDDSU, and a S configuration of 10:2:2, which can be configured with two analog beamforming channels at the same time.</a:t>
            </a:r>
            <a:endParaRPr lang="en-US" altLang="zh-CN" sz="3000" dirty="0" smtClean="0">
              <a:latin typeface="Times New Roman" panose="02020603050405020304" pitchFamily="18" charset="0"/>
              <a:cs typeface="Times New Roman" panose="02020603050405020304" pitchFamily="18" charset="0"/>
              <a:sym typeface="+mn-ea"/>
            </a:endParaRPr>
          </a:p>
        </p:txBody>
      </p:sp>
      <p:sp>
        <p:nvSpPr>
          <p:cNvPr id="4" name="灯片编号占位符 3"/>
          <p:cNvSpPr>
            <a:spLocks noGrp="1"/>
          </p:cNvSpPr>
          <p:nvPr>
            <p:ph type="sldNum" sz="quarter" idx="12"/>
          </p:nvPr>
        </p:nvSpPr>
        <p:spPr/>
        <p:txBody>
          <a:bodyPr/>
          <a:p>
            <a:fld id="{6F0A2B16-7EC7-4440-A855-9C5FC4408BD4}" type="slidenum">
              <a:rPr lang="zh-CN" altLang="en-US" smtClean="0"/>
            </a:fld>
            <a:endParaRPr lang="zh-CN" altLang="en-US"/>
          </a:p>
        </p:txBody>
      </p:sp>
      <p:pic>
        <p:nvPicPr>
          <p:cNvPr id="5" name="图片 3"/>
          <p:cNvPicPr>
            <a:picLocks noChangeAspect="1"/>
          </p:cNvPicPr>
          <p:nvPr/>
        </p:nvPicPr>
        <p:blipFill>
          <a:blip r:embed="rId1"/>
          <a:stretch>
            <a:fillRect/>
          </a:stretch>
        </p:blipFill>
        <p:spPr>
          <a:xfrm>
            <a:off x="1050925" y="2726690"/>
            <a:ext cx="4401820" cy="2392045"/>
          </a:xfrm>
          <a:prstGeom prst="rect">
            <a:avLst/>
          </a:prstGeom>
        </p:spPr>
      </p:pic>
      <p:graphicFrame>
        <p:nvGraphicFramePr>
          <p:cNvPr id="6" name="表格 5"/>
          <p:cNvGraphicFramePr/>
          <p:nvPr>
            <p:custDataLst>
              <p:tags r:id="rId2"/>
            </p:custDataLst>
          </p:nvPr>
        </p:nvGraphicFramePr>
        <p:xfrm>
          <a:off x="5971540" y="3205480"/>
          <a:ext cx="5213350" cy="1435100"/>
        </p:xfrm>
        <a:graphic>
          <a:graphicData uri="http://schemas.openxmlformats.org/drawingml/2006/table">
            <a:tbl>
              <a:tblPr firstRow="1" bandRow="1">
                <a:tableStyleId>{5940675A-B579-460E-94D1-54222C63F5DA}</a:tableStyleId>
              </a:tblPr>
              <a:tblGrid>
                <a:gridCol w="1379855"/>
                <a:gridCol w="1428750"/>
                <a:gridCol w="1316355"/>
                <a:gridCol w="1088390"/>
              </a:tblGrid>
              <a:tr h="561340">
                <a:tc>
                  <a:txBody>
                    <a:bodyPr/>
                    <a:p>
                      <a:pPr indent="0" algn="ctr">
                        <a:buNone/>
                      </a:pPr>
                      <a:r>
                        <a:rPr lang="en-US" sz="1300" b="1">
                          <a:latin typeface="Times New Roman" panose="02020603050405020304" pitchFamily="18" charset="0"/>
                          <a:cs typeface="Times New Roman" panose="02020603050405020304" pitchFamily="18" charset="0"/>
                        </a:rPr>
                        <a:t>Terminal</a:t>
                      </a:r>
                      <a:endParaRPr lang="en-US" altLang="en-US" sz="13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a:txBody>
                    <a:bodyPr/>
                    <a:p>
                      <a:pPr indent="0" algn="ctr">
                        <a:buNone/>
                      </a:pPr>
                      <a:r>
                        <a:rPr lang="en-US" sz="1300" b="1">
                          <a:latin typeface="Times New Roman" panose="02020603050405020304" pitchFamily="18" charset="0"/>
                          <a:cs typeface="Times New Roman" panose="02020603050405020304" pitchFamily="18" charset="0"/>
                        </a:rPr>
                        <a:t>SS-RSRP(dBm)</a:t>
                      </a:r>
                      <a:endParaRPr lang="en-US" altLang="en-US" sz="13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300" b="1">
                          <a:latin typeface="Times New Roman" panose="02020603050405020304" pitchFamily="18" charset="0"/>
                          <a:cs typeface="Times New Roman" panose="02020603050405020304" pitchFamily="18" charset="0"/>
                        </a:rPr>
                        <a:t>DL-Tput(Mbps)</a:t>
                      </a:r>
                      <a:endParaRPr lang="en-US" altLang="en-US" sz="13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c>
                  <a:txBody>
                    <a:bodyPr/>
                    <a:p>
                      <a:pPr indent="0" algn="ctr">
                        <a:buNone/>
                      </a:pPr>
                      <a:r>
                        <a:rPr lang="en-US" sz="1300" b="1">
                          <a:latin typeface="Times New Roman" panose="02020603050405020304" pitchFamily="18" charset="0"/>
                          <a:cs typeface="Times New Roman" panose="02020603050405020304" pitchFamily="18" charset="0"/>
                        </a:rPr>
                        <a:t>Beam ID</a:t>
                      </a:r>
                      <a:endParaRPr lang="en-US" altLang="en-US" sz="13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C3D69C"/>
                    </a:solidFill>
                  </a:tcPr>
                </a:tc>
              </a:tr>
              <a:tr h="436880">
                <a:tc>
                  <a:txBody>
                    <a:bodyPr/>
                    <a:p>
                      <a:pPr indent="0" algn="ctr">
                        <a:buNone/>
                      </a:pPr>
                      <a:r>
                        <a:rPr lang="en-US" sz="1300" b="1">
                          <a:latin typeface="Times New Roman" panose="02020603050405020304" pitchFamily="18" charset="0"/>
                          <a:cs typeface="Times New Roman" panose="02020603050405020304" pitchFamily="18" charset="0"/>
                        </a:rPr>
                        <a:t>UE1</a:t>
                      </a:r>
                      <a:endParaRPr lang="en-US" altLang="en-US" sz="13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a:txBody>
                    <a:bodyPr/>
                    <a:p>
                      <a:pPr indent="0" algn="ctr">
                        <a:buNone/>
                      </a:pPr>
                      <a:r>
                        <a:rPr lang="en-US" sz="1300" b="1">
                          <a:latin typeface="Times New Roman" panose="02020603050405020304" pitchFamily="18" charset="0"/>
                          <a:cs typeface="Times New Roman" panose="02020603050405020304" pitchFamily="18" charset="0"/>
                        </a:rPr>
                        <a:t>-69.26</a:t>
                      </a:r>
                      <a:endParaRPr lang="en-US" altLang="en-US" sz="13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1">
                          <a:latin typeface="Times New Roman" panose="02020603050405020304" pitchFamily="18" charset="0"/>
                          <a:cs typeface="Times New Roman" panose="02020603050405020304" pitchFamily="18" charset="0"/>
                        </a:rPr>
                        <a:t>530.32</a:t>
                      </a:r>
                      <a:endParaRPr lang="en-US" altLang="en-US" sz="13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1">
                          <a:latin typeface="Times New Roman" panose="02020603050405020304" pitchFamily="18" charset="0"/>
                          <a:cs typeface="Times New Roman" panose="02020603050405020304" pitchFamily="18" charset="0"/>
                        </a:rPr>
                        <a:t>16</a:t>
                      </a:r>
                      <a:endParaRPr lang="en-US" altLang="en-US" sz="13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36880">
                <a:tc>
                  <a:txBody>
                    <a:bodyPr/>
                    <a:p>
                      <a:pPr indent="0" algn="ctr">
                        <a:buNone/>
                      </a:pPr>
                      <a:r>
                        <a:rPr lang="en-US" sz="1300" b="1">
                          <a:latin typeface="Times New Roman" panose="02020603050405020304" pitchFamily="18" charset="0"/>
                          <a:cs typeface="Times New Roman" panose="02020603050405020304" pitchFamily="18" charset="0"/>
                        </a:rPr>
                        <a:t>UE2</a:t>
                      </a:r>
                      <a:endParaRPr lang="en-US" altLang="en-US" sz="13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DCE6F2"/>
                    </a:solidFill>
                  </a:tcPr>
                </a:tc>
                <a:tc>
                  <a:txBody>
                    <a:bodyPr/>
                    <a:p>
                      <a:pPr indent="0" algn="ctr">
                        <a:buNone/>
                      </a:pPr>
                      <a:r>
                        <a:rPr lang="en-US" sz="1300" b="1">
                          <a:latin typeface="Times New Roman" panose="02020603050405020304" pitchFamily="18" charset="0"/>
                          <a:cs typeface="Times New Roman" panose="02020603050405020304" pitchFamily="18" charset="0"/>
                        </a:rPr>
                        <a:t>-70.19</a:t>
                      </a:r>
                      <a:endParaRPr lang="en-US" altLang="en-US" sz="13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1">
                          <a:latin typeface="Times New Roman" panose="02020603050405020304" pitchFamily="18" charset="0"/>
                          <a:cs typeface="Times New Roman" panose="02020603050405020304" pitchFamily="18" charset="0"/>
                        </a:rPr>
                        <a:t>519.64</a:t>
                      </a:r>
                      <a:endParaRPr lang="en-US" altLang="en-US" sz="13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300" b="1">
                          <a:latin typeface="Times New Roman" panose="02020603050405020304" pitchFamily="18" charset="0"/>
                          <a:cs typeface="Times New Roman" panose="02020603050405020304" pitchFamily="18" charset="0"/>
                        </a:rPr>
                        <a:t>0</a:t>
                      </a:r>
                      <a:endParaRPr lang="en-US" altLang="en-US" sz="1300" b="1">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nchorCtr="1">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7" name="文本框 6"/>
          <p:cNvSpPr txBox="1"/>
          <p:nvPr/>
        </p:nvSpPr>
        <p:spPr>
          <a:xfrm>
            <a:off x="963295" y="5434330"/>
            <a:ext cx="9765665" cy="606425"/>
          </a:xfrm>
          <a:prstGeom prst="rect">
            <a:avLst/>
          </a:prstGeom>
          <a:noFill/>
          <a:ln w="12700" cap="flat">
            <a:noFill/>
            <a:miter lim="400000"/>
          </a:ln>
        </p:spPr>
        <p:txBody>
          <a:bodyPr wrap="square" lIns="45718" tIns="45718" rIns="45718" bIns="45718" numCol="1" rtlCol="0" anchor="t">
            <a:spAutoFit/>
          </a:bodyPr>
          <a:p>
            <a:pPr marL="285750" lvl="0" indent="-285750" algn="l">
              <a:lnSpc>
                <a:spcPct val="120000"/>
              </a:lnSpc>
              <a:buClrTx/>
              <a:buSzTx/>
              <a:buFont typeface="Arial" panose="020B0604020202020204" pitchFamily="34" charset="0"/>
              <a:buChar char="•"/>
            </a:pPr>
            <a:r>
              <a:rPr sz="1400">
                <a:latin typeface="Times New Roman" panose="02020603050405020304" pitchFamily="18" charset="0"/>
                <a:ea typeface="微软雅黑" panose="020B0503020204020204" charset="-122"/>
                <a:cs typeface="Times New Roman" panose="02020603050405020304" pitchFamily="18" charset="0"/>
                <a:sym typeface="+mn-ea"/>
              </a:rPr>
              <a:t>The new phased array antenna, integrating two RIS arrays, can simultaneously serve two users on the same frequency.</a:t>
            </a:r>
            <a:endParaRPr sz="1400">
              <a:latin typeface="Times New Roman" panose="02020603050405020304" pitchFamily="18" charset="0"/>
              <a:ea typeface="微软雅黑" panose="020B0503020204020204" charset="-122"/>
              <a:cs typeface="Times New Roman" panose="02020603050405020304" pitchFamily="18" charset="0"/>
              <a:sym typeface="+mn-ea"/>
            </a:endParaRPr>
          </a:p>
          <a:p>
            <a:pPr marL="285750" lvl="0" indent="-285750" algn="l">
              <a:lnSpc>
                <a:spcPct val="120000"/>
              </a:lnSpc>
              <a:buClrTx/>
              <a:buSzTx/>
              <a:buFont typeface="Arial" panose="020B0604020202020204" pitchFamily="34" charset="0"/>
              <a:buChar char="•"/>
            </a:pPr>
            <a:r>
              <a:rPr sz="1400">
                <a:latin typeface="Times New Roman" panose="02020603050405020304" pitchFamily="18" charset="0"/>
                <a:ea typeface="微软雅黑" panose="020B0503020204020204" charset="-122"/>
                <a:cs typeface="Times New Roman" panose="02020603050405020304" pitchFamily="18" charset="0"/>
                <a:sym typeface="+mn-ea"/>
              </a:rPr>
              <a:t>At 200 MHz bandwidth, the user downlink rate is about 500 Mbps.</a:t>
            </a:r>
            <a:endParaRPr sz="1400">
              <a:latin typeface="Times New Roman" panose="02020603050405020304" pitchFamily="18" charset="0"/>
              <a:ea typeface="微软雅黑" panose="020B0503020204020204" charset="-122"/>
              <a:cs typeface="Times New Roman" panose="02020603050405020304" pitchFamily="18" charset="0"/>
              <a:sym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16280" y="365125"/>
            <a:ext cx="10637520" cy="871220"/>
          </a:xfrm>
        </p:spPr>
        <p:txBody>
          <a:bodyPr/>
          <a:lstStyle/>
          <a:p>
            <a:r>
              <a:rPr lang="en-US" altLang="zh-CN" sz="3000" dirty="0">
                <a:latin typeface="Times New Roman" panose="02020603050405020304" pitchFamily="18" charset="0"/>
                <a:cs typeface="Times New Roman" panose="02020603050405020304" pitchFamily="18" charset="0"/>
                <a:sym typeface="+mn-ea"/>
              </a:rPr>
              <a:t>Case #11: </a:t>
            </a:r>
            <a:r>
              <a:rPr lang="en-US" altLang="zh-CN" sz="3000" dirty="0">
                <a:latin typeface="Times New Roman" panose="02020603050405020304" pitchFamily="18" charset="0"/>
                <a:cs typeface="Times New Roman" panose="02020603050405020304" pitchFamily="18" charset="0"/>
              </a:rPr>
              <a:t>Refractive RIS with Multi-Beam</a:t>
            </a:r>
            <a:endParaRPr lang="en-US" altLang="zh-CN" sz="3000"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715645" y="1200150"/>
            <a:ext cx="10815955" cy="1028700"/>
          </a:xfrm>
        </p:spPr>
        <p:txBody>
          <a:bodyPr>
            <a:normAutofit fontScale="50000"/>
          </a:bodyPr>
          <a:lstStyle/>
          <a:p>
            <a:pPr marL="57150" indent="-285750" algn="l" fontAlgn="auto">
              <a:lnSpc>
                <a:spcPct val="120000"/>
              </a:lnSpc>
              <a:spcAft>
                <a:spcPts val="600"/>
              </a:spcAft>
              <a:buClrTx/>
              <a:buSzTx/>
              <a:buFont typeface="Wingdings" panose="05000000000000000000" charset="0"/>
              <a:buChar char="Ø"/>
            </a:pPr>
            <a:r>
              <a:rPr lang="en-US" altLang="zh-CN" sz="3000" dirty="0" smtClean="0">
                <a:latin typeface="Times New Roman" panose="02020603050405020304" pitchFamily="18" charset="0"/>
                <a:cs typeface="Times New Roman" panose="02020603050405020304" pitchFamily="18" charset="0"/>
                <a:sym typeface="+mn-ea"/>
              </a:rPr>
              <a:t>In the dark chamber transmissive RIS multibeam test, the RIS array has 256 elements, a center frequency of 3.5 GHz, and 200 MHz bandwidth. Beam scanning covers ±60°. Multi-angle beams are generated via space-time coding, and beam patterns are measured using a vector network analyzer.</a:t>
            </a:r>
            <a:endParaRPr lang="en-US" altLang="zh-CN" sz="3000" dirty="0" smtClean="0">
              <a:latin typeface="Times New Roman" panose="02020603050405020304" pitchFamily="18" charset="0"/>
              <a:cs typeface="Times New Roman" panose="02020603050405020304" pitchFamily="18" charset="0"/>
              <a:sym typeface="+mn-ea"/>
            </a:endParaRPr>
          </a:p>
        </p:txBody>
      </p:sp>
      <p:sp>
        <p:nvSpPr>
          <p:cNvPr id="4" name="灯片编号占位符 3"/>
          <p:cNvSpPr>
            <a:spLocks noGrp="1"/>
          </p:cNvSpPr>
          <p:nvPr>
            <p:ph type="sldNum" sz="quarter" idx="12"/>
          </p:nvPr>
        </p:nvSpPr>
        <p:spPr/>
        <p:txBody>
          <a:bodyPr/>
          <a:p>
            <a:fld id="{6F0A2B16-7EC7-4440-A855-9C5FC4408BD4}" type="slidenum">
              <a:rPr lang="zh-CN" altLang="en-US" smtClean="0"/>
            </a:fld>
            <a:endParaRPr lang="zh-CN" altLang="en-US"/>
          </a:p>
        </p:txBody>
      </p:sp>
      <p:pic>
        <p:nvPicPr>
          <p:cNvPr id="10" name="图片 9"/>
          <p:cNvPicPr>
            <a:picLocks noChangeAspect="1"/>
          </p:cNvPicPr>
          <p:nvPr/>
        </p:nvPicPr>
        <p:blipFill>
          <a:blip r:embed="rId1"/>
          <a:stretch>
            <a:fillRect/>
          </a:stretch>
        </p:blipFill>
        <p:spPr>
          <a:xfrm>
            <a:off x="786130" y="2287270"/>
            <a:ext cx="2520000" cy="3440568"/>
          </a:xfrm>
          <a:prstGeom prst="rect">
            <a:avLst/>
          </a:prstGeom>
        </p:spPr>
      </p:pic>
      <p:pic>
        <p:nvPicPr>
          <p:cNvPr id="9" name="图片 6"/>
          <p:cNvPicPr>
            <a:picLocks noChangeAspect="1"/>
          </p:cNvPicPr>
          <p:nvPr/>
        </p:nvPicPr>
        <p:blipFill>
          <a:blip r:embed="rId2"/>
          <a:srcRect t="4957" r="6067"/>
          <a:stretch>
            <a:fillRect/>
          </a:stretch>
        </p:blipFill>
        <p:spPr>
          <a:xfrm>
            <a:off x="3469640" y="2477770"/>
            <a:ext cx="2664000" cy="3190865"/>
          </a:xfrm>
          <a:prstGeom prst="rect">
            <a:avLst/>
          </a:prstGeom>
          <a:noFill/>
          <a:ln>
            <a:noFill/>
          </a:ln>
        </p:spPr>
      </p:pic>
      <p:pic>
        <p:nvPicPr>
          <p:cNvPr id="7" name="图片 4"/>
          <p:cNvPicPr>
            <a:picLocks noChangeAspect="1"/>
          </p:cNvPicPr>
          <p:nvPr/>
        </p:nvPicPr>
        <p:blipFill>
          <a:blip r:embed="rId3"/>
          <a:srcRect t="4681" r="7385"/>
          <a:stretch>
            <a:fillRect/>
          </a:stretch>
        </p:blipFill>
        <p:spPr>
          <a:xfrm>
            <a:off x="6017260" y="2478405"/>
            <a:ext cx="2844000" cy="3198815"/>
          </a:xfrm>
          <a:prstGeom prst="rect">
            <a:avLst/>
          </a:prstGeom>
          <a:noFill/>
          <a:ln>
            <a:noFill/>
          </a:ln>
        </p:spPr>
      </p:pic>
      <p:pic>
        <p:nvPicPr>
          <p:cNvPr id="18" name="图片 3"/>
          <p:cNvPicPr>
            <a:picLocks noChangeAspect="1"/>
          </p:cNvPicPr>
          <p:nvPr/>
        </p:nvPicPr>
        <p:blipFill>
          <a:blip r:embed="rId4"/>
          <a:srcRect t="3431" r="7183"/>
          <a:stretch>
            <a:fillRect/>
          </a:stretch>
        </p:blipFill>
        <p:spPr>
          <a:xfrm>
            <a:off x="8765540" y="2432685"/>
            <a:ext cx="2916000" cy="3214455"/>
          </a:xfrm>
          <a:prstGeom prst="rect">
            <a:avLst/>
          </a:prstGeom>
          <a:noFill/>
          <a:ln>
            <a:noFill/>
          </a:ln>
        </p:spPr>
      </p:pic>
      <p:sp>
        <p:nvSpPr>
          <p:cNvPr id="6" name="文本框 5"/>
          <p:cNvSpPr txBox="1"/>
          <p:nvPr/>
        </p:nvSpPr>
        <p:spPr>
          <a:xfrm>
            <a:off x="3552825" y="5863590"/>
            <a:ext cx="8128000" cy="306705"/>
          </a:xfrm>
          <a:prstGeom prst="rect">
            <a:avLst/>
          </a:prstGeom>
          <a:noFill/>
        </p:spPr>
        <p:txBody>
          <a:bodyPr wrap="square" rtlCol="0" anchor="t">
            <a:spAutoFit/>
          </a:bodyPr>
          <a:p>
            <a:pPr algn="ctr"/>
            <a:r>
              <a:rPr lang="en-US" altLang="zh-CN" sz="1400">
                <a:latin typeface="Times New Roman" panose="02020603050405020304" pitchFamily="18" charset="0"/>
                <a:cs typeface="Times New Roman" panose="02020603050405020304" pitchFamily="18" charset="0"/>
              </a:rPr>
              <a:t>        </a:t>
            </a:r>
            <a:r>
              <a:rPr lang="zh-CN" altLang="en-US" sz="1400">
                <a:latin typeface="Times New Roman" panose="02020603050405020304" pitchFamily="18" charset="0"/>
                <a:cs typeface="Times New Roman" panose="02020603050405020304" pitchFamily="18" charset="0"/>
              </a:rPr>
              <a:t>(</a:t>
            </a:r>
            <a:r>
              <a:rPr lang="en-US" altLang="zh-CN" sz="1400">
                <a:latin typeface="Times New Roman" panose="02020603050405020304" pitchFamily="18" charset="0"/>
                <a:cs typeface="Times New Roman" panose="02020603050405020304" pitchFamily="18" charset="0"/>
              </a:rPr>
              <a:t>b</a:t>
            </a:r>
            <a:r>
              <a:rPr lang="zh-CN" altLang="en-US" sz="1400">
                <a:latin typeface="Times New Roman" panose="02020603050405020304" pitchFamily="18" charset="0"/>
                <a:cs typeface="Times New Roman" panose="02020603050405020304" pitchFamily="18" charset="0"/>
              </a:rPr>
              <a:t>) Pattern of beamform ±20°  </a:t>
            </a:r>
            <a:r>
              <a:rPr lang="en-US" altLang="zh-CN" sz="1400">
                <a:latin typeface="Times New Roman" panose="02020603050405020304" pitchFamily="18" charset="0"/>
                <a:cs typeface="Times New Roman" panose="02020603050405020304" pitchFamily="18" charset="0"/>
              </a:rPr>
              <a:t>       </a:t>
            </a:r>
            <a:r>
              <a:rPr lang="zh-CN" altLang="en-US" sz="1400">
                <a:latin typeface="Times New Roman" panose="02020603050405020304" pitchFamily="18" charset="0"/>
                <a:cs typeface="Times New Roman" panose="02020603050405020304" pitchFamily="18" charset="0"/>
              </a:rPr>
              <a:t>(</a:t>
            </a:r>
            <a:r>
              <a:rPr lang="en-US" altLang="zh-CN" sz="1400">
                <a:latin typeface="Times New Roman" panose="02020603050405020304" pitchFamily="18" charset="0"/>
                <a:cs typeface="Times New Roman" panose="02020603050405020304" pitchFamily="18" charset="0"/>
              </a:rPr>
              <a:t>c</a:t>
            </a:r>
            <a:r>
              <a:rPr lang="zh-CN" altLang="en-US" sz="1400">
                <a:latin typeface="Times New Roman" panose="02020603050405020304" pitchFamily="18" charset="0"/>
                <a:cs typeface="Times New Roman" panose="02020603050405020304" pitchFamily="18" charset="0"/>
              </a:rPr>
              <a:t>)Pattern of beamform -20°/40°  </a:t>
            </a:r>
            <a:r>
              <a:rPr lang="en-US" altLang="zh-CN" sz="1400">
                <a:latin typeface="Times New Roman" panose="02020603050405020304" pitchFamily="18" charset="0"/>
                <a:cs typeface="Times New Roman" panose="02020603050405020304" pitchFamily="18" charset="0"/>
              </a:rPr>
              <a:t>           </a:t>
            </a:r>
            <a:r>
              <a:rPr lang="zh-CN" altLang="en-US" sz="1400">
                <a:latin typeface="Times New Roman" panose="02020603050405020304" pitchFamily="18" charset="0"/>
                <a:cs typeface="Times New Roman" panose="02020603050405020304" pitchFamily="18" charset="0"/>
              </a:rPr>
              <a:t>(</a:t>
            </a:r>
            <a:r>
              <a:rPr lang="en-US" altLang="zh-CN" sz="1400">
                <a:latin typeface="Times New Roman" panose="02020603050405020304" pitchFamily="18" charset="0"/>
                <a:cs typeface="Times New Roman" panose="02020603050405020304" pitchFamily="18" charset="0"/>
              </a:rPr>
              <a:t>d</a:t>
            </a:r>
            <a:r>
              <a:rPr lang="zh-CN" altLang="en-US" sz="1400">
                <a:latin typeface="Times New Roman" panose="02020603050405020304" pitchFamily="18" charset="0"/>
                <a:cs typeface="Times New Roman" panose="02020603050405020304" pitchFamily="18" charset="0"/>
              </a:rPr>
              <a:t>)Pattern of beamform ±30°  </a:t>
            </a:r>
            <a:endParaRPr lang="zh-CN" altLang="en-US" sz="1400">
              <a:latin typeface="Times New Roman" panose="02020603050405020304" pitchFamily="18" charset="0"/>
              <a:cs typeface="Times New Roman" panose="02020603050405020304"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16280" y="365125"/>
            <a:ext cx="10637520" cy="871220"/>
          </a:xfrm>
        </p:spPr>
        <p:txBody>
          <a:bodyPr/>
          <a:lstStyle/>
          <a:p>
            <a:r>
              <a:rPr lang="en-US" altLang="zh-CN" sz="3000" dirty="0">
                <a:latin typeface="Times New Roman" panose="02020603050405020304" pitchFamily="18" charset="0"/>
                <a:cs typeface="Times New Roman" panose="02020603050405020304" pitchFamily="18" charset="0"/>
                <a:sym typeface="+mn-ea"/>
              </a:rPr>
              <a:t>Case #12: </a:t>
            </a:r>
            <a:r>
              <a:rPr lang="en-US" altLang="zh-CN" sz="3000" dirty="0">
                <a:latin typeface="Times New Roman" panose="02020603050405020304" pitchFamily="18" charset="0"/>
                <a:cs typeface="Times New Roman" panose="02020603050405020304" pitchFamily="18" charset="0"/>
              </a:rPr>
              <a:t>Indoor ISAC</a:t>
            </a:r>
            <a:endParaRPr lang="en-US" altLang="zh-CN" sz="3000" dirty="0">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715645" y="1171575"/>
            <a:ext cx="10815955" cy="1200785"/>
          </a:xfrm>
        </p:spPr>
        <p:txBody>
          <a:bodyPr>
            <a:normAutofit fontScale="50000"/>
          </a:bodyPr>
          <a:lstStyle/>
          <a:p>
            <a:pPr marL="57150" indent="-285750" algn="l" fontAlgn="auto">
              <a:lnSpc>
                <a:spcPct val="120000"/>
              </a:lnSpc>
              <a:spcAft>
                <a:spcPts val="600"/>
              </a:spcAft>
              <a:buClrTx/>
              <a:buSzTx/>
              <a:buFont typeface="Wingdings" panose="05000000000000000000" charset="0"/>
              <a:buChar char="Ø"/>
            </a:pPr>
            <a:r>
              <a:rPr lang="en-US" altLang="zh-CN" sz="3000" dirty="0" smtClean="0">
                <a:latin typeface="Times New Roman" panose="02020603050405020304" pitchFamily="18" charset="0"/>
                <a:cs typeface="Times New Roman" panose="02020603050405020304" pitchFamily="18" charset="0"/>
                <a:sym typeface="+mn-ea"/>
              </a:rPr>
              <a:t>The figure shows the test environment for millimeter-wave synaesthesia localization based on RIS. The sensing and positioning target continuously transmits a 27 GHz monotone carrier signal through the millimeter-wave front-end. Two distributed RIS units modulate the incident signal via the PXIe module and reflect it to two receiving antennas, enabling wave arrival angle estimation and positioning functions.</a:t>
            </a:r>
            <a:endParaRPr lang="en-US" altLang="zh-CN" sz="3000" dirty="0" smtClean="0">
              <a:latin typeface="Times New Roman" panose="02020603050405020304" pitchFamily="18" charset="0"/>
              <a:cs typeface="Times New Roman" panose="02020603050405020304" pitchFamily="18" charset="0"/>
              <a:sym typeface="+mn-ea"/>
            </a:endParaRPr>
          </a:p>
        </p:txBody>
      </p:sp>
      <p:sp>
        <p:nvSpPr>
          <p:cNvPr id="4" name="灯片编号占位符 3"/>
          <p:cNvSpPr>
            <a:spLocks noGrp="1"/>
          </p:cNvSpPr>
          <p:nvPr>
            <p:ph type="sldNum" sz="quarter" idx="12"/>
          </p:nvPr>
        </p:nvSpPr>
        <p:spPr/>
        <p:txBody>
          <a:bodyPr/>
          <a:p>
            <a:fld id="{6F0A2B16-7EC7-4440-A855-9C5FC4408BD4}" type="slidenum">
              <a:rPr lang="zh-CN" altLang="en-US" smtClean="0"/>
            </a:fld>
            <a:endParaRPr lang="zh-CN" altLang="en-US"/>
          </a:p>
        </p:txBody>
      </p:sp>
      <p:pic>
        <p:nvPicPr>
          <p:cNvPr id="19" name="图片 19"/>
          <p:cNvPicPr>
            <a:picLocks noChangeAspect="1"/>
          </p:cNvPicPr>
          <p:nvPr/>
        </p:nvPicPr>
        <p:blipFill>
          <a:blip r:embed="rId1"/>
          <a:stretch>
            <a:fillRect/>
          </a:stretch>
        </p:blipFill>
        <p:spPr>
          <a:xfrm>
            <a:off x="4120515" y="2559368"/>
            <a:ext cx="4006644" cy="2304000"/>
          </a:xfrm>
          <a:prstGeom prst="rect">
            <a:avLst/>
          </a:prstGeom>
        </p:spPr>
      </p:pic>
      <p:sp>
        <p:nvSpPr>
          <p:cNvPr id="5" name="文本框 4"/>
          <p:cNvSpPr txBox="1"/>
          <p:nvPr/>
        </p:nvSpPr>
        <p:spPr>
          <a:xfrm>
            <a:off x="1237615" y="5128895"/>
            <a:ext cx="9995535" cy="977265"/>
          </a:xfrm>
          <a:prstGeom prst="rect">
            <a:avLst/>
          </a:prstGeom>
          <a:noFill/>
          <a:ln w="12700" cap="flat">
            <a:noFill/>
            <a:miter lim="400000"/>
          </a:ln>
        </p:spPr>
        <p:txBody>
          <a:bodyPr wrap="square" lIns="45718" tIns="45718" rIns="45718" bIns="45718" numCol="1" rtlCol="0" anchor="t">
            <a:noAutofit/>
          </a:bodyPr>
          <a:p>
            <a:pPr marL="285750" lvl="0" indent="-285750" algn="l">
              <a:lnSpc>
                <a:spcPct val="120000"/>
              </a:lnSpc>
              <a:buClrTx/>
              <a:buSzTx/>
              <a:buFont typeface="Arial" panose="020B0604020202020204" pitchFamily="34" charset="0"/>
              <a:buChar char="•"/>
            </a:pPr>
            <a:r>
              <a:rPr sz="1400">
                <a:latin typeface="Times New Roman" panose="02020603050405020304" pitchFamily="18" charset="0"/>
                <a:ea typeface="微软雅黑" panose="020B0503020204020204" charset="-122"/>
                <a:cs typeface="Times New Roman" panose="02020603050405020304" pitchFamily="18" charset="0"/>
                <a:sym typeface="+mn-ea"/>
              </a:rPr>
              <a:t>To evaluate the localization performance of the prototype system, the square test area was divided into 72 equal points, with synaesthesia localization targets placed at each point. Results show positioning errors under 10.2 cm for all points, with 43.06% within 5 cm and 97.22% within 10 cm, demonstrating that the RIS synaesthesia positioning prototype achieves centimeter-level accuracy.</a:t>
            </a:r>
            <a:endParaRPr sz="1400">
              <a:latin typeface="Times New Roman" panose="02020603050405020304" pitchFamily="18" charset="0"/>
              <a:ea typeface="微软雅黑" panose="020B0503020204020204" charset="-122"/>
              <a:cs typeface="Times New Roman" panose="02020603050405020304" pitchFamily="18" charset="0"/>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77190"/>
            <a:ext cx="10515600" cy="713105"/>
          </a:xfrm>
        </p:spPr>
        <p:txBody>
          <a:bodyPr vert="horz" lIns="91440" tIns="45720" rIns="91440" bIns="45720" rtlCol="0" anchor="ctr">
            <a:normAutofit/>
          </a:bodyPr>
          <a:lstStyle/>
          <a:p>
            <a:pPr lvl="0" algn="l">
              <a:buClrTx/>
              <a:buSzTx/>
              <a:buFontTx/>
            </a:pPr>
            <a:r>
              <a:rPr lang="en-US" altLang="zh-CN" sz="3200" dirty="0">
                <a:latin typeface="Times New Roman" panose="02020603050405020304" pitchFamily="18" charset="0"/>
                <a:cs typeface="Times New Roman" panose="02020603050405020304" pitchFamily="18" charset="0"/>
                <a:sym typeface="+mn-ea"/>
              </a:rPr>
              <a:t>Key Enabler for ITU-Defined 6G Requirements (1/2)</a:t>
            </a:r>
            <a:endParaRPr lang="en-US" altLang="zh-CN" sz="3200" dirty="0">
              <a:latin typeface="Times New Roman" panose="02020603050405020304" pitchFamily="18" charset="0"/>
              <a:cs typeface="Times New Roman" panose="02020603050405020304" pitchFamily="18" charset="0"/>
              <a:sym typeface="+mn-ea"/>
            </a:endParaRPr>
          </a:p>
        </p:txBody>
      </p:sp>
      <p:sp>
        <p:nvSpPr>
          <p:cNvPr id="3" name="内容占位符 2"/>
          <p:cNvSpPr>
            <a:spLocks noGrp="1"/>
          </p:cNvSpPr>
          <p:nvPr>
            <p:ph idx="1"/>
          </p:nvPr>
        </p:nvSpPr>
        <p:spPr>
          <a:xfrm>
            <a:off x="829945" y="1118235"/>
            <a:ext cx="6569710" cy="4542790"/>
          </a:xfrm>
        </p:spPr>
        <p:txBody>
          <a:bodyPr>
            <a:normAutofit fontScale="60000" lnSpcReduction="20000"/>
          </a:bodyPr>
          <a:lstStyle/>
          <a:p>
            <a:pPr marL="57150" indent="-285750" algn="l" fontAlgn="auto">
              <a:lnSpc>
                <a:spcPct val="120000"/>
              </a:lnSpc>
              <a:spcBef>
                <a:spcPts val="300"/>
              </a:spcBef>
              <a:spcAft>
                <a:spcPts val="300"/>
              </a:spcAft>
              <a:buClrTx/>
              <a:buSzTx/>
              <a:buFont typeface="Wingdings" panose="05000000000000000000" charset="0"/>
              <a:buChar char="Ø"/>
            </a:pPr>
            <a:r>
              <a:rPr lang="en-US" altLang="zh-CN" dirty="0" smtClean="0">
                <a:latin typeface="Times New Roman" panose="02020603050405020304" pitchFamily="18" charset="0"/>
                <a:cs typeface="Times New Roman" panose="02020603050405020304" pitchFamily="18" charset="0"/>
              </a:rPr>
              <a:t>RIS are a key technology for enabling ubiquitous connectivity in 6G.</a:t>
            </a:r>
            <a:endParaRPr lang="en-US" altLang="zh-CN" dirty="0" smtClean="0">
              <a:latin typeface="Times New Roman" panose="02020603050405020304" pitchFamily="18" charset="0"/>
              <a:cs typeface="Times New Roman" panose="02020603050405020304" pitchFamily="18" charset="0"/>
            </a:endParaRPr>
          </a:p>
          <a:p>
            <a:pPr marL="539750" lvl="1" algn="l" fontAlgn="auto">
              <a:lnSpc>
                <a:spcPct val="120000"/>
              </a:lnSpc>
              <a:spcBef>
                <a:spcPts val="300"/>
              </a:spcBef>
              <a:spcAft>
                <a:spcPts val="300"/>
              </a:spcAft>
              <a:buClrTx/>
              <a:buSzTx/>
            </a:pPr>
            <a:r>
              <a:rPr lang="en-US" altLang="zh-CN" dirty="0" smtClean="0">
                <a:latin typeface="Times New Roman" panose="02020603050405020304" pitchFamily="18" charset="0"/>
                <a:cs typeface="Times New Roman" panose="02020603050405020304" pitchFamily="18" charset="0"/>
              </a:rPr>
              <a:t>RIS provides a low-cost solution for enabling continuous coverage in mid- to high-frequency bands.</a:t>
            </a:r>
            <a:endParaRPr lang="en-US" altLang="zh-CN" dirty="0" smtClean="0">
              <a:latin typeface="Times New Roman" panose="02020603050405020304" pitchFamily="18" charset="0"/>
              <a:cs typeface="Times New Roman" panose="02020603050405020304" pitchFamily="18" charset="0"/>
            </a:endParaRPr>
          </a:p>
          <a:p>
            <a:pPr marL="539750" lvl="1" algn="l" fontAlgn="auto">
              <a:lnSpc>
                <a:spcPct val="120000"/>
              </a:lnSpc>
              <a:spcBef>
                <a:spcPts val="300"/>
              </a:spcBef>
              <a:spcAft>
                <a:spcPts val="300"/>
              </a:spcAft>
              <a:buClrTx/>
              <a:buSzTx/>
            </a:pPr>
            <a:r>
              <a:rPr lang="en-US" altLang="zh-CN" dirty="0" smtClean="0">
                <a:latin typeface="Times New Roman" panose="02020603050405020304" pitchFamily="18" charset="0"/>
                <a:cs typeface="Times New Roman" panose="02020603050405020304" pitchFamily="18" charset="0"/>
              </a:rPr>
              <a:t>When deployed in a distributed manner, RIS can cost-effectively create a ubiquitous MIMO near-field propagation environment, thereby enabling full exploitation of the spatial resources available in near-field MIMO.</a:t>
            </a:r>
            <a:endParaRPr lang="en-US" altLang="zh-CN" dirty="0" smtClean="0">
              <a:latin typeface="Times New Roman" panose="02020603050405020304" pitchFamily="18" charset="0"/>
              <a:cs typeface="Times New Roman" panose="02020603050405020304" pitchFamily="18" charset="0"/>
            </a:endParaRPr>
          </a:p>
          <a:p>
            <a:pPr marL="57150" indent="-285750" algn="l" fontAlgn="auto">
              <a:lnSpc>
                <a:spcPct val="120000"/>
              </a:lnSpc>
              <a:spcBef>
                <a:spcPts val="300"/>
              </a:spcBef>
              <a:spcAft>
                <a:spcPts val="300"/>
              </a:spcAft>
              <a:buClrTx/>
              <a:buSzTx/>
              <a:buFont typeface="Wingdings" panose="05000000000000000000" charset="0"/>
              <a:buChar char="Ø"/>
            </a:pPr>
            <a:r>
              <a:rPr lang="en-US" altLang="zh-CN" dirty="0" smtClean="0">
                <a:latin typeface="Times New Roman" panose="02020603050405020304" pitchFamily="18" charset="0"/>
                <a:cs typeface="Times New Roman" panose="02020603050405020304" pitchFamily="18" charset="0"/>
              </a:rPr>
              <a:t>Enhanced Signal Coverage &amp; Quality</a:t>
            </a:r>
            <a:endParaRPr lang="en-US" altLang="zh-CN" dirty="0" smtClean="0">
              <a:latin typeface="Times New Roman" panose="02020603050405020304" pitchFamily="18" charset="0"/>
              <a:cs typeface="Times New Roman" panose="02020603050405020304" pitchFamily="18" charset="0"/>
            </a:endParaRPr>
          </a:p>
          <a:p>
            <a:pPr marL="539750" lvl="1" algn="l" fontAlgn="auto">
              <a:lnSpc>
                <a:spcPct val="120000"/>
              </a:lnSpc>
              <a:spcBef>
                <a:spcPts val="300"/>
              </a:spcBef>
              <a:spcAft>
                <a:spcPts val="300"/>
              </a:spcAft>
              <a:buClrTx/>
              <a:buSzTx/>
            </a:pPr>
            <a:r>
              <a:rPr lang="en-US" altLang="zh-CN" dirty="0" smtClean="0">
                <a:latin typeface="Times New Roman" panose="02020603050405020304" pitchFamily="18" charset="0"/>
                <a:cs typeface="Times New Roman" panose="02020603050405020304" pitchFamily="18" charset="0"/>
              </a:rPr>
              <a:t>RIS consists of programmable meta-surfaces that can reflect, focus, or steer wireless signals to improve coverage in dead zones (e.g., indoors, urban areas, tunnels).</a:t>
            </a:r>
            <a:endParaRPr lang="en-US" altLang="zh-CN" dirty="0" smtClean="0">
              <a:latin typeface="Times New Roman" panose="02020603050405020304" pitchFamily="18" charset="0"/>
              <a:cs typeface="Times New Roman" panose="02020603050405020304" pitchFamily="18" charset="0"/>
            </a:endParaRPr>
          </a:p>
          <a:p>
            <a:pPr marL="539750" lvl="1" algn="l" fontAlgn="auto">
              <a:lnSpc>
                <a:spcPct val="120000"/>
              </a:lnSpc>
              <a:spcBef>
                <a:spcPts val="300"/>
              </a:spcBef>
              <a:spcAft>
                <a:spcPts val="300"/>
              </a:spcAft>
              <a:buClrTx/>
              <a:buSzTx/>
            </a:pPr>
            <a:r>
              <a:rPr lang="en-US" altLang="zh-CN" dirty="0" smtClean="0">
                <a:latin typeface="Times New Roman" panose="02020603050405020304" pitchFamily="18" charset="0"/>
                <a:cs typeface="Times New Roman" panose="02020603050405020304" pitchFamily="18" charset="0"/>
              </a:rPr>
              <a:t>Helps in extending network reach without additional power-intensive base stations.</a:t>
            </a:r>
            <a:endParaRPr lang="en-US" altLang="zh-CN" dirty="0" smtClean="0">
              <a:latin typeface="Times New Roman" panose="02020603050405020304" pitchFamily="18" charset="0"/>
              <a:cs typeface="Times New Roman" panose="02020603050405020304" pitchFamily="18" charset="0"/>
            </a:endParaRPr>
          </a:p>
          <a:p>
            <a:pPr marL="57150" indent="-285750" algn="l" fontAlgn="auto">
              <a:lnSpc>
                <a:spcPct val="120000"/>
              </a:lnSpc>
              <a:spcBef>
                <a:spcPts val="300"/>
              </a:spcBef>
              <a:spcAft>
                <a:spcPts val="300"/>
              </a:spcAft>
              <a:buClrTx/>
              <a:buSzTx/>
              <a:buFont typeface="Wingdings" panose="05000000000000000000" charset="0"/>
              <a:buChar char="Ø"/>
            </a:pPr>
            <a:r>
              <a:rPr lang="en-US" altLang="zh-CN" dirty="0" smtClean="0">
                <a:latin typeface="Times New Roman" panose="02020603050405020304" pitchFamily="18" charset="0"/>
                <a:cs typeface="Times New Roman" panose="02020603050405020304" pitchFamily="18" charset="0"/>
              </a:rPr>
              <a:t>Energy Efficiency</a:t>
            </a:r>
            <a:endParaRPr lang="en-US" altLang="zh-CN" dirty="0" smtClean="0">
              <a:latin typeface="Times New Roman" panose="02020603050405020304" pitchFamily="18" charset="0"/>
              <a:cs typeface="Times New Roman" panose="02020603050405020304" pitchFamily="18" charset="0"/>
            </a:endParaRPr>
          </a:p>
          <a:p>
            <a:pPr marL="539750" lvl="1" algn="l" fontAlgn="auto">
              <a:lnSpc>
                <a:spcPct val="120000"/>
              </a:lnSpc>
              <a:spcBef>
                <a:spcPts val="300"/>
              </a:spcBef>
              <a:spcAft>
                <a:spcPts val="300"/>
              </a:spcAft>
              <a:buClrTx/>
              <a:buSzTx/>
            </a:pPr>
            <a:r>
              <a:rPr lang="en-US" altLang="zh-CN" dirty="0" smtClean="0">
                <a:latin typeface="Times New Roman" panose="02020603050405020304" pitchFamily="18" charset="0"/>
                <a:cs typeface="Times New Roman" panose="02020603050405020304" pitchFamily="18" charset="0"/>
              </a:rPr>
              <a:t>RIS passively reflects signals with minimal energy consumption, unlike traditional relays or repeaters that require active power.</a:t>
            </a:r>
            <a:endParaRPr lang="en-US" altLang="zh-CN" dirty="0" smtClean="0">
              <a:latin typeface="Times New Roman" panose="02020603050405020304" pitchFamily="18" charset="0"/>
              <a:cs typeface="Times New Roman" panose="02020603050405020304" pitchFamily="18" charset="0"/>
            </a:endParaRPr>
          </a:p>
          <a:p>
            <a:pPr marL="539750" lvl="1" algn="l" fontAlgn="auto">
              <a:lnSpc>
                <a:spcPct val="120000"/>
              </a:lnSpc>
              <a:spcBef>
                <a:spcPts val="300"/>
              </a:spcBef>
              <a:spcAft>
                <a:spcPts val="300"/>
              </a:spcAft>
              <a:buClrTx/>
              <a:buSzTx/>
            </a:pPr>
            <a:r>
              <a:rPr lang="en-US" altLang="zh-CN" dirty="0" smtClean="0">
                <a:latin typeface="Times New Roman" panose="02020603050405020304" pitchFamily="18" charset="0"/>
                <a:cs typeface="Times New Roman" panose="02020603050405020304" pitchFamily="18" charset="0"/>
              </a:rPr>
              <a:t>Reduces the overall energy consumption of wireless networks, contributing to greener 6G systems.</a:t>
            </a:r>
            <a:endParaRPr lang="en-US" altLang="zh-CN" dirty="0" smtClean="0">
              <a:latin typeface="Times New Roman" panose="02020603050405020304" pitchFamily="18" charset="0"/>
              <a:cs typeface="Times New Roman" panose="02020603050405020304" pitchFamily="18" charset="0"/>
            </a:endParaRPr>
          </a:p>
        </p:txBody>
      </p:sp>
      <p:sp>
        <p:nvSpPr>
          <p:cNvPr id="4" name="文本框 3"/>
          <p:cNvSpPr txBox="1"/>
          <p:nvPr/>
        </p:nvSpPr>
        <p:spPr>
          <a:xfrm>
            <a:off x="548640" y="5535930"/>
            <a:ext cx="11285855" cy="1198880"/>
          </a:xfrm>
          <a:prstGeom prst="rect">
            <a:avLst/>
          </a:prstGeom>
          <a:noFill/>
        </p:spPr>
        <p:txBody>
          <a:bodyPr wrap="square" rtlCol="0" anchor="t">
            <a:spAutoFit/>
          </a:bodyPr>
          <a:p>
            <a:pPr fontAlgn="auto">
              <a:spcAft>
                <a:spcPts val="0"/>
              </a:spcAft>
              <a:buFont typeface="Arial" panose="020B0604020202020204"/>
              <a:buNone/>
              <a:defRPr/>
            </a:pPr>
            <a:r>
              <a:rPr lang="zh-CN" altLang="en-US" sz="1200">
                <a:solidFill>
                  <a:schemeClr val="tx1">
                    <a:lumMod val="75000"/>
                    <a:lumOff val="25000"/>
                  </a:schemeClr>
                </a:solidFill>
                <a:latin typeface="Times New Roman" panose="02020603050405020304" pitchFamily="18" charset="0"/>
                <a:cs typeface="Times New Roman" panose="02020603050405020304" pitchFamily="18" charset="0"/>
                <a:sym typeface="+mn-ea"/>
              </a:rPr>
              <a:t>[</a:t>
            </a:r>
            <a:r>
              <a:rPr lang="en-US" altLang="zh-CN" sz="1200">
                <a:solidFill>
                  <a:schemeClr val="tx1">
                    <a:lumMod val="75000"/>
                    <a:lumOff val="25000"/>
                  </a:schemeClr>
                </a:solidFill>
                <a:latin typeface="Times New Roman" panose="02020603050405020304" pitchFamily="18" charset="0"/>
                <a:cs typeface="Times New Roman" panose="02020603050405020304" pitchFamily="18" charset="0"/>
                <a:sym typeface="+mn-ea"/>
              </a:rPr>
              <a:t>1</a:t>
            </a:r>
            <a:r>
              <a:rPr lang="zh-CN" altLang="en-US" sz="1200">
                <a:solidFill>
                  <a:schemeClr val="tx1">
                    <a:lumMod val="75000"/>
                    <a:lumOff val="25000"/>
                  </a:schemeClr>
                </a:solidFill>
                <a:latin typeface="Times New Roman" panose="02020603050405020304" pitchFamily="18" charset="0"/>
                <a:cs typeface="Times New Roman" panose="02020603050405020304" pitchFamily="18" charset="0"/>
                <a:sym typeface="+mn-ea"/>
              </a:rPr>
              <a:t>] ITU</a:t>
            </a:r>
            <a:r>
              <a:rPr lang="en-US" altLang="zh-CN" sz="1200">
                <a:solidFill>
                  <a:schemeClr val="tx1">
                    <a:lumMod val="75000"/>
                    <a:lumOff val="25000"/>
                  </a:schemeClr>
                </a:solidFill>
                <a:latin typeface="Times New Roman" panose="02020603050405020304" pitchFamily="18" charset="0"/>
                <a:cs typeface="Times New Roman" panose="02020603050405020304" pitchFamily="18" charset="0"/>
                <a:sym typeface="+mn-ea"/>
              </a:rPr>
              <a:t>,</a:t>
            </a:r>
            <a:r>
              <a:rPr lang="zh-CN" altLang="en-US" sz="1200">
                <a:solidFill>
                  <a:schemeClr val="tx1">
                    <a:lumMod val="75000"/>
                    <a:lumOff val="25000"/>
                  </a:schemeClr>
                </a:solidFill>
                <a:latin typeface="Times New Roman" panose="02020603050405020304" pitchFamily="18" charset="0"/>
                <a:cs typeface="Times New Roman" panose="02020603050405020304" pitchFamily="18" charset="0"/>
                <a:sym typeface="+mn-ea"/>
              </a:rPr>
              <a:t> </a:t>
            </a:r>
            <a:r>
              <a:rPr lang="en-US" altLang="zh-CN" sz="1200" i="1">
                <a:solidFill>
                  <a:schemeClr val="tx1">
                    <a:lumMod val="75000"/>
                    <a:lumOff val="25000"/>
                  </a:schemeClr>
                </a:solidFill>
                <a:latin typeface="Times New Roman" panose="02020603050405020304" pitchFamily="18" charset="0"/>
                <a:cs typeface="Times New Roman" panose="02020603050405020304" pitchFamily="18" charset="0"/>
                <a:sym typeface="+mn-ea"/>
              </a:rPr>
              <a:t>“</a:t>
            </a:r>
            <a:r>
              <a:rPr lang="zh-CN" altLang="en-US" sz="1200" i="1">
                <a:solidFill>
                  <a:schemeClr val="tx1">
                    <a:lumMod val="75000"/>
                    <a:lumOff val="25000"/>
                  </a:schemeClr>
                </a:solidFill>
                <a:latin typeface="Times New Roman" panose="02020603050405020304" pitchFamily="18" charset="0"/>
                <a:cs typeface="Times New Roman" panose="02020603050405020304" pitchFamily="18" charset="0"/>
                <a:sym typeface="+mn-ea"/>
              </a:rPr>
              <a:t>Framework and overall objectives of the future development ​of IMT for 2030 and beyond</a:t>
            </a:r>
            <a:r>
              <a:rPr lang="en-US" altLang="zh-CN" sz="1200" i="1">
                <a:solidFill>
                  <a:schemeClr val="tx1">
                    <a:lumMod val="75000"/>
                    <a:lumOff val="25000"/>
                  </a:schemeClr>
                </a:solidFill>
                <a:latin typeface="Times New Roman" panose="02020603050405020304" pitchFamily="18" charset="0"/>
                <a:cs typeface="Times New Roman" panose="02020603050405020304" pitchFamily="18" charset="0"/>
                <a:sym typeface="+mn-ea"/>
              </a:rPr>
              <a:t>,”</a:t>
            </a:r>
            <a:r>
              <a:rPr lang="en-US" altLang="zh-CN" sz="1200">
                <a:solidFill>
                  <a:schemeClr val="tx1">
                    <a:lumMod val="75000"/>
                    <a:lumOff val="25000"/>
                  </a:schemeClr>
                </a:solidFill>
                <a:latin typeface="Times New Roman" panose="02020603050405020304" pitchFamily="18" charset="0"/>
                <a:cs typeface="Times New Roman" panose="02020603050405020304" pitchFamily="18" charset="0"/>
                <a:sym typeface="+mn-ea"/>
              </a:rPr>
              <a:t> Step. 2023.</a:t>
            </a:r>
            <a:endParaRPr lang="en-US" altLang="zh-CN" sz="1200">
              <a:solidFill>
                <a:schemeClr val="tx1">
                  <a:lumMod val="75000"/>
                  <a:lumOff val="25000"/>
                </a:schemeClr>
              </a:solidFill>
              <a:latin typeface="Times New Roman" panose="02020603050405020304" pitchFamily="18" charset="0"/>
              <a:cs typeface="Times New Roman" panose="02020603050405020304" pitchFamily="18" charset="0"/>
              <a:sym typeface="+mn-ea"/>
            </a:endParaRPr>
          </a:p>
          <a:p>
            <a:pPr fontAlgn="auto">
              <a:spcAft>
                <a:spcPts val="0"/>
              </a:spcAft>
              <a:buFont typeface="Arial" panose="020B0604020202020204"/>
              <a:buNone/>
              <a:defRPr/>
            </a:pPr>
            <a:r>
              <a:rPr lang="en-US" altLang="zh-CN" sz="1200">
                <a:sym typeface="+mn-ea"/>
              </a:rPr>
              <a:t>[2] RIS TECH Alliance, "Reconfigurable Intelligent Surface Technology White Paper, " Mar. 2023. [Online] https://doi.org/10.12142/RISTA.202302002</a:t>
            </a:r>
            <a:endParaRPr lang="en-US" altLang="zh-CN" sz="1200">
              <a:sym typeface="+mn-ea"/>
            </a:endParaRPr>
          </a:p>
          <a:p>
            <a:pPr fontAlgn="auto">
              <a:spcAft>
                <a:spcPts val="0"/>
              </a:spcAft>
              <a:buFont typeface="Arial" panose="020B0604020202020204"/>
              <a:buNone/>
              <a:defRPr/>
            </a:pPr>
            <a:r>
              <a:rPr lang="en-US" altLang="zh-CN" sz="1200">
                <a:sym typeface="+mn-ea"/>
              </a:rPr>
              <a:t>[3] ETSI. “Industry Specification Group (ISG) on Reconfigurable Intelligent Surfaces (RIS) Activity Report 2023,” https://www.etsi.org/committee-activity/activity-report-ris?utm_source</a:t>
            </a:r>
            <a:r>
              <a:rPr lang="en-US" altLang="zh-CN" sz="1200">
                <a:sym typeface="+mn-ea"/>
              </a:rPr>
              <a:t>.</a:t>
            </a:r>
            <a:endParaRPr lang="en-US" altLang="zh-CN" sz="1200">
              <a:sym typeface="+mn-ea"/>
            </a:endParaRPr>
          </a:p>
          <a:p>
            <a:pPr fontAlgn="auto">
              <a:spcAft>
                <a:spcPts val="0"/>
              </a:spcAft>
              <a:buFont typeface="Arial" panose="020B0604020202020204"/>
              <a:buNone/>
              <a:defRPr/>
            </a:pPr>
            <a:r>
              <a:rPr lang="zh-CN" altLang="en-US" sz="1200">
                <a:sym typeface="+mn-ea"/>
              </a:rPr>
              <a:t>[</a:t>
            </a:r>
            <a:r>
              <a:rPr lang="en-US" altLang="zh-CN" sz="1200">
                <a:sym typeface="+mn-ea"/>
              </a:rPr>
              <a:t>4</a:t>
            </a:r>
            <a:r>
              <a:rPr lang="zh-CN" altLang="en-US" sz="1200">
                <a:sym typeface="+mn-ea"/>
              </a:rPr>
              <a:t>] </a:t>
            </a:r>
            <a:r>
              <a:rPr lang="zh-CN" altLang="en-US" sz="1200">
                <a:sym typeface="+mn-ea"/>
              </a:rPr>
              <a:t>FuTURE Forum</a:t>
            </a:r>
            <a:r>
              <a:rPr lang="zh-CN" altLang="en-US" sz="1200">
                <a:sym typeface="+mn-ea"/>
              </a:rPr>
              <a:t>.</a:t>
            </a:r>
            <a:r>
              <a:rPr lang="en-US" altLang="zh-CN" sz="1200">
                <a:sym typeface="+mn-ea"/>
              </a:rPr>
              <a:t>,</a:t>
            </a:r>
            <a:r>
              <a:rPr lang="zh-CN" altLang="en-US" sz="1200">
                <a:sym typeface="+mn-ea"/>
              </a:rPr>
              <a:t> “White Paper on Prototyping of Reconfigurable Intelligent Surface ,” FuTURE Forum, Nanjing, China, Apr 2025. doi:10.12142/FuTURE.202504005. [Online] https://www.risalliance.com/en/white-paper-on-prototyping-of-reconfigurable-intelligent-surface/</a:t>
            </a:r>
            <a:r>
              <a:rPr lang="zh-CN" altLang="en-US" sz="1200">
                <a:solidFill>
                  <a:schemeClr val="tx1">
                    <a:lumMod val="75000"/>
                    <a:lumOff val="25000"/>
                  </a:schemeClr>
                </a:solidFill>
                <a:latin typeface="Times New Roman" panose="02020603050405020304" pitchFamily="18" charset="0"/>
                <a:cs typeface="Times New Roman" panose="02020603050405020304" pitchFamily="18" charset="0"/>
                <a:sym typeface="+mn-ea"/>
              </a:rPr>
              <a:t> </a:t>
            </a:r>
            <a:endParaRPr lang="zh-CN" altLang="en-US" sz="1200">
              <a:solidFill>
                <a:schemeClr val="tx1">
                  <a:lumMod val="75000"/>
                  <a:lumOff val="25000"/>
                </a:schemeClr>
              </a:solidFill>
              <a:latin typeface="Times New Roman" panose="02020603050405020304" pitchFamily="18" charset="0"/>
              <a:cs typeface="Times New Roman" panose="02020603050405020304" pitchFamily="18" charset="0"/>
              <a:sym typeface="+mn-ea"/>
            </a:endParaRPr>
          </a:p>
        </p:txBody>
      </p:sp>
      <p:pic>
        <p:nvPicPr>
          <p:cNvPr id="5" name="图片 4" descr="C:\Users\10118159.SERVER-CLUSTER0\Desktop\usage (1)(1).pngusage (1)(1)"/>
          <p:cNvPicPr preferRelativeResize="0">
            <a:picLocks noChangeAspect="1"/>
          </p:cNvPicPr>
          <p:nvPr/>
        </p:nvPicPr>
        <p:blipFill>
          <a:blip r:embed="rId1"/>
          <a:srcRect/>
          <a:stretch>
            <a:fillRect/>
          </a:stretch>
        </p:blipFill>
        <p:spPr>
          <a:xfrm>
            <a:off x="7464551" y="1207624"/>
            <a:ext cx="4176000" cy="4176000"/>
          </a:xfrm>
          <a:prstGeom prst="rect">
            <a:avLst/>
          </a:prstGeom>
          <a:solidFill>
            <a:schemeClr val="bg1"/>
          </a:solidFill>
        </p:spPr>
      </p:pic>
      <p:sp>
        <p:nvSpPr>
          <p:cNvPr id="30" name="流程图: 联系 29"/>
          <p:cNvSpPr/>
          <p:nvPr/>
        </p:nvSpPr>
        <p:spPr>
          <a:xfrm>
            <a:off x="7760335" y="2452370"/>
            <a:ext cx="1205230" cy="660400"/>
          </a:xfrm>
          <a:prstGeom prst="flowChartConnector">
            <a:avLst/>
          </a:prstGeom>
          <a:solidFill>
            <a:srgbClr val="000000">
              <a:alpha val="0"/>
            </a:srgbClr>
          </a:solidFill>
          <a:ln>
            <a:gradFill>
              <a:gsLst>
                <a:gs pos="0">
                  <a:srgbClr val="E30000"/>
                </a:gs>
                <a:gs pos="100000">
                  <a:srgbClr val="760303"/>
                </a:gs>
              </a:gsLst>
            </a:gradFill>
          </a:ln>
          <a:extLst>
            <a:ext uri="{909E8E84-426E-40DD-AFC4-6F175D3DCCD1}">
              <a14:hiddenFill xmlns:a14="http://schemas.microsoft.com/office/drawing/2010/main">
                <a:solidFill>
                  <a:schemeClr val="accen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sz="3515">
              <a:solidFill>
                <a:schemeClr val="tx1"/>
              </a:solidFill>
            </a:endParaRPr>
          </a:p>
        </p:txBody>
      </p:sp>
      <p:sp>
        <p:nvSpPr>
          <p:cNvPr id="27" name="流程图: 联系 26"/>
          <p:cNvSpPr/>
          <p:nvPr/>
        </p:nvSpPr>
        <p:spPr>
          <a:xfrm>
            <a:off x="8973820" y="4090035"/>
            <a:ext cx="1205230" cy="660400"/>
          </a:xfrm>
          <a:prstGeom prst="flowChartConnector">
            <a:avLst/>
          </a:prstGeom>
          <a:solidFill>
            <a:srgbClr val="000000">
              <a:alpha val="0"/>
            </a:srgbClr>
          </a:solidFill>
          <a:ln>
            <a:gradFill>
              <a:gsLst>
                <a:gs pos="0">
                  <a:srgbClr val="E30000"/>
                </a:gs>
                <a:gs pos="100000">
                  <a:srgbClr val="760303"/>
                </a:gs>
              </a:gsLst>
            </a:gradFill>
          </a:ln>
          <a:extLst>
            <a:ext uri="{909E8E84-426E-40DD-AFC4-6F175D3DCCD1}">
              <a14:hiddenFill xmlns:a14="http://schemas.microsoft.com/office/drawing/2010/main">
                <a:solidFill>
                  <a:schemeClr val="accen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sz="3515">
              <a:solidFill>
                <a:schemeClr val="tx1"/>
              </a:solidFill>
            </a:endParaRPr>
          </a:p>
        </p:txBody>
      </p:sp>
      <p:sp>
        <p:nvSpPr>
          <p:cNvPr id="28" name="流程图: 联系 27"/>
          <p:cNvSpPr/>
          <p:nvPr/>
        </p:nvSpPr>
        <p:spPr>
          <a:xfrm>
            <a:off x="8965565" y="1861820"/>
            <a:ext cx="1205230" cy="660400"/>
          </a:xfrm>
          <a:prstGeom prst="flowChartConnector">
            <a:avLst/>
          </a:prstGeom>
          <a:solidFill>
            <a:srgbClr val="000000">
              <a:alpha val="0"/>
            </a:srgbClr>
          </a:solidFill>
          <a:ln>
            <a:gradFill>
              <a:gsLst>
                <a:gs pos="0">
                  <a:srgbClr val="E30000"/>
                </a:gs>
                <a:gs pos="100000">
                  <a:srgbClr val="760303"/>
                </a:gs>
              </a:gsLst>
            </a:gradFill>
          </a:ln>
          <a:extLst>
            <a:ext uri="{909E8E84-426E-40DD-AFC4-6F175D3DCCD1}">
              <a14:hiddenFill xmlns:a14="http://schemas.microsoft.com/office/drawing/2010/main">
                <a:solidFill>
                  <a:schemeClr val="accen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sz="3515">
              <a:solidFill>
                <a:schemeClr val="tx1"/>
              </a:solidFill>
            </a:endParaRPr>
          </a:p>
        </p:txBody>
      </p:sp>
      <p:sp>
        <p:nvSpPr>
          <p:cNvPr id="6" name="流程图: 联系 5"/>
          <p:cNvSpPr/>
          <p:nvPr/>
        </p:nvSpPr>
        <p:spPr>
          <a:xfrm rot="19200000">
            <a:off x="7579995" y="1699260"/>
            <a:ext cx="1205230" cy="408940"/>
          </a:xfrm>
          <a:prstGeom prst="flowChartConnector">
            <a:avLst/>
          </a:prstGeom>
          <a:solidFill>
            <a:srgbClr val="000000">
              <a:alpha val="0"/>
            </a:srgbClr>
          </a:solidFill>
          <a:ln>
            <a:gradFill>
              <a:gsLst>
                <a:gs pos="0">
                  <a:srgbClr val="E30000"/>
                </a:gs>
                <a:gs pos="100000">
                  <a:srgbClr val="760303"/>
                </a:gs>
              </a:gsLst>
            </a:gradFill>
          </a:ln>
          <a:extLst>
            <a:ext uri="{909E8E84-426E-40DD-AFC4-6F175D3DCCD1}">
              <a14:hiddenFill xmlns:a14="http://schemas.microsoft.com/office/drawing/2010/main">
                <a:solidFill>
                  <a:schemeClr val="accen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sz="3515">
              <a:solidFill>
                <a:schemeClr val="tx1"/>
              </a:solidFill>
            </a:endParaRPr>
          </a:p>
        </p:txBody>
      </p:sp>
      <p:sp>
        <p:nvSpPr>
          <p:cNvPr id="7" name="流程图: 联系 6"/>
          <p:cNvSpPr/>
          <p:nvPr/>
        </p:nvSpPr>
        <p:spPr>
          <a:xfrm rot="18900000">
            <a:off x="9964420" y="4415790"/>
            <a:ext cx="1709420" cy="408940"/>
          </a:xfrm>
          <a:prstGeom prst="flowChartConnector">
            <a:avLst/>
          </a:prstGeom>
          <a:solidFill>
            <a:srgbClr val="000000">
              <a:alpha val="0"/>
            </a:srgbClr>
          </a:solidFill>
          <a:ln>
            <a:gradFill>
              <a:gsLst>
                <a:gs pos="0">
                  <a:srgbClr val="E30000"/>
                </a:gs>
                <a:gs pos="100000">
                  <a:srgbClr val="760303"/>
                </a:gs>
              </a:gsLst>
            </a:gradFill>
          </a:ln>
          <a:extLst>
            <a:ext uri="{909E8E84-426E-40DD-AFC4-6F175D3DCCD1}">
              <a14:hiddenFill xmlns:a14="http://schemas.microsoft.com/office/drawing/2010/main">
                <a:solidFill>
                  <a:schemeClr val="accen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sz="3515">
              <a:solidFill>
                <a:schemeClr val="tx1"/>
              </a:solidFill>
            </a:endParaRPr>
          </a:p>
        </p:txBody>
      </p:sp>
      <p:sp>
        <p:nvSpPr>
          <p:cNvPr id="9" name="流程图: 联系 8"/>
          <p:cNvSpPr/>
          <p:nvPr/>
        </p:nvSpPr>
        <p:spPr>
          <a:xfrm rot="2460000">
            <a:off x="10064750" y="1725930"/>
            <a:ext cx="1709420" cy="408940"/>
          </a:xfrm>
          <a:prstGeom prst="flowChartConnector">
            <a:avLst/>
          </a:prstGeom>
          <a:solidFill>
            <a:srgbClr val="000000">
              <a:alpha val="0"/>
            </a:srgbClr>
          </a:solidFill>
          <a:ln>
            <a:gradFill>
              <a:gsLst>
                <a:gs pos="0">
                  <a:srgbClr val="E30000"/>
                </a:gs>
                <a:gs pos="100000">
                  <a:srgbClr val="760303"/>
                </a:gs>
              </a:gsLst>
            </a:gradFill>
          </a:ln>
          <a:extLst>
            <a:ext uri="{909E8E84-426E-40DD-AFC4-6F175D3DCCD1}">
              <a14:hiddenFill xmlns:a14="http://schemas.microsoft.com/office/drawing/2010/main">
                <a:solidFill>
                  <a:schemeClr val="accen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a:endParaRPr lang="zh-CN" altLang="en-US" sz="3515">
              <a:solidFill>
                <a:schemeClr val="tx1"/>
              </a:solidFill>
            </a:endParaRPr>
          </a:p>
        </p:txBody>
      </p:sp>
      <p:sp>
        <p:nvSpPr>
          <p:cNvPr id="10" name="灯片编号占位符 9"/>
          <p:cNvSpPr>
            <a:spLocks noGrp="1"/>
          </p:cNvSpPr>
          <p:nvPr>
            <p:ph type="sldNum" sz="quarter" idx="12"/>
          </p:nvPr>
        </p:nvSpPr>
        <p:spPr/>
        <p:txBody>
          <a:bodyPr/>
          <a:p>
            <a:fld id="{6F0A2B16-7EC7-4440-A855-9C5FC4408BD4}" type="slidenum">
              <a:rPr lang="zh-CN" altLang="en-US" smtClean="0"/>
            </a:fld>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1177925"/>
            <a:ext cx="10515600" cy="4526915"/>
          </a:xfrm>
        </p:spPr>
        <p:txBody>
          <a:bodyPr>
            <a:normAutofit fontScale="60000"/>
          </a:bodyPr>
          <a:lstStyle/>
          <a:p>
            <a:pPr marL="57150" indent="-285750" algn="l" fontAlgn="auto">
              <a:lnSpc>
                <a:spcPct val="120000"/>
              </a:lnSpc>
              <a:spcBef>
                <a:spcPts val="300"/>
              </a:spcBef>
              <a:spcAft>
                <a:spcPts val="300"/>
              </a:spcAft>
              <a:buClrTx/>
              <a:buSzTx/>
              <a:buFont typeface="Wingdings" panose="05000000000000000000" charset="0"/>
              <a:buChar char="Ø"/>
            </a:pPr>
            <a:r>
              <a:rPr lang="en-US" altLang="zh-CN" dirty="0" smtClean="0">
                <a:latin typeface="Times New Roman" panose="02020603050405020304" pitchFamily="18" charset="0"/>
                <a:cs typeface="Times New Roman" panose="02020603050405020304" pitchFamily="18" charset="0"/>
              </a:rPr>
              <a:t>Improved Spectral Efficiency</a:t>
            </a:r>
            <a:endParaRPr lang="en-US" altLang="zh-CN" dirty="0" smtClean="0">
              <a:latin typeface="Times New Roman" panose="02020603050405020304" pitchFamily="18" charset="0"/>
              <a:cs typeface="Times New Roman" panose="02020603050405020304" pitchFamily="18" charset="0"/>
            </a:endParaRPr>
          </a:p>
          <a:p>
            <a:pPr marL="539750" lvl="1" algn="l" fontAlgn="auto">
              <a:lnSpc>
                <a:spcPct val="120000"/>
              </a:lnSpc>
              <a:spcBef>
                <a:spcPts val="300"/>
              </a:spcBef>
              <a:spcAft>
                <a:spcPts val="300"/>
              </a:spcAft>
              <a:buClrTx/>
              <a:buSzTx/>
            </a:pPr>
            <a:r>
              <a:rPr lang="en-US" altLang="zh-CN" dirty="0" smtClean="0">
                <a:latin typeface="Times New Roman" panose="02020603050405020304" pitchFamily="18" charset="0"/>
                <a:cs typeface="Times New Roman" panose="02020603050405020304" pitchFamily="18" charset="0"/>
              </a:rPr>
              <a:t>By intelligently controlling signal reflections, RIS reduces interference and enhances signal strength, leading to higher data rates and better spectrum utilization.</a:t>
            </a:r>
            <a:endParaRPr lang="en-US" altLang="zh-CN" dirty="0" smtClean="0">
              <a:latin typeface="Times New Roman" panose="02020603050405020304" pitchFamily="18" charset="0"/>
              <a:cs typeface="Times New Roman" panose="02020603050405020304" pitchFamily="18" charset="0"/>
            </a:endParaRPr>
          </a:p>
          <a:p>
            <a:pPr marL="539750" lvl="1" algn="l" fontAlgn="auto">
              <a:lnSpc>
                <a:spcPct val="120000"/>
              </a:lnSpc>
              <a:spcBef>
                <a:spcPts val="300"/>
              </a:spcBef>
              <a:spcAft>
                <a:spcPts val="300"/>
              </a:spcAft>
              <a:buClrTx/>
              <a:buSzTx/>
            </a:pPr>
            <a:r>
              <a:rPr lang="en-US" altLang="zh-CN" dirty="0" smtClean="0">
                <a:latin typeface="Times New Roman" panose="02020603050405020304" pitchFamily="18" charset="0"/>
                <a:cs typeface="Times New Roman" panose="02020603050405020304" pitchFamily="18" charset="0"/>
              </a:rPr>
              <a:t>Enables more users to connect simultaneously without degrading performance.</a:t>
            </a:r>
            <a:endParaRPr lang="en-US" altLang="zh-CN" dirty="0" smtClean="0">
              <a:latin typeface="Times New Roman" panose="02020603050405020304" pitchFamily="18" charset="0"/>
              <a:cs typeface="Times New Roman" panose="02020603050405020304" pitchFamily="18" charset="0"/>
            </a:endParaRPr>
          </a:p>
          <a:p>
            <a:pPr marL="57150" indent="-285750" algn="l">
              <a:lnSpc>
                <a:spcPct val="120000"/>
              </a:lnSpc>
              <a:spcBef>
                <a:spcPts val="300"/>
              </a:spcBef>
              <a:spcAft>
                <a:spcPts val="300"/>
              </a:spcAft>
              <a:buClrTx/>
              <a:buSzTx/>
              <a:buFont typeface="Wingdings" panose="05000000000000000000" charset="0"/>
              <a:buChar char="Ø"/>
            </a:pPr>
            <a:r>
              <a:rPr lang="en-US" altLang="zh-CN" dirty="0" smtClean="0">
                <a:latin typeface="Times New Roman" panose="02020603050405020304" pitchFamily="18" charset="0"/>
                <a:cs typeface="Times New Roman" panose="02020603050405020304" pitchFamily="18" charset="0"/>
              </a:rPr>
              <a:t>Cost-Effective Deployment</a:t>
            </a:r>
            <a:endParaRPr lang="en-US" altLang="zh-CN" dirty="0" smtClean="0">
              <a:latin typeface="Times New Roman" panose="02020603050405020304" pitchFamily="18" charset="0"/>
              <a:cs typeface="Times New Roman" panose="02020603050405020304" pitchFamily="18" charset="0"/>
            </a:endParaRPr>
          </a:p>
          <a:p>
            <a:pPr marL="539750" lvl="1" algn="l">
              <a:lnSpc>
                <a:spcPct val="120000"/>
              </a:lnSpc>
              <a:spcBef>
                <a:spcPts val="300"/>
              </a:spcBef>
              <a:spcAft>
                <a:spcPts val="300"/>
              </a:spcAft>
              <a:buClrTx/>
              <a:buSzTx/>
            </a:pPr>
            <a:r>
              <a:rPr lang="en-US" altLang="zh-CN" dirty="0" smtClean="0">
                <a:latin typeface="Times New Roman" panose="02020603050405020304" pitchFamily="18" charset="0"/>
                <a:cs typeface="Times New Roman" panose="02020603050405020304" pitchFamily="18" charset="0"/>
              </a:rPr>
              <a:t>RIS panels are low-cost and easy to install compared to deploying additional base stations or fiber optics.</a:t>
            </a:r>
            <a:endParaRPr lang="en-US" altLang="zh-CN" dirty="0" smtClean="0">
              <a:latin typeface="Times New Roman" panose="02020603050405020304" pitchFamily="18" charset="0"/>
              <a:cs typeface="Times New Roman" panose="02020603050405020304" pitchFamily="18" charset="0"/>
            </a:endParaRPr>
          </a:p>
          <a:p>
            <a:pPr marL="539750" lvl="1" algn="l">
              <a:lnSpc>
                <a:spcPct val="120000"/>
              </a:lnSpc>
              <a:spcBef>
                <a:spcPts val="300"/>
              </a:spcBef>
              <a:spcAft>
                <a:spcPts val="300"/>
              </a:spcAft>
              <a:buClrTx/>
              <a:buSzTx/>
            </a:pPr>
            <a:r>
              <a:rPr lang="en-US" altLang="zh-CN" dirty="0" smtClean="0">
                <a:latin typeface="Times New Roman" panose="02020603050405020304" pitchFamily="18" charset="0"/>
                <a:cs typeface="Times New Roman" panose="02020603050405020304" pitchFamily="18" charset="0"/>
              </a:rPr>
              <a:t>Ideal for rural areas, smart cities, and IoT networks where infrastructure costs are a concern.</a:t>
            </a:r>
            <a:endParaRPr lang="en-US" altLang="zh-CN" dirty="0" smtClean="0">
              <a:latin typeface="Times New Roman" panose="02020603050405020304" pitchFamily="18" charset="0"/>
              <a:cs typeface="Times New Roman" panose="02020603050405020304" pitchFamily="18" charset="0"/>
            </a:endParaRPr>
          </a:p>
          <a:p>
            <a:pPr marL="57150" indent="-285750" algn="l">
              <a:lnSpc>
                <a:spcPct val="120000"/>
              </a:lnSpc>
              <a:spcBef>
                <a:spcPts val="300"/>
              </a:spcBef>
              <a:spcAft>
                <a:spcPts val="300"/>
              </a:spcAft>
              <a:buClrTx/>
              <a:buSzTx/>
              <a:buFont typeface="Wingdings" panose="05000000000000000000" charset="0"/>
              <a:buChar char="Ø"/>
            </a:pPr>
            <a:r>
              <a:rPr lang="en-US" altLang="zh-CN" sz="2800" dirty="0" smtClean="0">
                <a:latin typeface="Times New Roman" panose="02020603050405020304" pitchFamily="18" charset="0"/>
                <a:cs typeface="Times New Roman" panose="02020603050405020304" pitchFamily="18" charset="0"/>
                <a:sym typeface="+mn-ea"/>
              </a:rPr>
              <a:t>Flexibility &amp; Adaptability</a:t>
            </a:r>
            <a:endParaRPr lang="en-US" altLang="zh-CN" sz="2800" dirty="0" smtClean="0">
              <a:latin typeface="Times New Roman" panose="02020603050405020304" pitchFamily="18" charset="0"/>
              <a:cs typeface="Times New Roman" panose="02020603050405020304" pitchFamily="18" charset="0"/>
            </a:endParaRPr>
          </a:p>
          <a:p>
            <a:pPr marL="539750" lvl="1" algn="l">
              <a:lnSpc>
                <a:spcPct val="120000"/>
              </a:lnSpc>
              <a:spcBef>
                <a:spcPts val="300"/>
              </a:spcBef>
              <a:spcAft>
                <a:spcPts val="300"/>
              </a:spcAft>
              <a:buClrTx/>
              <a:buSzTx/>
            </a:pPr>
            <a:r>
              <a:rPr lang="en-US" altLang="zh-CN" sz="2400" dirty="0" smtClean="0">
                <a:latin typeface="Times New Roman" panose="02020603050405020304" pitchFamily="18" charset="0"/>
                <a:cs typeface="Times New Roman" panose="02020603050405020304" pitchFamily="18" charset="0"/>
                <a:sym typeface="+mn-ea"/>
              </a:rPr>
              <a:t>RIS can dynamically reconfigure its reflection properties to adapt to changing network conditions (e.g., user movement, obstacles).</a:t>
            </a:r>
            <a:endParaRPr lang="en-US" altLang="zh-CN" sz="2400" dirty="0" smtClean="0">
              <a:latin typeface="Times New Roman" panose="02020603050405020304" pitchFamily="18" charset="0"/>
              <a:cs typeface="Times New Roman" panose="02020603050405020304" pitchFamily="18" charset="0"/>
            </a:endParaRPr>
          </a:p>
          <a:p>
            <a:pPr marL="539750" lvl="1" algn="l">
              <a:lnSpc>
                <a:spcPct val="120000"/>
              </a:lnSpc>
              <a:spcBef>
                <a:spcPts val="300"/>
              </a:spcBef>
              <a:spcAft>
                <a:spcPts val="300"/>
              </a:spcAft>
              <a:buClrTx/>
              <a:buSzTx/>
            </a:pPr>
            <a:r>
              <a:rPr lang="en-US" altLang="zh-CN" sz="2400" dirty="0" smtClean="0">
                <a:latin typeface="Times New Roman" panose="02020603050405020304" pitchFamily="18" charset="0"/>
                <a:cs typeface="Times New Roman" panose="02020603050405020304" pitchFamily="18" charset="0"/>
                <a:sym typeface="+mn-ea"/>
              </a:rPr>
              <a:t>Supports massive MIMO and beamforming for better directional signals.</a:t>
            </a:r>
            <a:endParaRPr lang="en-US" altLang="zh-CN" sz="2400" dirty="0" smtClean="0">
              <a:latin typeface="Times New Roman" panose="02020603050405020304" pitchFamily="18" charset="0"/>
              <a:cs typeface="Times New Roman" panose="02020603050405020304" pitchFamily="18" charset="0"/>
            </a:endParaRPr>
          </a:p>
          <a:p>
            <a:pPr marL="57150" indent="-285750" algn="l">
              <a:lnSpc>
                <a:spcPct val="120000"/>
              </a:lnSpc>
              <a:spcBef>
                <a:spcPts val="300"/>
              </a:spcBef>
              <a:spcAft>
                <a:spcPts val="300"/>
              </a:spcAft>
              <a:buClrTx/>
              <a:buSzTx/>
              <a:buFont typeface="Wingdings" panose="05000000000000000000" charset="0"/>
              <a:buChar char="Ø"/>
            </a:pPr>
            <a:r>
              <a:rPr lang="en-US" altLang="zh-CN" sz="2800" dirty="0" smtClean="0">
                <a:latin typeface="Times New Roman" panose="02020603050405020304" pitchFamily="18" charset="0"/>
                <a:cs typeface="Times New Roman" panose="02020603050405020304" pitchFamily="18" charset="0"/>
                <a:sym typeface="+mn-ea"/>
              </a:rPr>
              <a:t>Security Enhancement</a:t>
            </a:r>
            <a:endParaRPr lang="en-US" altLang="zh-CN" sz="2800" dirty="0" smtClean="0">
              <a:latin typeface="Times New Roman" panose="02020603050405020304" pitchFamily="18" charset="0"/>
              <a:cs typeface="Times New Roman" panose="02020603050405020304" pitchFamily="18" charset="0"/>
            </a:endParaRPr>
          </a:p>
          <a:p>
            <a:pPr marL="539750" lvl="1" algn="l">
              <a:lnSpc>
                <a:spcPct val="120000"/>
              </a:lnSpc>
              <a:spcBef>
                <a:spcPts val="300"/>
              </a:spcBef>
              <a:spcAft>
                <a:spcPts val="300"/>
              </a:spcAft>
              <a:buClrTx/>
              <a:buSzTx/>
            </a:pPr>
            <a:r>
              <a:rPr lang="en-US" altLang="zh-CN" sz="2400" dirty="0" smtClean="0">
                <a:latin typeface="Times New Roman" panose="02020603050405020304" pitchFamily="18" charset="0"/>
                <a:cs typeface="Times New Roman" panose="02020603050405020304" pitchFamily="18" charset="0"/>
                <a:sym typeface="+mn-ea"/>
              </a:rPr>
              <a:t>RIS can direct signals away from eavesdroppers, improving physical-layer security in wireless networks.</a:t>
            </a:r>
            <a:endParaRPr lang="en-US" altLang="zh-CN" sz="2400" dirty="0" smtClean="0">
              <a:latin typeface="Times New Roman" panose="02020603050405020304" pitchFamily="18" charset="0"/>
              <a:cs typeface="Times New Roman" panose="02020603050405020304" pitchFamily="18" charset="0"/>
            </a:endParaRPr>
          </a:p>
          <a:p>
            <a:pPr marL="539750" lvl="1" algn="l">
              <a:lnSpc>
                <a:spcPct val="120000"/>
              </a:lnSpc>
              <a:spcBef>
                <a:spcPts val="300"/>
              </a:spcBef>
              <a:spcAft>
                <a:spcPts val="300"/>
              </a:spcAft>
              <a:buClrTx/>
              <a:buSzTx/>
            </a:pPr>
            <a:r>
              <a:rPr lang="en-US" altLang="zh-CN" sz="2400" dirty="0" smtClean="0">
                <a:latin typeface="Times New Roman" panose="02020603050405020304" pitchFamily="18" charset="0"/>
                <a:cs typeface="Times New Roman" panose="02020603050405020304" pitchFamily="18" charset="0"/>
                <a:sym typeface="+mn-ea"/>
              </a:rPr>
              <a:t>Helps prevent jamming and unauthorized access.</a:t>
            </a:r>
            <a:endParaRPr lang="en-US" altLang="zh-CN" dirty="0" smtClean="0">
              <a:latin typeface="Times New Roman" panose="02020603050405020304" pitchFamily="18" charset="0"/>
              <a:cs typeface="Times New Roman" panose="02020603050405020304" pitchFamily="18" charset="0"/>
            </a:endParaRPr>
          </a:p>
        </p:txBody>
      </p:sp>
      <p:sp>
        <p:nvSpPr>
          <p:cNvPr id="5" name="标题 4"/>
          <p:cNvSpPr>
            <a:spLocks noGrp="1"/>
          </p:cNvSpPr>
          <p:nvPr>
            <p:ph type="title"/>
          </p:nvPr>
        </p:nvSpPr>
        <p:spPr>
          <a:xfrm>
            <a:off x="838200" y="386715"/>
            <a:ext cx="10515600" cy="713105"/>
          </a:xfrm>
        </p:spPr>
        <p:txBody>
          <a:bodyPr vert="horz" lIns="91440" tIns="45720" rIns="91440" bIns="45720" rtlCol="0" anchor="ctr">
            <a:normAutofit/>
          </a:bodyPr>
          <a:p>
            <a:pPr lvl="0" algn="l">
              <a:buClrTx/>
              <a:buSzTx/>
              <a:buFontTx/>
            </a:pPr>
            <a:r>
              <a:rPr lang="en-US" altLang="zh-CN" sz="3200" dirty="0">
                <a:latin typeface="Times New Roman" panose="02020603050405020304" pitchFamily="18" charset="0"/>
                <a:cs typeface="Times New Roman" panose="02020603050405020304" pitchFamily="18" charset="0"/>
                <a:sym typeface="+mn-ea"/>
              </a:rPr>
              <a:t>Key Enabler for ITU-Defined 6G Requirements (2/2)</a:t>
            </a:r>
            <a:endParaRPr lang="en-US" altLang="zh-CN" sz="3200" dirty="0">
              <a:latin typeface="Times New Roman" panose="02020603050405020304" pitchFamily="18" charset="0"/>
              <a:cs typeface="Times New Roman" panose="02020603050405020304" pitchFamily="18" charset="0"/>
              <a:sym typeface="+mn-ea"/>
            </a:endParaRPr>
          </a:p>
        </p:txBody>
      </p:sp>
      <p:sp>
        <p:nvSpPr>
          <p:cNvPr id="6" name="灯片编号占位符 5"/>
          <p:cNvSpPr>
            <a:spLocks noGrp="1"/>
          </p:cNvSpPr>
          <p:nvPr>
            <p:ph type="sldNum" sz="quarter" idx="12"/>
          </p:nvPr>
        </p:nvSpPr>
        <p:spPr/>
        <p:txBody>
          <a:bodyPr/>
          <a:p>
            <a:fld id="{6F0A2B16-7EC7-4440-A855-9C5FC4408BD4}" type="slidenum">
              <a:rPr lang="zh-CN" altLang="en-US" smtClean="0"/>
            </a:fld>
            <a:endParaRPr lang="zh-CN" altLang="en-US"/>
          </a:p>
        </p:txBody>
      </p:sp>
      <p:sp>
        <p:nvSpPr>
          <p:cNvPr id="4" name="文本框 3"/>
          <p:cNvSpPr txBox="1"/>
          <p:nvPr/>
        </p:nvSpPr>
        <p:spPr>
          <a:xfrm>
            <a:off x="702945" y="5784850"/>
            <a:ext cx="10801985" cy="829945"/>
          </a:xfrm>
          <a:prstGeom prst="rect">
            <a:avLst/>
          </a:prstGeom>
          <a:noFill/>
        </p:spPr>
        <p:txBody>
          <a:bodyPr wrap="square" rtlCol="0" anchor="t">
            <a:spAutoFit/>
          </a:bodyPr>
          <a:p>
            <a:pPr fontAlgn="auto">
              <a:spcAft>
                <a:spcPts val="0"/>
              </a:spcAft>
              <a:buFont typeface="Arial" panose="020B0604020202020204"/>
              <a:buNone/>
              <a:defRPr/>
            </a:pPr>
            <a:r>
              <a:rPr lang="zh-CN" altLang="en-US" sz="1200">
                <a:solidFill>
                  <a:schemeClr val="tx1">
                    <a:lumMod val="75000"/>
                    <a:lumOff val="25000"/>
                  </a:schemeClr>
                </a:solidFill>
                <a:latin typeface="Times New Roman" panose="02020603050405020304" pitchFamily="18" charset="0"/>
                <a:cs typeface="Times New Roman" panose="02020603050405020304" pitchFamily="18" charset="0"/>
                <a:sym typeface="+mn-ea"/>
              </a:rPr>
              <a:t>[</a:t>
            </a:r>
            <a:r>
              <a:rPr lang="en-US" altLang="zh-CN" sz="1200">
                <a:solidFill>
                  <a:schemeClr val="tx1">
                    <a:lumMod val="75000"/>
                    <a:lumOff val="25000"/>
                  </a:schemeClr>
                </a:solidFill>
                <a:latin typeface="Times New Roman" panose="02020603050405020304" pitchFamily="18" charset="0"/>
                <a:cs typeface="Times New Roman" panose="02020603050405020304" pitchFamily="18" charset="0"/>
                <a:sym typeface="+mn-ea"/>
              </a:rPr>
              <a:t>1</a:t>
            </a:r>
            <a:r>
              <a:rPr lang="zh-CN" altLang="en-US" sz="1200">
                <a:solidFill>
                  <a:schemeClr val="tx1">
                    <a:lumMod val="75000"/>
                    <a:lumOff val="25000"/>
                  </a:schemeClr>
                </a:solidFill>
                <a:latin typeface="Times New Roman" panose="02020603050405020304" pitchFamily="18" charset="0"/>
                <a:cs typeface="Times New Roman" panose="02020603050405020304" pitchFamily="18" charset="0"/>
                <a:sym typeface="+mn-ea"/>
              </a:rPr>
              <a:t>] ITU</a:t>
            </a:r>
            <a:r>
              <a:rPr lang="en-US" altLang="zh-CN" sz="1200">
                <a:solidFill>
                  <a:schemeClr val="tx1">
                    <a:lumMod val="75000"/>
                    <a:lumOff val="25000"/>
                  </a:schemeClr>
                </a:solidFill>
                <a:latin typeface="Times New Roman" panose="02020603050405020304" pitchFamily="18" charset="0"/>
                <a:cs typeface="Times New Roman" panose="02020603050405020304" pitchFamily="18" charset="0"/>
                <a:sym typeface="+mn-ea"/>
              </a:rPr>
              <a:t>,</a:t>
            </a:r>
            <a:r>
              <a:rPr lang="zh-CN" altLang="en-US" sz="1200">
                <a:solidFill>
                  <a:schemeClr val="tx1">
                    <a:lumMod val="75000"/>
                    <a:lumOff val="25000"/>
                  </a:schemeClr>
                </a:solidFill>
                <a:latin typeface="Times New Roman" panose="02020603050405020304" pitchFamily="18" charset="0"/>
                <a:cs typeface="Times New Roman" panose="02020603050405020304" pitchFamily="18" charset="0"/>
                <a:sym typeface="+mn-ea"/>
              </a:rPr>
              <a:t> </a:t>
            </a:r>
            <a:r>
              <a:rPr lang="en-US" altLang="zh-CN" sz="1200" i="1">
                <a:solidFill>
                  <a:schemeClr val="tx1">
                    <a:lumMod val="75000"/>
                    <a:lumOff val="25000"/>
                  </a:schemeClr>
                </a:solidFill>
                <a:latin typeface="Times New Roman" panose="02020603050405020304" pitchFamily="18" charset="0"/>
                <a:cs typeface="Times New Roman" panose="02020603050405020304" pitchFamily="18" charset="0"/>
                <a:sym typeface="+mn-ea"/>
              </a:rPr>
              <a:t>“</a:t>
            </a:r>
            <a:r>
              <a:rPr lang="zh-CN" altLang="en-US" sz="1200" i="1">
                <a:solidFill>
                  <a:schemeClr val="tx1">
                    <a:lumMod val="75000"/>
                    <a:lumOff val="25000"/>
                  </a:schemeClr>
                </a:solidFill>
                <a:latin typeface="Times New Roman" panose="02020603050405020304" pitchFamily="18" charset="0"/>
                <a:cs typeface="Times New Roman" panose="02020603050405020304" pitchFamily="18" charset="0"/>
                <a:sym typeface="+mn-ea"/>
              </a:rPr>
              <a:t>Framework and overall objectives of the future development ​of IMT for 2030 and beyond</a:t>
            </a:r>
            <a:r>
              <a:rPr lang="en-US" altLang="zh-CN" sz="1200" i="1">
                <a:solidFill>
                  <a:schemeClr val="tx1">
                    <a:lumMod val="75000"/>
                    <a:lumOff val="25000"/>
                  </a:schemeClr>
                </a:solidFill>
                <a:latin typeface="Times New Roman" panose="02020603050405020304" pitchFamily="18" charset="0"/>
                <a:cs typeface="Times New Roman" panose="02020603050405020304" pitchFamily="18" charset="0"/>
                <a:sym typeface="+mn-ea"/>
              </a:rPr>
              <a:t>,”</a:t>
            </a:r>
            <a:r>
              <a:rPr lang="en-US" altLang="zh-CN" sz="1200">
                <a:solidFill>
                  <a:schemeClr val="tx1">
                    <a:lumMod val="75000"/>
                    <a:lumOff val="25000"/>
                  </a:schemeClr>
                </a:solidFill>
                <a:latin typeface="Times New Roman" panose="02020603050405020304" pitchFamily="18" charset="0"/>
                <a:cs typeface="Times New Roman" panose="02020603050405020304" pitchFamily="18" charset="0"/>
                <a:sym typeface="+mn-ea"/>
              </a:rPr>
              <a:t> Step. 2023.</a:t>
            </a:r>
            <a:endParaRPr lang="en-US" altLang="zh-CN" sz="1200">
              <a:solidFill>
                <a:schemeClr val="tx1">
                  <a:lumMod val="75000"/>
                  <a:lumOff val="25000"/>
                </a:schemeClr>
              </a:solidFill>
              <a:latin typeface="Times New Roman" panose="02020603050405020304" pitchFamily="18" charset="0"/>
              <a:cs typeface="Times New Roman" panose="02020603050405020304" pitchFamily="18" charset="0"/>
              <a:sym typeface="+mn-ea"/>
            </a:endParaRPr>
          </a:p>
          <a:p>
            <a:pPr fontAlgn="auto">
              <a:spcAft>
                <a:spcPts val="0"/>
              </a:spcAft>
              <a:buFont typeface="Arial" panose="020B0604020202020204"/>
              <a:buNone/>
              <a:defRPr/>
            </a:pPr>
            <a:r>
              <a:rPr lang="en-US" altLang="zh-CN" sz="1200">
                <a:sym typeface="+mn-ea"/>
              </a:rPr>
              <a:t>[2] RIS TECH Alliance, "Reconfigurable Intelligent Surface Technology White Paper, " Mar. 2023. [Online] https://doi.org/10.12142/RISTA.202302002.</a:t>
            </a:r>
            <a:endParaRPr lang="en-US" altLang="zh-CN" sz="1200">
              <a:sym typeface="+mn-ea"/>
            </a:endParaRPr>
          </a:p>
          <a:p>
            <a:pPr fontAlgn="auto">
              <a:spcAft>
                <a:spcPts val="0"/>
              </a:spcAft>
              <a:buFont typeface="Arial" panose="020B0604020202020204"/>
              <a:buNone/>
              <a:defRPr/>
            </a:pPr>
            <a:r>
              <a:rPr lang="zh-CN" altLang="en-US" sz="1200">
                <a:sym typeface="+mn-ea"/>
              </a:rPr>
              <a:t>[</a:t>
            </a:r>
            <a:r>
              <a:rPr lang="en-US" altLang="zh-CN" sz="1200">
                <a:sym typeface="+mn-ea"/>
              </a:rPr>
              <a:t>3</a:t>
            </a:r>
            <a:r>
              <a:rPr lang="zh-CN" altLang="en-US" sz="1200">
                <a:sym typeface="+mn-ea"/>
              </a:rPr>
              <a:t>] </a:t>
            </a:r>
            <a:r>
              <a:rPr lang="zh-CN" altLang="en-US" sz="1200">
                <a:sym typeface="+mn-ea"/>
              </a:rPr>
              <a:t>FuTURE Forum</a:t>
            </a:r>
            <a:r>
              <a:rPr lang="zh-CN" altLang="en-US" sz="1200">
                <a:sym typeface="+mn-ea"/>
              </a:rPr>
              <a:t>.</a:t>
            </a:r>
            <a:r>
              <a:rPr lang="en-US" altLang="zh-CN" sz="1200">
                <a:sym typeface="+mn-ea"/>
              </a:rPr>
              <a:t>,</a:t>
            </a:r>
            <a:r>
              <a:rPr lang="zh-CN" altLang="en-US" sz="1200">
                <a:sym typeface="+mn-ea"/>
              </a:rPr>
              <a:t> “White Paper on Prototyping of Reconfigurable Intelligent Surface ,” FuTURE Forum, Nanjing, China, Apr 2025. doi:10.12142/FuTURE.202504005. [Online] https://www.risalliance.com/en/white-paper-on-prototyping-of-reconfigurable-intelligent-surface/</a:t>
            </a:r>
            <a:r>
              <a:rPr lang="zh-CN" altLang="en-US" sz="1200">
                <a:solidFill>
                  <a:schemeClr val="tx1">
                    <a:lumMod val="75000"/>
                    <a:lumOff val="25000"/>
                  </a:schemeClr>
                </a:solidFill>
                <a:latin typeface="Times New Roman" panose="02020603050405020304" pitchFamily="18" charset="0"/>
                <a:cs typeface="Times New Roman" panose="02020603050405020304" pitchFamily="18" charset="0"/>
                <a:sym typeface="+mn-ea"/>
              </a:rPr>
              <a:t> </a:t>
            </a:r>
            <a:endParaRPr lang="zh-CN" altLang="en-US" sz="1200">
              <a:solidFill>
                <a:schemeClr val="tx1">
                  <a:lumMod val="75000"/>
                  <a:lumOff val="25000"/>
                </a:schemeClr>
              </a:solidFill>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7067550" y="2705735"/>
            <a:ext cx="4590587" cy="2736000"/>
          </a:xfrm>
          <a:prstGeom prst="rect">
            <a:avLst/>
          </a:prstGeom>
        </p:spPr>
      </p:pic>
      <p:sp>
        <p:nvSpPr>
          <p:cNvPr id="2" name="标题 1"/>
          <p:cNvSpPr>
            <a:spLocks noGrp="1"/>
          </p:cNvSpPr>
          <p:nvPr>
            <p:ph type="title"/>
          </p:nvPr>
        </p:nvSpPr>
        <p:spPr>
          <a:xfrm>
            <a:off x="711200" y="365125"/>
            <a:ext cx="11070590" cy="770255"/>
          </a:xfrm>
        </p:spPr>
        <p:txBody>
          <a:bodyPr vert="horz" lIns="91440" tIns="45720" rIns="91440" bIns="45720" rtlCol="0" anchor="ctr">
            <a:normAutofit fontScale="90000"/>
          </a:bodyPr>
          <a:lstStyle/>
          <a:p>
            <a:pPr lvl="0" algn="l">
              <a:buClrTx/>
              <a:buSzTx/>
              <a:buFontTx/>
            </a:pPr>
            <a:r>
              <a:rPr lang="en-US" altLang="zh-CN" sz="3335" dirty="0">
                <a:latin typeface="Times New Roman" panose="02020603050405020304" pitchFamily="18" charset="0"/>
                <a:cs typeface="Times New Roman" panose="02020603050405020304" pitchFamily="18" charset="0"/>
                <a:sym typeface="+mn-ea"/>
              </a:rPr>
              <a:t>Enabling continuous coverage for mid- and high-frequency networks</a:t>
            </a:r>
            <a:endParaRPr lang="en-US" altLang="zh-CN" sz="3335" dirty="0">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711835" y="2277110"/>
            <a:ext cx="6410960" cy="3742690"/>
          </a:xfrm>
          <a:prstGeom prst="rect">
            <a:avLst/>
          </a:prstGeom>
          <a:noFill/>
        </p:spPr>
        <p:txBody>
          <a:bodyPr wrap="square" rtlCol="0" anchor="t">
            <a:noAutofit/>
          </a:bodyPr>
          <a:p>
            <a:pPr marL="285750" indent="-285750" algn="l" fontAlgn="auto">
              <a:lnSpc>
                <a:spcPct val="150000"/>
              </a:lnSpc>
              <a:buClrTx/>
              <a:buSzTx/>
              <a:buFont typeface="Wingdings" panose="05000000000000000000" charset="0"/>
              <a:buChar char="Ø"/>
            </a:pPr>
            <a:r>
              <a:rPr lang="zh-CN" altLang="en-US" sz="1600" b="1">
                <a:sym typeface="+mn-ea"/>
              </a:rPr>
              <a:t>Cost-Effective Deployment</a:t>
            </a:r>
            <a:endParaRPr lang="zh-CN" altLang="en-US" sz="1600" b="1">
              <a:sym typeface="+mn-ea"/>
            </a:endParaRPr>
          </a:p>
          <a:p>
            <a:pPr marL="539750" lvl="1" indent="-228600" algn="l" fontAlgn="auto">
              <a:lnSpc>
                <a:spcPct val="120000"/>
              </a:lnSpc>
              <a:spcBef>
                <a:spcPts val="300"/>
              </a:spcBef>
              <a:spcAft>
                <a:spcPts val="300"/>
              </a:spcAft>
              <a:buClrTx/>
              <a:buSzTx/>
              <a:buFont typeface="Arial" panose="020B0604020202020204" pitchFamily="34" charset="0"/>
              <a:buChar char="•"/>
            </a:pPr>
            <a:r>
              <a:rPr lang="en-US" altLang="zh-CN" sz="1400" dirty="0" smtClean="0">
                <a:latin typeface="Times New Roman" panose="02020603050405020304" pitchFamily="18" charset="0"/>
                <a:cs typeface="Times New Roman" panose="02020603050405020304" pitchFamily="18" charset="0"/>
                <a:sym typeface="+mn-ea"/>
              </a:rPr>
              <a:t>RIS can be installed on existing 5G BSs and ubiquitously deployed between them. This strategy facilitates continuous coverage in U6G, new mid-band, and millimeter-wave frequencies at a lower cost.</a:t>
            </a:r>
            <a:endParaRPr lang="en-US" altLang="zh-CN" sz="1400" dirty="0" smtClean="0">
              <a:latin typeface="Times New Roman" panose="02020603050405020304" pitchFamily="18" charset="0"/>
              <a:cs typeface="Times New Roman" panose="02020603050405020304" pitchFamily="18" charset="0"/>
              <a:sym typeface="+mn-ea"/>
            </a:endParaRPr>
          </a:p>
          <a:p>
            <a:pPr marL="285750" indent="-285750" algn="l" fontAlgn="auto">
              <a:lnSpc>
                <a:spcPct val="150000"/>
              </a:lnSpc>
              <a:spcBef>
                <a:spcPts val="0"/>
              </a:spcBef>
              <a:buClrTx/>
              <a:buSzTx/>
              <a:buFont typeface="Wingdings" panose="05000000000000000000" charset="0"/>
              <a:buChar char="Ø"/>
            </a:pPr>
            <a:r>
              <a:rPr lang="zh-CN" altLang="en-US" sz="1600" b="1">
                <a:sym typeface="+mn-ea"/>
              </a:rPr>
              <a:t>Mitigating Beam Blockage</a:t>
            </a:r>
            <a:endParaRPr lang="zh-CN" altLang="en-US" sz="1600" b="1">
              <a:sym typeface="+mn-ea"/>
            </a:endParaRPr>
          </a:p>
          <a:p>
            <a:pPr marL="539750" lvl="1" indent="-228600" algn="l" fontAlgn="auto">
              <a:lnSpc>
                <a:spcPct val="120000"/>
              </a:lnSpc>
              <a:spcBef>
                <a:spcPts val="300"/>
              </a:spcBef>
              <a:spcAft>
                <a:spcPts val="300"/>
              </a:spcAft>
              <a:buClrTx/>
              <a:buSzTx/>
              <a:buFont typeface="Arial" panose="020B0604020202020204" pitchFamily="34" charset="0"/>
              <a:buChar char="•"/>
            </a:pPr>
            <a:r>
              <a:rPr lang="en-US" altLang="zh-CN" sz="1400" dirty="0" smtClean="0">
                <a:latin typeface="Times New Roman" panose="02020603050405020304" pitchFamily="18" charset="0"/>
                <a:cs typeface="Times New Roman" panose="02020603050405020304" pitchFamily="18" charset="0"/>
                <a:sym typeface="+mn-ea"/>
              </a:rPr>
              <a:t>Strategically placing RIS along signal paths allows for the redirection of electromagnetic waves, effectively overcoming blockage issues prevalent in mid- and high-frequency bands.</a:t>
            </a:r>
            <a:endParaRPr lang="en-US" altLang="zh-CN" sz="1400" dirty="0" smtClean="0">
              <a:latin typeface="Times New Roman" panose="02020603050405020304" pitchFamily="18" charset="0"/>
              <a:cs typeface="Times New Roman" panose="02020603050405020304" pitchFamily="18" charset="0"/>
              <a:sym typeface="+mn-ea"/>
            </a:endParaRPr>
          </a:p>
          <a:p>
            <a:pPr marL="285750" indent="-285750" algn="l" fontAlgn="auto">
              <a:lnSpc>
                <a:spcPct val="150000"/>
              </a:lnSpc>
              <a:buClrTx/>
              <a:buSzTx/>
              <a:buFont typeface="Wingdings" panose="05000000000000000000" charset="0"/>
              <a:buChar char="Ø"/>
            </a:pPr>
            <a:r>
              <a:rPr lang="zh-CN" altLang="en-US" sz="1600" b="1">
                <a:sym typeface="+mn-ea"/>
              </a:rPr>
              <a:t>Signal Enhancement and Interference Suppression</a:t>
            </a:r>
            <a:endParaRPr lang="zh-CN" altLang="en-US" sz="1600" b="1">
              <a:sym typeface="+mn-ea"/>
            </a:endParaRPr>
          </a:p>
          <a:p>
            <a:pPr marL="539750" lvl="1" indent="-228600" algn="l" fontAlgn="auto">
              <a:lnSpc>
                <a:spcPct val="120000"/>
              </a:lnSpc>
              <a:spcBef>
                <a:spcPts val="300"/>
              </a:spcBef>
              <a:spcAft>
                <a:spcPts val="300"/>
              </a:spcAft>
              <a:buClrTx/>
              <a:buSzTx/>
              <a:buFont typeface="Arial" panose="020B0604020202020204" pitchFamily="34" charset="0"/>
              <a:buChar char="•"/>
            </a:pPr>
            <a:r>
              <a:rPr lang="en-US" altLang="zh-CN" sz="1400" dirty="0" smtClean="0">
                <a:latin typeface="Times New Roman" panose="02020603050405020304" pitchFamily="18" charset="0"/>
                <a:cs typeface="Times New Roman" panose="02020603050405020304" pitchFamily="18" charset="0"/>
                <a:sym typeface="+mn-ea"/>
              </a:rPr>
              <a:t>The large aperture of RIS enables beamforming gains that enhance signal strength and control electromagnetic wave propagation, thereby suppressing interference.</a:t>
            </a:r>
            <a:endParaRPr lang="en-US" altLang="zh-CN" sz="1400" dirty="0" smtClean="0">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711200" y="1118870"/>
            <a:ext cx="10784205" cy="101600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noAutofit/>
          </a:bodyPr>
          <a:p>
            <a:pPr marL="285750" lvl="0" indent="-285750" algn="just" fontAlgn="auto">
              <a:lnSpc>
                <a:spcPct val="120000"/>
              </a:lnSpc>
              <a:buClrTx/>
              <a:buSzTx/>
              <a:buFont typeface="Wingdings" panose="05000000000000000000" charset="0"/>
              <a:buChar char="Ø"/>
            </a:pPr>
            <a:r>
              <a:rPr sz="1600">
                <a:latin typeface="Times New Roman" panose="02020603050405020304" pitchFamily="18" charset="0"/>
                <a:cs typeface="Times New Roman" panose="02020603050405020304" pitchFamily="18" charset="0"/>
                <a:sym typeface="+mn-ea"/>
              </a:rPr>
              <a:t>Given that 6G </a:t>
            </a:r>
            <a:r>
              <a:rPr lang="en-US" sz="1600">
                <a:latin typeface="Times New Roman" panose="02020603050405020304" pitchFamily="18" charset="0"/>
                <a:cs typeface="Times New Roman" panose="02020603050405020304" pitchFamily="18" charset="0"/>
                <a:sym typeface="+mn-ea"/>
              </a:rPr>
              <a:t>NB</a:t>
            </a:r>
            <a:r>
              <a:rPr sz="1600">
                <a:latin typeface="Times New Roman" panose="02020603050405020304" pitchFamily="18" charset="0"/>
                <a:cs typeface="Times New Roman" panose="02020603050405020304" pitchFamily="18" charset="0"/>
                <a:sym typeface="+mn-ea"/>
              </a:rPr>
              <a:t>s are expected to share sites with sub-6 GHz 5G </a:t>
            </a:r>
            <a:r>
              <a:rPr lang="en-US" sz="1600">
                <a:latin typeface="Times New Roman" panose="02020603050405020304" pitchFamily="18" charset="0"/>
                <a:cs typeface="Times New Roman" panose="02020603050405020304" pitchFamily="18" charset="0"/>
                <a:sym typeface="+mn-ea"/>
              </a:rPr>
              <a:t>NB</a:t>
            </a:r>
            <a:r>
              <a:rPr sz="1600">
                <a:latin typeface="Times New Roman" panose="02020603050405020304" pitchFamily="18" charset="0"/>
                <a:cs typeface="Times New Roman" panose="02020603050405020304" pitchFamily="18" charset="0"/>
                <a:sym typeface="+mn-ea"/>
              </a:rPr>
              <a:t>s, RIS offer a promising solution for achieving continuous coverage in mid- to high-frequency networks. Their advantages—low cost, low power consumption, and ease of deployment—make them ideal for enhancing 6G network performance.</a:t>
            </a:r>
            <a:endParaRPr sz="1600">
              <a:latin typeface="Times New Roman" panose="02020603050405020304" pitchFamily="18" charset="0"/>
              <a:cs typeface="Times New Roman" panose="02020603050405020304" pitchFamily="18" charset="0"/>
              <a:sym typeface="+mn-ea"/>
            </a:endParaRPr>
          </a:p>
        </p:txBody>
      </p:sp>
      <p:sp>
        <p:nvSpPr>
          <p:cNvPr id="6" name="灯片编号占位符 5"/>
          <p:cNvSpPr>
            <a:spLocks noGrp="1"/>
          </p:cNvSpPr>
          <p:nvPr>
            <p:ph type="sldNum" sz="quarter" idx="12"/>
          </p:nvPr>
        </p:nvSpPr>
        <p:spPr/>
        <p:txBody>
          <a:bodyPr/>
          <a:p>
            <a:fld id="{6F0A2B16-7EC7-4440-A855-9C5FC4408BD4}" type="slidenum">
              <a:rPr lang="zh-CN" altLang="en-US" smtClean="0"/>
            </a:fld>
            <a:endParaRPr lang="zh-CN" altLang="en-US"/>
          </a:p>
        </p:txBody>
      </p:sp>
      <p:sp>
        <p:nvSpPr>
          <p:cNvPr id="7" name="文本框 6"/>
          <p:cNvSpPr txBox="1"/>
          <p:nvPr/>
        </p:nvSpPr>
        <p:spPr>
          <a:xfrm>
            <a:off x="711835" y="6076315"/>
            <a:ext cx="10547350" cy="645160"/>
          </a:xfrm>
          <a:prstGeom prst="rect">
            <a:avLst/>
          </a:prstGeom>
          <a:noFill/>
        </p:spPr>
        <p:txBody>
          <a:bodyPr wrap="square" rtlCol="0" anchor="t">
            <a:spAutoFit/>
          </a:bodyPr>
          <a:p>
            <a:pPr fontAlgn="auto">
              <a:spcAft>
                <a:spcPts val="0"/>
              </a:spcAft>
              <a:buFont typeface="Arial" panose="020B0604020202020204"/>
              <a:buNone/>
              <a:defRPr/>
            </a:pPr>
            <a:r>
              <a:rPr lang="en-US" altLang="zh-CN" sz="1200">
                <a:sym typeface="+mn-ea"/>
              </a:rPr>
              <a:t>[1] RIS TECH Alliance, "Reconfigurable Intelligent Surface Technology White Paper, " Mar. 2023. [Online] https://doi.org/10.12142/RISTA.202302002.</a:t>
            </a:r>
            <a:endParaRPr lang="en-US" altLang="zh-CN" sz="1200">
              <a:sym typeface="+mn-ea"/>
            </a:endParaRPr>
          </a:p>
          <a:p>
            <a:pPr fontAlgn="auto">
              <a:spcAft>
                <a:spcPts val="0"/>
              </a:spcAft>
              <a:buFont typeface="Arial" panose="020B0604020202020204"/>
              <a:buNone/>
              <a:defRPr/>
            </a:pPr>
            <a:r>
              <a:rPr lang="zh-CN" altLang="en-US" sz="1200">
                <a:sym typeface="+mn-ea"/>
              </a:rPr>
              <a:t>[</a:t>
            </a:r>
            <a:r>
              <a:rPr lang="en-US" altLang="zh-CN" sz="1200">
                <a:sym typeface="+mn-ea"/>
              </a:rPr>
              <a:t>2</a:t>
            </a:r>
            <a:r>
              <a:rPr lang="zh-CN" altLang="en-US" sz="1200">
                <a:sym typeface="+mn-ea"/>
              </a:rPr>
              <a:t>] FuTURE Forum.</a:t>
            </a:r>
            <a:r>
              <a:rPr lang="en-US" altLang="zh-CN" sz="1200">
                <a:sym typeface="+mn-ea"/>
              </a:rPr>
              <a:t>,</a:t>
            </a:r>
            <a:r>
              <a:rPr lang="zh-CN" altLang="en-US" sz="1200">
                <a:sym typeface="+mn-ea"/>
              </a:rPr>
              <a:t> “White Paper on Prototyping of Reconfigurable Intelligent Surface ,” FuTURE Forum, Nanjing, China, Apr 2025. doi:10.12142/FuTURE.202504005. [Online] https://www.risalliance.com/en/white-paper-on-prototyping-of-reconfigurable-intelligent-surface/</a:t>
            </a:r>
            <a:r>
              <a:rPr lang="zh-CN" altLang="en-US" sz="1200">
                <a:solidFill>
                  <a:schemeClr val="tx1">
                    <a:lumMod val="75000"/>
                    <a:lumOff val="25000"/>
                  </a:schemeClr>
                </a:solidFill>
                <a:latin typeface="Times New Roman" panose="02020603050405020304" pitchFamily="18" charset="0"/>
                <a:cs typeface="Times New Roman" panose="02020603050405020304" pitchFamily="18" charset="0"/>
                <a:sym typeface="+mn-ea"/>
              </a:rPr>
              <a:t> </a:t>
            </a:r>
            <a:endParaRPr lang="zh-CN" altLang="en-US" sz="1200">
              <a:solidFill>
                <a:schemeClr val="tx1">
                  <a:lumMod val="75000"/>
                  <a:lumOff val="25000"/>
                </a:schemeClr>
              </a:solidFill>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2945" y="365125"/>
            <a:ext cx="10650855" cy="770255"/>
          </a:xfrm>
        </p:spPr>
        <p:txBody>
          <a:bodyPr vert="horz" lIns="91440" tIns="45720" rIns="91440" bIns="45720" rtlCol="0" anchor="ctr">
            <a:normAutofit/>
          </a:bodyPr>
          <a:lstStyle/>
          <a:p>
            <a:pPr lvl="0" algn="l">
              <a:buClrTx/>
              <a:buSzTx/>
              <a:buFontTx/>
            </a:pPr>
            <a:r>
              <a:rPr lang="en-US" altLang="zh-CN" sz="3000" dirty="0">
                <a:latin typeface="Times New Roman" panose="02020603050405020304" pitchFamily="18" charset="0"/>
                <a:cs typeface="Times New Roman" panose="02020603050405020304" pitchFamily="18" charset="0"/>
                <a:sym typeface="+mn-ea"/>
              </a:rPr>
              <a:t>Enabling Ubiquitous Sensing and Positioning</a:t>
            </a:r>
            <a:endParaRPr lang="en-US" altLang="zh-CN" sz="3000" dirty="0">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702945" y="1982470"/>
            <a:ext cx="7000875" cy="4225290"/>
          </a:xfrm>
          <a:prstGeom prst="rect">
            <a:avLst/>
          </a:prstGeom>
          <a:noFill/>
        </p:spPr>
        <p:txBody>
          <a:bodyPr wrap="square" rtlCol="0" anchor="t">
            <a:noAutofit/>
          </a:bodyPr>
          <a:p>
            <a:pPr marL="285750" indent="-285750" fontAlgn="auto">
              <a:lnSpc>
                <a:spcPct val="150000"/>
              </a:lnSpc>
              <a:buFont typeface="Wingdings" panose="05000000000000000000" charset="0"/>
              <a:buChar char="Ø"/>
            </a:pPr>
            <a:r>
              <a:rPr lang="en-US" altLang="zh-CN" sz="1600" b="1"/>
              <a:t>Two a</a:t>
            </a:r>
            <a:r>
              <a:rPr lang="en-US" altLang="zh-CN" sz="1600" b="1"/>
              <a:t>pproachs</a:t>
            </a:r>
            <a:endParaRPr lang="zh-CN" altLang="en-US" sz="1600" b="1"/>
          </a:p>
          <a:p>
            <a:pPr marL="539750" lvl="1" indent="-228600" algn="l" fontAlgn="auto">
              <a:lnSpc>
                <a:spcPct val="120000"/>
              </a:lnSpc>
              <a:spcBef>
                <a:spcPts val="200"/>
              </a:spcBef>
              <a:spcAft>
                <a:spcPts val="200"/>
              </a:spcAft>
              <a:buClrTx/>
              <a:buSzTx/>
              <a:buFont typeface="Arial" panose="020B0604020202020204" pitchFamily="34" charset="0"/>
              <a:buChar char="•"/>
            </a:pPr>
            <a:r>
              <a:rPr lang="en-US" altLang="zh-CN" sz="1400" dirty="0" smtClean="0">
                <a:latin typeface="Times New Roman" panose="02020603050405020304" pitchFamily="18" charset="0"/>
                <a:cs typeface="Times New Roman" panose="02020603050405020304" pitchFamily="18" charset="0"/>
              </a:rPr>
              <a:t>Enhancing SINR and Establishing Virtual LoS Channels with RIS</a:t>
            </a:r>
            <a:endParaRPr lang="en-US" altLang="zh-CN" sz="1400" b="1" dirty="0" smtClean="0">
              <a:latin typeface="Times New Roman" panose="02020603050405020304" pitchFamily="18" charset="0"/>
              <a:cs typeface="Times New Roman" panose="02020603050405020304" pitchFamily="18" charset="0"/>
            </a:endParaRPr>
          </a:p>
          <a:p>
            <a:pPr marL="539750" lvl="1" indent="-228600" algn="l" fontAlgn="auto">
              <a:lnSpc>
                <a:spcPct val="120000"/>
              </a:lnSpc>
              <a:spcBef>
                <a:spcPts val="200"/>
              </a:spcBef>
              <a:spcAft>
                <a:spcPts val="200"/>
              </a:spcAft>
              <a:buClrTx/>
              <a:buSzTx/>
              <a:buFont typeface="Arial" panose="020B0604020202020204" pitchFamily="34" charset="0"/>
              <a:buChar char="•"/>
            </a:pPr>
            <a:r>
              <a:rPr lang="en-US" altLang="zh-CN" sz="1400" dirty="0" smtClean="0">
                <a:latin typeface="Times New Roman" panose="02020603050405020304" pitchFamily="18" charset="0"/>
                <a:cs typeface="Times New Roman" panose="02020603050405020304" pitchFamily="18" charset="0"/>
              </a:rPr>
              <a:t>Integrating Sensing Capabilities into RIS</a:t>
            </a:r>
            <a:endParaRPr lang="en-US" altLang="zh-CN" sz="1400" b="1" dirty="0" smtClean="0">
              <a:latin typeface="Times New Roman" panose="02020603050405020304" pitchFamily="18" charset="0"/>
              <a:cs typeface="Times New Roman" panose="02020603050405020304" pitchFamily="18" charset="0"/>
            </a:endParaRPr>
          </a:p>
          <a:p>
            <a:pPr marL="285750" lvl="1" indent="-285750" algn="l" fontAlgn="auto">
              <a:lnSpc>
                <a:spcPct val="150000"/>
              </a:lnSpc>
              <a:spcBef>
                <a:spcPts val="0"/>
              </a:spcBef>
              <a:buClrTx/>
              <a:buSzTx/>
              <a:buFont typeface="Wingdings" panose="05000000000000000000" charset="0"/>
              <a:buChar char="Ø"/>
            </a:pPr>
            <a:r>
              <a:rPr lang="en-US" altLang="zh-CN" sz="1600" b="1"/>
              <a:t>Key Benefits of RIS in Sensing and Positioning</a:t>
            </a:r>
            <a:endParaRPr lang="en-US" altLang="zh-CN" sz="1600" b="1"/>
          </a:p>
          <a:p>
            <a:pPr marL="539750" lvl="1" indent="-228600" algn="l" fontAlgn="auto">
              <a:lnSpc>
                <a:spcPct val="120000"/>
              </a:lnSpc>
              <a:spcBef>
                <a:spcPts val="200"/>
              </a:spcBef>
              <a:spcAft>
                <a:spcPts val="200"/>
              </a:spcAft>
              <a:buClrTx/>
              <a:buSzTx/>
              <a:buFont typeface="Arial" panose="020B0604020202020204" pitchFamily="34" charset="0"/>
              <a:buChar char="•"/>
            </a:pPr>
            <a:r>
              <a:rPr lang="en-US" altLang="zh-CN" sz="1500" b="1" dirty="0" smtClean="0">
                <a:latin typeface="Times New Roman" panose="02020603050405020304" pitchFamily="18" charset="0"/>
                <a:cs typeface="Times New Roman" panose="02020603050405020304" pitchFamily="18" charset="0"/>
              </a:rPr>
              <a:t>Continuous </a:t>
            </a:r>
            <a:r>
              <a:rPr lang="en-US" altLang="zh-CN" sz="1400" b="1" dirty="0" smtClean="0">
                <a:latin typeface="Times New Roman" panose="02020603050405020304" pitchFamily="18" charset="0"/>
                <a:cs typeface="Times New Roman" panose="02020603050405020304" pitchFamily="18" charset="0"/>
              </a:rPr>
              <a:t>Sensing Coverage: </a:t>
            </a:r>
            <a:r>
              <a:rPr lang="en-US" altLang="zh-CN" sz="1400" dirty="0" smtClean="0">
                <a:latin typeface="Times New Roman" panose="02020603050405020304" pitchFamily="18" charset="0"/>
                <a:cs typeface="Times New Roman" panose="02020603050405020304" pitchFamily="18" charset="0"/>
              </a:rPr>
              <a:t>RIS can establish ubiquitous near-field environments, supporting comprehensive 3D sensing and improving overall coverage.</a:t>
            </a:r>
            <a:endParaRPr lang="en-US" altLang="zh-CN" sz="1400" b="1" dirty="0" smtClean="0">
              <a:latin typeface="Times New Roman" panose="02020603050405020304" pitchFamily="18" charset="0"/>
              <a:cs typeface="Times New Roman" panose="02020603050405020304" pitchFamily="18" charset="0"/>
            </a:endParaRPr>
          </a:p>
          <a:p>
            <a:pPr marL="539750" lvl="1" indent="-228600" algn="l" fontAlgn="auto">
              <a:lnSpc>
                <a:spcPct val="120000"/>
              </a:lnSpc>
              <a:spcBef>
                <a:spcPts val="200"/>
              </a:spcBef>
              <a:spcAft>
                <a:spcPts val="200"/>
              </a:spcAft>
              <a:buClrTx/>
              <a:buSzTx/>
              <a:buFont typeface="Arial" panose="020B0604020202020204" pitchFamily="34" charset="0"/>
              <a:buChar char="•"/>
            </a:pPr>
            <a:r>
              <a:rPr lang="en-US" altLang="zh-CN" sz="1400" b="1" dirty="0" smtClean="0">
                <a:latin typeface="Times New Roman" panose="02020603050405020304" pitchFamily="18" charset="0"/>
                <a:cs typeface="Times New Roman" panose="02020603050405020304" pitchFamily="18" charset="0"/>
              </a:rPr>
              <a:t>On-Demand LoS Path Construction:</a:t>
            </a:r>
            <a:r>
              <a:rPr lang="en-US" altLang="zh-CN" sz="1400" dirty="0" smtClean="0">
                <a:latin typeface="Times New Roman" panose="02020603050405020304" pitchFamily="18" charset="0"/>
                <a:cs typeface="Times New Roman" panose="02020603050405020304" pitchFamily="18" charset="0"/>
              </a:rPr>
              <a:t> By strategically deploying RIS, LoS channels can be established as needed, enhancing the accuracy of sensing and positioning, especially in scenarios where direct paths are obstructed.</a:t>
            </a:r>
            <a:endParaRPr lang="en-US" altLang="zh-CN" sz="1400" b="1" dirty="0" smtClean="0">
              <a:latin typeface="Times New Roman" panose="02020603050405020304" pitchFamily="18" charset="0"/>
              <a:cs typeface="Times New Roman" panose="02020603050405020304" pitchFamily="18" charset="0"/>
            </a:endParaRPr>
          </a:p>
          <a:p>
            <a:pPr marL="539750" lvl="1" indent="-228600" algn="l" fontAlgn="auto">
              <a:lnSpc>
                <a:spcPct val="120000"/>
              </a:lnSpc>
              <a:spcBef>
                <a:spcPts val="200"/>
              </a:spcBef>
              <a:spcAft>
                <a:spcPts val="200"/>
              </a:spcAft>
              <a:buClrTx/>
              <a:buSzTx/>
              <a:buFont typeface="Arial" panose="020B0604020202020204" pitchFamily="34" charset="0"/>
              <a:buChar char="•"/>
            </a:pPr>
            <a:r>
              <a:rPr lang="en-US" altLang="zh-CN" sz="1400" b="1" dirty="0" smtClean="0">
                <a:latin typeface="Times New Roman" panose="02020603050405020304" pitchFamily="18" charset="0"/>
                <a:cs typeface="Times New Roman" panose="02020603050405020304" pitchFamily="18" charset="0"/>
              </a:rPr>
              <a:t>High Spatial Resolution in Near-Field: </a:t>
            </a:r>
            <a:r>
              <a:rPr lang="en-US" altLang="zh-CN" sz="1400" dirty="0" smtClean="0">
                <a:latin typeface="Times New Roman" panose="02020603050405020304" pitchFamily="18" charset="0"/>
                <a:cs typeface="Times New Roman" panose="02020603050405020304" pitchFamily="18" charset="0"/>
              </a:rPr>
              <a:t>The near-field operation of RIS enables high-resolution spatial sensing, thereby improving the precision of localization services.</a:t>
            </a:r>
            <a:endParaRPr lang="en-US" altLang="zh-CN" sz="1400" b="1" dirty="0" smtClean="0">
              <a:latin typeface="Times New Roman" panose="02020603050405020304" pitchFamily="18" charset="0"/>
              <a:cs typeface="Times New Roman" panose="02020603050405020304" pitchFamily="18" charset="0"/>
            </a:endParaRPr>
          </a:p>
          <a:p>
            <a:pPr marL="539750" lvl="1" indent="-228600" algn="l" fontAlgn="auto">
              <a:lnSpc>
                <a:spcPct val="120000"/>
              </a:lnSpc>
              <a:spcBef>
                <a:spcPts val="200"/>
              </a:spcBef>
              <a:spcAft>
                <a:spcPts val="200"/>
              </a:spcAft>
              <a:buClrTx/>
              <a:buSzTx/>
              <a:buFont typeface="Arial" panose="020B0604020202020204" pitchFamily="34" charset="0"/>
              <a:buChar char="•"/>
            </a:pPr>
            <a:r>
              <a:rPr lang="en-US" altLang="zh-CN" sz="1400" b="1" dirty="0" smtClean="0">
                <a:latin typeface="Times New Roman" panose="02020603050405020304" pitchFamily="18" charset="0"/>
                <a:cs typeface="Times New Roman" panose="02020603050405020304" pitchFamily="18" charset="0"/>
              </a:rPr>
              <a:t>Sensing-Assisted Communication:</a:t>
            </a:r>
            <a:r>
              <a:rPr lang="en-US" altLang="zh-CN" sz="1400" dirty="0" smtClean="0">
                <a:latin typeface="Times New Roman" panose="02020603050405020304" pitchFamily="18" charset="0"/>
                <a:cs typeface="Times New Roman" panose="02020603050405020304" pitchFamily="18" charset="0"/>
              </a:rPr>
              <a:t> By creating a twin electromagnetic channel environment, RIS can reduce the overhead associated with channel measurement feedback, thus enhancing communication efficiency.</a:t>
            </a:r>
            <a:endParaRPr lang="en-US" altLang="zh-CN" sz="1400" b="1" dirty="0" smtClean="0">
              <a:latin typeface="Times New Roman" panose="02020603050405020304" pitchFamily="18" charset="0"/>
              <a:cs typeface="Times New Roman" panose="02020603050405020304" pitchFamily="18" charset="0"/>
            </a:endParaRPr>
          </a:p>
        </p:txBody>
      </p:sp>
      <p:sp>
        <p:nvSpPr>
          <p:cNvPr id="5" name="文本框 4"/>
          <p:cNvSpPr txBox="1"/>
          <p:nvPr/>
        </p:nvSpPr>
        <p:spPr>
          <a:xfrm>
            <a:off x="702945" y="1135380"/>
            <a:ext cx="10711815" cy="926465"/>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noAutofit/>
          </a:bodyPr>
          <a:p>
            <a:pPr marL="285750" lvl="0" indent="-285750" algn="just" fontAlgn="auto">
              <a:lnSpc>
                <a:spcPct val="120000"/>
              </a:lnSpc>
              <a:buClrTx/>
              <a:buSzTx/>
              <a:buFont typeface="Wingdings" panose="05000000000000000000" charset="0"/>
              <a:buChar char="Ø"/>
            </a:pPr>
            <a:r>
              <a:rPr lang="zh-CN" altLang="en-US" sz="1500">
                <a:latin typeface="Times New Roman" panose="02020603050405020304" pitchFamily="18" charset="0"/>
                <a:cs typeface="Times New Roman" panose="02020603050405020304" pitchFamily="18" charset="0"/>
                <a:sym typeface="+mn-ea"/>
              </a:rPr>
              <a:t>RIS offer a cost-effective, low-power, and easily deployable solution for enhancing sensing and positioning services in 6G networks. Their capability to form large antenna apertures facilitates dense deployment, enabling the creation of near-field LoS environments that support continuous coverage for sensing and localization applications.</a:t>
            </a:r>
            <a:endParaRPr lang="zh-CN" altLang="en-US" sz="1500">
              <a:latin typeface="Times New Roman" panose="02020603050405020304" pitchFamily="18" charset="0"/>
              <a:cs typeface="Times New Roman" panose="02020603050405020304" pitchFamily="18" charset="0"/>
              <a:sym typeface="+mn-ea"/>
            </a:endParaRPr>
          </a:p>
        </p:txBody>
      </p:sp>
      <p:pic>
        <p:nvPicPr>
          <p:cNvPr id="6" name="图片 5"/>
          <p:cNvPicPr>
            <a:picLocks noChangeAspect="1"/>
          </p:cNvPicPr>
          <p:nvPr/>
        </p:nvPicPr>
        <p:blipFill>
          <a:blip r:embed="rId1"/>
          <a:stretch>
            <a:fillRect/>
          </a:stretch>
        </p:blipFill>
        <p:spPr>
          <a:xfrm>
            <a:off x="7820660" y="2515870"/>
            <a:ext cx="3780000" cy="2298081"/>
          </a:xfrm>
          <a:prstGeom prst="rect">
            <a:avLst/>
          </a:prstGeom>
        </p:spPr>
      </p:pic>
      <p:sp>
        <p:nvSpPr>
          <p:cNvPr id="17" name="灯片编号占位符 16"/>
          <p:cNvSpPr>
            <a:spLocks noGrp="1"/>
          </p:cNvSpPr>
          <p:nvPr>
            <p:ph type="sldNum" sz="quarter" idx="12"/>
          </p:nvPr>
        </p:nvSpPr>
        <p:spPr/>
        <p:txBody>
          <a:bodyPr/>
          <a:p>
            <a:fld id="{6F0A2B16-7EC7-4440-A855-9C5FC4408BD4}" type="slidenum">
              <a:rPr lang="zh-CN" altLang="en-US" smtClean="0"/>
            </a:fld>
            <a:endParaRPr lang="zh-CN" altLang="en-US"/>
          </a:p>
        </p:txBody>
      </p:sp>
      <p:sp>
        <p:nvSpPr>
          <p:cNvPr id="7" name="文本框 6"/>
          <p:cNvSpPr txBox="1"/>
          <p:nvPr/>
        </p:nvSpPr>
        <p:spPr>
          <a:xfrm>
            <a:off x="638810" y="6147435"/>
            <a:ext cx="11148695" cy="645160"/>
          </a:xfrm>
          <a:prstGeom prst="rect">
            <a:avLst/>
          </a:prstGeom>
          <a:noFill/>
        </p:spPr>
        <p:txBody>
          <a:bodyPr wrap="square" rtlCol="0" anchor="t">
            <a:spAutoFit/>
          </a:bodyPr>
          <a:p>
            <a:pPr fontAlgn="auto">
              <a:spcAft>
                <a:spcPts val="0"/>
              </a:spcAft>
              <a:buFont typeface="Arial" panose="020B0604020202020204"/>
              <a:buNone/>
              <a:defRPr/>
            </a:pPr>
            <a:r>
              <a:rPr lang="en-US" altLang="zh-CN" sz="1200">
                <a:sym typeface="+mn-ea"/>
              </a:rPr>
              <a:t>[1] RIS TECH Alliance, "Reconfigurable Intelligent Surface Technology White Paper, " Mar. 2023. [Online] https://doi.org/10.12142/RISTA.202302002.</a:t>
            </a:r>
            <a:endParaRPr lang="en-US" altLang="zh-CN" sz="1200">
              <a:sym typeface="+mn-ea"/>
            </a:endParaRPr>
          </a:p>
          <a:p>
            <a:pPr fontAlgn="auto">
              <a:spcAft>
                <a:spcPts val="0"/>
              </a:spcAft>
              <a:buFont typeface="Arial" panose="020B0604020202020204"/>
              <a:buNone/>
              <a:defRPr/>
            </a:pPr>
            <a:r>
              <a:rPr lang="zh-CN" altLang="en-US" sz="1200">
                <a:sym typeface="+mn-ea"/>
              </a:rPr>
              <a:t>[</a:t>
            </a:r>
            <a:r>
              <a:rPr lang="en-US" altLang="zh-CN" sz="1200">
                <a:sym typeface="+mn-ea"/>
              </a:rPr>
              <a:t>2</a:t>
            </a:r>
            <a:r>
              <a:rPr lang="zh-CN" altLang="en-US" sz="1200">
                <a:sym typeface="+mn-ea"/>
              </a:rPr>
              <a:t>] FuTURE Forum.</a:t>
            </a:r>
            <a:r>
              <a:rPr lang="en-US" altLang="zh-CN" sz="1200">
                <a:sym typeface="+mn-ea"/>
              </a:rPr>
              <a:t>,</a:t>
            </a:r>
            <a:r>
              <a:rPr lang="zh-CN" altLang="en-US" sz="1200">
                <a:sym typeface="+mn-ea"/>
              </a:rPr>
              <a:t> “White Paper on Prototyping of Reconfigurable Intelligent Surface ,” FuTURE Forum, Nanjing, China, Apr 2025. doi:10.12142/FuTURE.202504005. [Online] https://www.risalliance.com/en/white-paper-on-prototyping-of-reconfigurable-intelligent-surface/</a:t>
            </a:r>
            <a:r>
              <a:rPr lang="zh-CN" altLang="en-US" sz="1200">
                <a:solidFill>
                  <a:schemeClr val="tx1">
                    <a:lumMod val="75000"/>
                    <a:lumOff val="25000"/>
                  </a:schemeClr>
                </a:solidFill>
                <a:latin typeface="Times New Roman" panose="02020603050405020304" pitchFamily="18" charset="0"/>
                <a:cs typeface="Times New Roman" panose="02020603050405020304" pitchFamily="18" charset="0"/>
                <a:sym typeface="+mn-ea"/>
              </a:rPr>
              <a:t> </a:t>
            </a:r>
            <a:endParaRPr lang="zh-CN" altLang="en-US" sz="1200">
              <a:solidFill>
                <a:schemeClr val="tx1">
                  <a:lumMod val="75000"/>
                  <a:lumOff val="25000"/>
                </a:schemeClr>
              </a:solidFill>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0715" y="365125"/>
            <a:ext cx="10713085" cy="770255"/>
          </a:xfrm>
        </p:spPr>
        <p:txBody>
          <a:bodyPr vert="horz" lIns="91440" tIns="45720" rIns="91440" bIns="45720" rtlCol="0" anchor="ctr">
            <a:normAutofit/>
          </a:bodyPr>
          <a:lstStyle/>
          <a:p>
            <a:pPr lvl="0" algn="l">
              <a:buClrTx/>
              <a:buSzTx/>
              <a:buFontTx/>
            </a:pPr>
            <a:r>
              <a:rPr lang="en-US" altLang="zh-CN" sz="3000" dirty="0">
                <a:latin typeface="Times New Roman" panose="02020603050405020304" pitchFamily="18" charset="0"/>
                <a:cs typeface="Times New Roman" panose="02020603050405020304" pitchFamily="18" charset="0"/>
                <a:sym typeface="+mn-ea"/>
              </a:rPr>
              <a:t>RIS-based Novel Phased Array Antenna (PAA)</a:t>
            </a:r>
            <a:endParaRPr lang="en-US" altLang="zh-CN" sz="3000" dirty="0">
              <a:latin typeface="Times New Roman" panose="02020603050405020304" pitchFamily="18" charset="0"/>
              <a:cs typeface="Times New Roman" panose="02020603050405020304" pitchFamily="18" charset="0"/>
              <a:sym typeface="+mn-ea"/>
            </a:endParaRPr>
          </a:p>
        </p:txBody>
      </p:sp>
      <p:sp>
        <p:nvSpPr>
          <p:cNvPr id="4" name="文本框 3"/>
          <p:cNvSpPr txBox="1"/>
          <p:nvPr/>
        </p:nvSpPr>
        <p:spPr>
          <a:xfrm>
            <a:off x="639445" y="2357755"/>
            <a:ext cx="7834630" cy="1663700"/>
          </a:xfrm>
          <a:prstGeom prst="rect">
            <a:avLst/>
          </a:prstGeom>
          <a:noFill/>
        </p:spPr>
        <p:txBody>
          <a:bodyPr wrap="square" rtlCol="0" anchor="t">
            <a:noAutofit/>
          </a:bodyPr>
          <a:p>
            <a:pPr marL="285750" indent="-285750" fontAlgn="auto">
              <a:lnSpc>
                <a:spcPct val="150000"/>
              </a:lnSpc>
              <a:buFont typeface="Wingdings" panose="05000000000000000000" charset="0"/>
              <a:buChar char="Ø"/>
            </a:pPr>
            <a:r>
              <a:rPr sz="1600" b="1"/>
              <a:t>RIS-based PAA</a:t>
            </a:r>
            <a:endParaRPr sz="1600" b="1"/>
          </a:p>
          <a:p>
            <a:pPr marL="539750" lvl="1" indent="-228600" algn="l" fontAlgn="auto">
              <a:lnSpc>
                <a:spcPct val="120000"/>
              </a:lnSpc>
              <a:spcBef>
                <a:spcPts val="300"/>
              </a:spcBef>
              <a:spcAft>
                <a:spcPts val="300"/>
              </a:spcAft>
              <a:buClrTx/>
              <a:buSzTx/>
              <a:buFont typeface="Arial" panose="020B0604020202020204" pitchFamily="34" charset="0"/>
              <a:buChar char="•"/>
            </a:pPr>
            <a:r>
              <a:rPr lang="en-US" altLang="zh-CN" sz="1400" dirty="0" smtClean="0">
                <a:latin typeface="Times New Roman" panose="02020603050405020304" pitchFamily="18" charset="0"/>
                <a:cs typeface="Times New Roman" panose="02020603050405020304" pitchFamily="18" charset="0"/>
              </a:rPr>
              <a:t>A large-scale antenna array technology solution utilizing 6G RIS. This solution replaces traditional millimeter-wave active antenna arrays with 6G RIS arrays.</a:t>
            </a:r>
            <a:endParaRPr lang="en-US" altLang="zh-CN" sz="1400" dirty="0" smtClean="0">
              <a:latin typeface="Times New Roman" panose="02020603050405020304" pitchFamily="18" charset="0"/>
              <a:cs typeface="Times New Roman" panose="02020603050405020304" pitchFamily="18" charset="0"/>
            </a:endParaRPr>
          </a:p>
          <a:p>
            <a:pPr marL="539750" lvl="1" indent="-228600" algn="l" fontAlgn="auto">
              <a:lnSpc>
                <a:spcPct val="120000"/>
              </a:lnSpc>
              <a:spcBef>
                <a:spcPts val="300"/>
              </a:spcBef>
              <a:spcAft>
                <a:spcPts val="300"/>
              </a:spcAft>
              <a:buClrTx/>
              <a:buSzTx/>
              <a:buFont typeface="Arial" panose="020B0604020202020204" pitchFamily="34" charset="0"/>
              <a:buChar char="•"/>
            </a:pPr>
            <a:r>
              <a:rPr lang="en-US" altLang="zh-CN" sz="1400" dirty="0" smtClean="0">
                <a:latin typeface="Times New Roman" panose="02020603050405020304" pitchFamily="18" charset="0"/>
                <a:cs typeface="Times New Roman" panose="02020603050405020304" pitchFamily="18" charset="0"/>
              </a:rPr>
              <a:t>By controlling a large number of low-cost, low-power controllable reflection/transmission elements within the 6G RIS, it effectively achieves large-scale antenna beam control and shaping.</a:t>
            </a:r>
            <a:endParaRPr lang="en-US" altLang="zh-CN" sz="1400" dirty="0" smtClean="0">
              <a:latin typeface="Times New Roman" panose="02020603050405020304" pitchFamily="18" charset="0"/>
              <a:cs typeface="Times New Roman" panose="02020603050405020304" pitchFamily="18" charset="0"/>
            </a:endParaRPr>
          </a:p>
        </p:txBody>
      </p:sp>
      <p:sp>
        <p:nvSpPr>
          <p:cNvPr id="5" name="文本框 4"/>
          <p:cNvSpPr txBox="1"/>
          <p:nvPr/>
        </p:nvSpPr>
        <p:spPr>
          <a:xfrm>
            <a:off x="666750" y="1300480"/>
            <a:ext cx="10774680" cy="975360"/>
          </a:xfrm>
          <a:prstGeom prst="rect">
            <a:avLst/>
          </a:prstGeom>
        </p:spPr>
        <p:style>
          <a:lnRef idx="2">
            <a:schemeClr val="accent1"/>
          </a:lnRef>
          <a:fillRef idx="1">
            <a:schemeClr val="lt1"/>
          </a:fillRef>
          <a:effectRef idx="0">
            <a:schemeClr val="accent1"/>
          </a:effectRef>
          <a:fontRef idx="minor">
            <a:schemeClr val="dk1"/>
          </a:fontRef>
        </p:style>
        <p:txBody>
          <a:bodyPr vertOverflow="overflow" horzOverflow="overflow" vert="horz" wrap="square" numCol="1" spcCol="0" rtlCol="0" fromWordArt="0" anchor="t" anchorCtr="0" forceAA="0" compatLnSpc="1">
            <a:noAutofit/>
          </a:bodyPr>
          <a:p>
            <a:pPr marL="285750" lvl="0" indent="-285750" algn="just">
              <a:lnSpc>
                <a:spcPct val="120000"/>
              </a:lnSpc>
              <a:buClrTx/>
              <a:buSzTx/>
              <a:buFont typeface="Wingdings" panose="05000000000000000000" charset="0"/>
              <a:buChar char="Ø"/>
            </a:pPr>
            <a:r>
              <a:rPr lang="zh-CN" altLang="en-US" sz="1500">
                <a:latin typeface="Times New Roman" panose="02020603050405020304" pitchFamily="18" charset="0"/>
                <a:cs typeface="Times New Roman" panose="02020603050405020304" pitchFamily="18" charset="0"/>
                <a:sym typeface="+mn-ea"/>
              </a:rPr>
              <a:t>RIS provide a cost-effective, low-power, and easily deployable solution for enhancing sensing and positioning services in 6G networks. Their capability to form large antenna apertures facilitates dense deployment, enabling the creation of near-field LoS environments that support continuous coverage for sensing and localization applications.</a:t>
            </a:r>
            <a:endParaRPr lang="zh-CN" altLang="en-US" sz="1500">
              <a:latin typeface="Times New Roman" panose="02020603050405020304" pitchFamily="18" charset="0"/>
              <a:cs typeface="Times New Roman" panose="02020603050405020304" pitchFamily="18" charset="0"/>
              <a:sym typeface="+mn-ea"/>
            </a:endParaRPr>
          </a:p>
        </p:txBody>
      </p:sp>
      <p:sp>
        <p:nvSpPr>
          <p:cNvPr id="3" name="文本框 2"/>
          <p:cNvSpPr txBox="1"/>
          <p:nvPr/>
        </p:nvSpPr>
        <p:spPr>
          <a:xfrm>
            <a:off x="640715" y="4220845"/>
            <a:ext cx="7833995" cy="1246505"/>
          </a:xfrm>
          <a:prstGeom prst="rect">
            <a:avLst/>
          </a:prstGeom>
          <a:noFill/>
        </p:spPr>
        <p:txBody>
          <a:bodyPr wrap="square" rtlCol="0" anchor="t">
            <a:noAutofit/>
          </a:bodyPr>
          <a:p>
            <a:pPr marL="285750" indent="-285750" fontAlgn="auto">
              <a:lnSpc>
                <a:spcPct val="150000"/>
              </a:lnSpc>
              <a:buFont typeface="Wingdings" panose="05000000000000000000" charset="0"/>
              <a:buChar char="Ø"/>
            </a:pPr>
            <a:r>
              <a:rPr sz="1600" b="1">
                <a:sym typeface="+mn-ea"/>
              </a:rPr>
              <a:t>RIS-wing Base Station</a:t>
            </a:r>
            <a:endParaRPr sz="1600" b="1"/>
          </a:p>
          <a:p>
            <a:pPr marL="539750" lvl="1" indent="-228600" algn="l" fontAlgn="auto">
              <a:lnSpc>
                <a:spcPct val="120000"/>
              </a:lnSpc>
              <a:spcBef>
                <a:spcPts val="300"/>
              </a:spcBef>
              <a:spcAft>
                <a:spcPts val="300"/>
              </a:spcAft>
              <a:buClrTx/>
              <a:buSzTx/>
              <a:buFont typeface="Arial" panose="020B0604020202020204" pitchFamily="34" charset="0"/>
              <a:buChar char="•"/>
            </a:pPr>
            <a:r>
              <a:rPr lang="en-US" altLang="zh-CN" sz="1400" dirty="0" smtClean="0">
                <a:latin typeface="Times New Roman" panose="02020603050405020304" pitchFamily="18" charset="0"/>
                <a:cs typeface="Times New Roman" panose="02020603050405020304" pitchFamily="18" charset="0"/>
                <a:sym typeface="+mn-ea"/>
              </a:rPr>
              <a:t>Two RIS panels are installed on either side of the AAU, resembling a pair of wings. By collecting and reflecting sidelobe signals through the RIS panels on both sides, a multipath effect is achieved, enhancing overall cell capacity.</a:t>
            </a:r>
            <a:endParaRPr lang="en-US" altLang="zh-CN" sz="1400" dirty="0" smtClean="0">
              <a:latin typeface="Times New Roman" panose="02020603050405020304" pitchFamily="18" charset="0"/>
              <a:cs typeface="Times New Roman" panose="02020603050405020304" pitchFamily="18" charset="0"/>
              <a:sym typeface="+mn-ea"/>
            </a:endParaRPr>
          </a:p>
        </p:txBody>
      </p:sp>
      <p:pic>
        <p:nvPicPr>
          <p:cNvPr id="7" name="图片 6"/>
          <p:cNvPicPr>
            <a:picLocks noChangeAspect="1"/>
          </p:cNvPicPr>
          <p:nvPr/>
        </p:nvPicPr>
        <p:blipFill>
          <a:blip r:embed="rId1"/>
          <a:stretch>
            <a:fillRect/>
          </a:stretch>
        </p:blipFill>
        <p:spPr>
          <a:xfrm>
            <a:off x="8728075" y="2329180"/>
            <a:ext cx="2704458" cy="1908000"/>
          </a:xfrm>
          <a:prstGeom prst="rect">
            <a:avLst/>
          </a:prstGeom>
        </p:spPr>
      </p:pic>
      <p:pic>
        <p:nvPicPr>
          <p:cNvPr id="19" name="图片 18" descr="C40_202405082218510252170190137612fd"/>
          <p:cNvPicPr>
            <a:picLocks noChangeAspect="1"/>
          </p:cNvPicPr>
          <p:nvPr/>
        </p:nvPicPr>
        <p:blipFill>
          <a:blip r:embed="rId2"/>
          <a:stretch>
            <a:fillRect/>
          </a:stretch>
        </p:blipFill>
        <p:spPr>
          <a:xfrm>
            <a:off x="8721090" y="4277360"/>
            <a:ext cx="2720504" cy="2124000"/>
          </a:xfrm>
          <a:prstGeom prst="rect">
            <a:avLst/>
          </a:prstGeom>
        </p:spPr>
      </p:pic>
      <p:sp>
        <p:nvSpPr>
          <p:cNvPr id="8" name="灯片编号占位符 7"/>
          <p:cNvSpPr>
            <a:spLocks noGrp="1"/>
          </p:cNvSpPr>
          <p:nvPr>
            <p:ph type="sldNum" sz="quarter" idx="12"/>
          </p:nvPr>
        </p:nvSpPr>
        <p:spPr/>
        <p:txBody>
          <a:bodyPr/>
          <a:p>
            <a:fld id="{6F0A2B16-7EC7-4440-A855-9C5FC4408BD4}" type="slidenum">
              <a:rPr lang="zh-CN" altLang="en-US" smtClean="0"/>
            </a:fld>
            <a:endParaRPr lang="zh-CN" altLang="en-US"/>
          </a:p>
        </p:txBody>
      </p:sp>
      <p:sp>
        <p:nvSpPr>
          <p:cNvPr id="6" name="文本框 5"/>
          <p:cNvSpPr txBox="1"/>
          <p:nvPr/>
        </p:nvSpPr>
        <p:spPr>
          <a:xfrm>
            <a:off x="638175" y="5586730"/>
            <a:ext cx="8178800" cy="1014730"/>
          </a:xfrm>
          <a:prstGeom prst="rect">
            <a:avLst/>
          </a:prstGeom>
          <a:noFill/>
        </p:spPr>
        <p:txBody>
          <a:bodyPr wrap="square" rtlCol="0" anchor="t">
            <a:spAutoFit/>
          </a:bodyPr>
          <a:p>
            <a:pPr fontAlgn="auto">
              <a:spcAft>
                <a:spcPts val="0"/>
              </a:spcAft>
              <a:buFont typeface="Arial" panose="020B0604020202020204"/>
              <a:buNone/>
              <a:defRPr/>
            </a:pPr>
            <a:r>
              <a:rPr lang="en-US" altLang="zh-CN" sz="1200">
                <a:sym typeface="+mn-ea"/>
              </a:rPr>
              <a:t>[1] RIS TECH Alliance, "Reconfigurable Intelligent Surface Technology White Paper, " Mar. 2023. [Online] https://doi.org/10.12142/RISTA.202302002.</a:t>
            </a:r>
            <a:endParaRPr lang="en-US" altLang="zh-CN" sz="1200">
              <a:sym typeface="+mn-ea"/>
            </a:endParaRPr>
          </a:p>
          <a:p>
            <a:pPr fontAlgn="auto">
              <a:spcAft>
                <a:spcPts val="0"/>
              </a:spcAft>
              <a:buFont typeface="Arial" panose="020B0604020202020204"/>
              <a:buNone/>
              <a:defRPr/>
            </a:pPr>
            <a:r>
              <a:rPr lang="zh-CN" altLang="en-US" sz="1200">
                <a:sym typeface="+mn-ea"/>
              </a:rPr>
              <a:t>[</a:t>
            </a:r>
            <a:r>
              <a:rPr lang="en-US" altLang="zh-CN" sz="1200">
                <a:sym typeface="+mn-ea"/>
              </a:rPr>
              <a:t>2</a:t>
            </a:r>
            <a:r>
              <a:rPr lang="zh-CN" altLang="en-US" sz="1200">
                <a:sym typeface="+mn-ea"/>
              </a:rPr>
              <a:t>] FuTURE Forum.</a:t>
            </a:r>
            <a:r>
              <a:rPr lang="en-US" altLang="zh-CN" sz="1200">
                <a:sym typeface="+mn-ea"/>
              </a:rPr>
              <a:t>,</a:t>
            </a:r>
            <a:r>
              <a:rPr lang="zh-CN" altLang="en-US" sz="1200">
                <a:sym typeface="+mn-ea"/>
              </a:rPr>
              <a:t> “White Paper on Prototyping of Reconfigurable Intelligent Surface ,” FuTURE Forum, Nanjing, China, Apr 2025. doi:10.12142/FuTURE.202504005. [Online] https://www.risalliance.com/en/white-paper-on-prototyping-of-reconfigurable-intelligent-surface/</a:t>
            </a:r>
            <a:r>
              <a:rPr lang="zh-CN" altLang="en-US" sz="1200">
                <a:solidFill>
                  <a:schemeClr val="tx1">
                    <a:lumMod val="75000"/>
                    <a:lumOff val="25000"/>
                  </a:schemeClr>
                </a:solidFill>
                <a:latin typeface="Times New Roman" panose="02020603050405020304" pitchFamily="18" charset="0"/>
                <a:cs typeface="Times New Roman" panose="02020603050405020304" pitchFamily="18" charset="0"/>
                <a:sym typeface="+mn-ea"/>
              </a:rPr>
              <a:t> </a:t>
            </a:r>
            <a:endParaRPr lang="zh-CN" altLang="en-US" sz="1200">
              <a:solidFill>
                <a:schemeClr val="tx1">
                  <a:lumMod val="75000"/>
                  <a:lumOff val="25000"/>
                </a:schemeClr>
              </a:solidFill>
              <a:latin typeface="Times New Roman" panose="02020603050405020304" pitchFamily="18" charset="0"/>
              <a:cs typeface="Times New Roman" panose="02020603050405020304" pitchFamily="18" charset="0"/>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78435"/>
            <a:ext cx="10515600" cy="478790"/>
          </a:xfrm>
        </p:spPr>
        <p:txBody>
          <a:bodyPr vert="horz" lIns="91440" tIns="45720" rIns="91440" bIns="45720" rtlCol="0" anchor="ctr">
            <a:normAutofit fontScale="90000"/>
          </a:bodyPr>
          <a:lstStyle/>
          <a:p>
            <a:pPr lvl="0" algn="l">
              <a:buClrTx/>
              <a:buSzTx/>
              <a:buFontTx/>
            </a:pPr>
            <a:r>
              <a:rPr lang="en-US" altLang="zh-CN" sz="3200" b="1" dirty="0">
                <a:latin typeface="Times New Roman" panose="02020603050405020304" pitchFamily="18" charset="0"/>
                <a:cs typeface="Times New Roman" panose="02020603050405020304" pitchFamily="18" charset="0"/>
                <a:sym typeface="+mn-ea"/>
              </a:rPr>
              <a:t>RIS is ready for 6G</a:t>
            </a:r>
            <a:endParaRPr lang="en-US" altLang="zh-CN" sz="3200" b="1" dirty="0">
              <a:latin typeface="Times New Roman" panose="02020603050405020304" pitchFamily="18" charset="0"/>
              <a:cs typeface="Times New Roman" panose="02020603050405020304" pitchFamily="18" charset="0"/>
              <a:sym typeface="+mn-ea"/>
            </a:endParaRPr>
          </a:p>
        </p:txBody>
      </p:sp>
      <p:graphicFrame>
        <p:nvGraphicFramePr>
          <p:cNvPr id="96" name="图示 95"/>
          <p:cNvGraphicFramePr/>
          <p:nvPr/>
        </p:nvGraphicFramePr>
        <p:xfrm>
          <a:off x="300990" y="669925"/>
          <a:ext cx="11805920" cy="37592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97" name="文本框 96"/>
          <p:cNvSpPr txBox="1"/>
          <p:nvPr/>
        </p:nvSpPr>
        <p:spPr>
          <a:xfrm>
            <a:off x="34290" y="708025"/>
            <a:ext cx="1115695" cy="306705"/>
          </a:xfrm>
          <a:prstGeom prst="rect">
            <a:avLst/>
          </a:prstGeom>
          <a:noFill/>
        </p:spPr>
        <p:txBody>
          <a:bodyPr wrap="square" rtlCol="0">
            <a:spAutoFit/>
          </a:bodyPr>
          <a:p>
            <a:pPr algn="ctr">
              <a:buClrTx/>
              <a:buSzTx/>
              <a:buFontTx/>
            </a:pPr>
            <a:r>
              <a:rPr lang="en-US" sz="1400" b="1">
                <a:solidFill>
                  <a:srgbClr val="002060"/>
                </a:solidFill>
                <a:latin typeface="Times New Roman" panose="02020603050405020304" pitchFamily="18" charset="0"/>
                <a:cs typeface="Times New Roman" panose="02020603050405020304" pitchFamily="18" charset="0"/>
              </a:rPr>
              <a:t>Academic</a:t>
            </a:r>
            <a:endParaRPr lang="en-US" sz="1400" b="1">
              <a:solidFill>
                <a:srgbClr val="002060"/>
              </a:solidFill>
              <a:latin typeface="Times New Roman" panose="02020603050405020304" pitchFamily="18" charset="0"/>
              <a:cs typeface="Times New Roman" panose="02020603050405020304" pitchFamily="18" charset="0"/>
            </a:endParaRPr>
          </a:p>
        </p:txBody>
      </p:sp>
      <p:sp>
        <p:nvSpPr>
          <p:cNvPr id="98" name="文本框 97"/>
          <p:cNvSpPr txBox="1"/>
          <p:nvPr/>
        </p:nvSpPr>
        <p:spPr>
          <a:xfrm>
            <a:off x="34290" y="2649855"/>
            <a:ext cx="979170" cy="430530"/>
          </a:xfrm>
          <a:prstGeom prst="rect">
            <a:avLst/>
          </a:prstGeom>
          <a:noFill/>
        </p:spPr>
        <p:txBody>
          <a:bodyPr wrap="square" lIns="70696" tIns="0" rIns="70696" bIns="0" rtlCol="0" anchor="ctr" anchorCtr="1">
            <a:spAutoFit/>
          </a:bodyPr>
          <a:p>
            <a:pPr algn="ctr"/>
            <a:r>
              <a:rPr lang="en-US" altLang="zh-CN" sz="1400" b="1">
                <a:solidFill>
                  <a:schemeClr val="tx1"/>
                </a:solidFill>
                <a:latin typeface="Times New Roman" panose="02020603050405020304" pitchFamily="18" charset="0"/>
                <a:cs typeface="Times New Roman" panose="02020603050405020304" pitchFamily="18" charset="0"/>
              </a:rPr>
              <a:t>IMT-2030(6G)</a:t>
            </a:r>
            <a:endParaRPr lang="en-US" altLang="zh-CN" sz="1400" b="1">
              <a:solidFill>
                <a:schemeClr val="tx1"/>
              </a:solidFill>
              <a:latin typeface="Times New Roman" panose="02020603050405020304" pitchFamily="18" charset="0"/>
              <a:cs typeface="Times New Roman" panose="02020603050405020304" pitchFamily="18" charset="0"/>
            </a:endParaRPr>
          </a:p>
        </p:txBody>
      </p:sp>
      <p:sp>
        <p:nvSpPr>
          <p:cNvPr id="107" name="文本框 106"/>
          <p:cNvSpPr txBox="1"/>
          <p:nvPr/>
        </p:nvSpPr>
        <p:spPr>
          <a:xfrm>
            <a:off x="2155190" y="3020060"/>
            <a:ext cx="2466340" cy="338455"/>
          </a:xfrm>
          <a:prstGeom prst="rect">
            <a:avLst/>
          </a:prstGeom>
          <a:noFill/>
        </p:spPr>
        <p:txBody>
          <a:bodyPr wrap="square" lIns="70696" tIns="0" rIns="70696" bIns="0" rtlCol="0" anchor="ctr" anchorCtr="1">
            <a:spAutoFit/>
          </a:bodyPr>
          <a:p>
            <a:pPr algn="l"/>
            <a:r>
              <a:rPr lang="en-US" altLang="zh-CN" sz="1100" b="1">
                <a:solidFill>
                  <a:srgbClr val="C00000"/>
                </a:solidFill>
                <a:latin typeface="微软雅黑" panose="020B0503020204020204" charset="-122"/>
                <a:ea typeface="微软雅黑" panose="020B0503020204020204" charset="-122"/>
                <a:cs typeface="微软雅黑" panose="020B0503020204020204" charset="-122"/>
              </a:rPr>
              <a:t>☆ </a:t>
            </a:r>
            <a:r>
              <a:rPr lang="en-US" altLang="zh-CN" sz="1100" b="1" u="sng">
                <a:solidFill>
                  <a:srgbClr val="C00000"/>
                </a:solidFill>
                <a:latin typeface="微软雅黑" panose="020B0503020204020204" charset="-122"/>
                <a:ea typeface="微软雅黑" panose="020B0503020204020204" charset="-122"/>
                <a:cs typeface="微软雅黑" panose="020B0503020204020204" charset="-122"/>
              </a:rPr>
              <a:t>2020.6 A</a:t>
            </a:r>
            <a:r>
              <a:rPr lang="en-US" altLang="zh-CN" sz="1100" b="1" u="sng">
                <a:solidFill>
                  <a:srgbClr val="C00000"/>
                </a:solidFill>
                <a:latin typeface="微软雅黑" panose="020B0503020204020204" charset="-122"/>
                <a:ea typeface="微软雅黑" panose="020B0503020204020204" charset="-122"/>
                <a:cs typeface="微软雅黑" panose="020B0503020204020204" charset="-122"/>
                <a:sym typeface="+mn-ea"/>
              </a:rPr>
              <a:t>cademia to industry </a:t>
            </a:r>
            <a:r>
              <a:rPr lang="en-US" altLang="zh-CN" sz="1100" b="1">
                <a:solidFill>
                  <a:srgbClr val="C00000"/>
                </a:solidFill>
                <a:latin typeface="微软雅黑" panose="020B0503020204020204" charset="-122"/>
                <a:ea typeface="微软雅黑" panose="020B0503020204020204" charset="-122"/>
                <a:cs typeface="微软雅黑" panose="020B0503020204020204" charset="-122"/>
              </a:rPr>
              <a:t> </a:t>
            </a:r>
            <a:endParaRPr sz="1100" b="1">
              <a:solidFill>
                <a:schemeClr val="tx1"/>
              </a:solidFill>
              <a:latin typeface="微软雅黑" panose="020B0503020204020204" charset="-122"/>
              <a:ea typeface="微软雅黑" panose="020B0503020204020204" charset="-122"/>
              <a:cs typeface="微软雅黑" panose="020B0503020204020204" charset="-122"/>
            </a:endParaRPr>
          </a:p>
          <a:p>
            <a:pPr marL="71755" indent="-71755" algn="l">
              <a:buClrTx/>
              <a:buSzTx/>
              <a:buFont typeface="Arial" panose="020B0604020202020204" pitchFamily="34" charset="0"/>
              <a:buChar char="•"/>
            </a:pPr>
            <a:r>
              <a:rPr sz="1100">
                <a:solidFill>
                  <a:schemeClr val="tx1"/>
                </a:solidFill>
                <a:latin typeface="微软雅黑" panose="020B0503020204020204" charset="-122"/>
                <a:ea typeface="微软雅黑" panose="020B0503020204020204" charset="-122"/>
                <a:cs typeface="微软雅黑" panose="020B0503020204020204" charset="-122"/>
              </a:rPr>
              <a:t>Establishment of </a:t>
            </a:r>
            <a:r>
              <a:rPr sz="1100" b="1">
                <a:solidFill>
                  <a:schemeClr val="tx1"/>
                </a:solidFill>
                <a:latin typeface="微软雅黑" panose="020B0503020204020204" charset="-122"/>
                <a:ea typeface="微软雅黑" panose="020B0503020204020204" charset="-122"/>
                <a:cs typeface="微软雅黑" panose="020B0503020204020204" charset="-122"/>
              </a:rPr>
              <a:t>RIS Task Group</a:t>
            </a:r>
            <a:endParaRPr sz="1100" b="1">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08" name="文本框 107"/>
          <p:cNvSpPr txBox="1"/>
          <p:nvPr/>
        </p:nvSpPr>
        <p:spPr>
          <a:xfrm>
            <a:off x="4441825" y="2944495"/>
            <a:ext cx="2643505" cy="800100"/>
          </a:xfrm>
          <a:prstGeom prst="rect">
            <a:avLst/>
          </a:prstGeom>
          <a:noFill/>
        </p:spPr>
        <p:txBody>
          <a:bodyPr wrap="square" lIns="0" tIns="0" rIns="0" bIns="0" rtlCol="0" anchor="ctr" anchorCtr="1">
            <a:spAutoFit/>
          </a:bodyPr>
          <a:p>
            <a:pPr lvl="0" algn="l">
              <a:buClrTx/>
              <a:buSzTx/>
              <a:buFontTx/>
            </a:pPr>
            <a:r>
              <a:rPr lang="en-US" altLang="zh-CN" sz="1100" b="1">
                <a:solidFill>
                  <a:schemeClr val="tx1"/>
                </a:solidFill>
                <a:latin typeface="微软雅黑" panose="020B0503020204020204" charset="-122"/>
                <a:ea typeface="微软雅黑" panose="020B0503020204020204" charset="-122"/>
                <a:cs typeface="微软雅黑" panose="020B0503020204020204" charset="-122"/>
                <a:sym typeface="+mn-ea"/>
              </a:rPr>
              <a:t>June 2021: </a:t>
            </a:r>
            <a:endParaRPr lang="en-US" altLang="zh-CN" sz="1100" b="1">
              <a:solidFill>
                <a:schemeClr val="tx1"/>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r>
              <a:rPr lang="en-US" altLang="zh-CN" sz="1000">
                <a:solidFill>
                  <a:schemeClr val="tx1"/>
                </a:solidFill>
                <a:latin typeface="微软雅黑" panose="020B0503020204020204" charset="-122"/>
                <a:ea typeface="微软雅黑" panose="020B0503020204020204" charset="-122"/>
                <a:cs typeface="微软雅黑" panose="020B0503020204020204" charset="-122"/>
                <a:sym typeface="+mn-ea"/>
              </a:rPr>
              <a:t>White Paper on 6G Overall Vision and Potential Key Technologies</a:t>
            </a:r>
            <a:endParaRPr lang="en-US" altLang="zh-CN" sz="1000">
              <a:solidFill>
                <a:schemeClr val="tx1"/>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r>
              <a:rPr lang="en-US" altLang="zh-CN" sz="1100" b="1">
                <a:solidFill>
                  <a:schemeClr val="tx1"/>
                </a:solidFill>
                <a:latin typeface="微软雅黑" panose="020B0503020204020204" charset="-122"/>
                <a:ea typeface="微软雅黑" panose="020B0503020204020204" charset="-122"/>
                <a:cs typeface="微软雅黑" panose="020B0503020204020204" charset="-122"/>
                <a:sym typeface="+mn-ea"/>
              </a:rPr>
              <a:t>Sept. 2021: </a:t>
            </a:r>
            <a:endParaRPr lang="en-US" altLang="zh-CN" sz="1100" b="1">
              <a:solidFill>
                <a:schemeClr val="tx1"/>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r>
              <a:rPr lang="en-US" altLang="zh-CN" sz="1000">
                <a:solidFill>
                  <a:schemeClr val="tx1"/>
                </a:solidFill>
                <a:latin typeface="微软雅黑" panose="020B0503020204020204" charset="-122"/>
                <a:ea typeface="微软雅黑" panose="020B0503020204020204" charset="-122"/>
                <a:cs typeface="微软雅黑" panose="020B0503020204020204" charset="-122"/>
                <a:sym typeface="+mn-ea"/>
              </a:rPr>
              <a:t>RIS Technology Research Report (V1)</a:t>
            </a:r>
            <a:endParaRPr lang="en-US" altLang="zh-CN" sz="1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09" name="文本框 108"/>
          <p:cNvSpPr txBox="1"/>
          <p:nvPr/>
        </p:nvSpPr>
        <p:spPr>
          <a:xfrm>
            <a:off x="6161405" y="2330768"/>
            <a:ext cx="2639060" cy="507365"/>
          </a:xfrm>
          <a:prstGeom prst="rect">
            <a:avLst/>
          </a:prstGeom>
          <a:noFill/>
        </p:spPr>
        <p:txBody>
          <a:bodyPr wrap="square" lIns="0" tIns="0" rIns="0" bIns="0" rtlCol="0" anchor="ctr" anchorCtr="1">
            <a:spAutoFit/>
          </a:bodyPr>
          <a:p>
            <a:pPr lvl="0" indent="0" algn="l">
              <a:buClrTx/>
              <a:buSzTx/>
              <a:buFont typeface="Arial" panose="020B0604020202020204" pitchFamily="34" charset="0"/>
              <a:buNone/>
            </a:pPr>
            <a:r>
              <a:rPr lang="zh-CN" altLang="en-US" sz="1100" b="1">
                <a:solidFill>
                  <a:schemeClr val="tx1"/>
                </a:solidFill>
                <a:latin typeface="微软雅黑" panose="020B0503020204020204" charset="-122"/>
                <a:ea typeface="微软雅黑" panose="020B0503020204020204" charset="-122"/>
                <a:cs typeface="微软雅黑" panose="020B0503020204020204" charset="-122"/>
                <a:sym typeface="+mn-ea"/>
              </a:rPr>
              <a:t>2022.12</a:t>
            </a:r>
            <a:endParaRPr lang="zh-CN" altLang="en-US" sz="1100" b="1">
              <a:solidFill>
                <a:schemeClr val="tx1"/>
              </a:solidFill>
              <a:latin typeface="微软雅黑" panose="020B0503020204020204" charset="-122"/>
              <a:ea typeface="微软雅黑" panose="020B0503020204020204" charset="-122"/>
              <a:cs typeface="微软雅黑" panose="020B0503020204020204" charset="-122"/>
              <a:sym typeface="+mn-ea"/>
            </a:endParaRPr>
          </a:p>
          <a:p>
            <a:pPr marL="71755" lvl="0" indent="-71755" algn="l">
              <a:buClrTx/>
              <a:buSzTx/>
              <a:buFont typeface="Arial" panose="020B0604020202020204" pitchFamily="34" charset="0"/>
              <a:buChar char="•"/>
            </a:pPr>
            <a:r>
              <a:rPr lang="en-US" altLang="zh-CN" sz="1100">
                <a:latin typeface="微软雅黑" panose="020B0503020204020204" charset="-122"/>
                <a:ea typeface="微软雅黑" panose="020B0503020204020204" charset="-122"/>
                <a:cs typeface="微软雅黑" panose="020B0503020204020204" charset="-122"/>
                <a:sym typeface="+mn-ea"/>
              </a:rPr>
              <a:t>RIS Technology Research Report (V2)</a:t>
            </a:r>
            <a:endParaRPr lang="zh-CN" altLang="en-US" sz="1100" b="1">
              <a:solidFill>
                <a:schemeClr val="tx1"/>
              </a:solidFill>
              <a:latin typeface="微软雅黑" panose="020B0503020204020204" charset="-122"/>
              <a:ea typeface="微软雅黑" panose="020B0503020204020204" charset="-122"/>
              <a:cs typeface="微软雅黑" panose="020B0503020204020204" charset="-122"/>
              <a:sym typeface="+mn-ea"/>
            </a:endParaRPr>
          </a:p>
          <a:p>
            <a:pPr marL="71755" lvl="0" indent="-71755" algn="l">
              <a:buClrTx/>
              <a:buSzTx/>
              <a:buFont typeface="Arial" panose="020B0604020202020204" pitchFamily="34" charset="0"/>
              <a:buChar char="•"/>
            </a:pPr>
            <a:r>
              <a:rPr lang="zh-CN" altLang="en-US" sz="1100" b="1">
                <a:solidFill>
                  <a:schemeClr val="tx1"/>
                </a:solidFill>
                <a:latin typeface="微软雅黑" panose="020B0503020204020204" charset="-122"/>
                <a:ea typeface="微软雅黑" panose="020B0503020204020204" charset="-122"/>
                <a:cs typeface="微软雅黑" panose="020B0503020204020204" charset="-122"/>
                <a:sym typeface="+mn-ea"/>
              </a:rPr>
              <a:t>Publish RIS test results</a:t>
            </a:r>
            <a:r>
              <a:rPr lang="en-US" altLang="zh-CN" sz="1100" b="1">
                <a:solidFill>
                  <a:schemeClr val="tx1"/>
                </a:solidFill>
                <a:latin typeface="微软雅黑" panose="020B0503020204020204" charset="-122"/>
                <a:ea typeface="微软雅黑" panose="020B0503020204020204" charset="-122"/>
                <a:cs typeface="微软雅黑" panose="020B0503020204020204" charset="-122"/>
                <a:sym typeface="+mn-ea"/>
              </a:rPr>
              <a:t>(V1)</a:t>
            </a:r>
            <a:endParaRPr lang="en-US" altLang="zh-CN" sz="11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15" name="文本框 114"/>
          <p:cNvSpPr txBox="1"/>
          <p:nvPr/>
        </p:nvSpPr>
        <p:spPr>
          <a:xfrm>
            <a:off x="34290" y="3797300"/>
            <a:ext cx="979170" cy="215265"/>
          </a:xfrm>
          <a:prstGeom prst="rect">
            <a:avLst/>
          </a:prstGeom>
          <a:noFill/>
        </p:spPr>
        <p:txBody>
          <a:bodyPr wrap="square" lIns="70696" tIns="0" rIns="70696" bIns="0" rtlCol="0" anchor="ctr" anchorCtr="1">
            <a:spAutoFit/>
          </a:bodyPr>
          <a:p>
            <a:pPr algn="ctr"/>
            <a:r>
              <a:rPr lang="en-US" sz="1400" b="1">
                <a:solidFill>
                  <a:schemeClr val="tx1"/>
                </a:solidFill>
                <a:latin typeface="Times New Roman" panose="02020603050405020304" pitchFamily="18" charset="0"/>
                <a:cs typeface="Times New Roman" panose="02020603050405020304" pitchFamily="18" charset="0"/>
              </a:rPr>
              <a:t>CCSA</a:t>
            </a:r>
            <a:endParaRPr lang="en-US" sz="1400" b="1">
              <a:solidFill>
                <a:schemeClr val="tx1"/>
              </a:solidFill>
              <a:latin typeface="Times New Roman" panose="02020603050405020304" pitchFamily="18" charset="0"/>
              <a:cs typeface="Times New Roman" panose="02020603050405020304" pitchFamily="18" charset="0"/>
            </a:endParaRPr>
          </a:p>
        </p:txBody>
      </p:sp>
      <p:sp>
        <p:nvSpPr>
          <p:cNvPr id="124" name="文本框 123"/>
          <p:cNvSpPr txBox="1"/>
          <p:nvPr/>
        </p:nvSpPr>
        <p:spPr>
          <a:xfrm>
            <a:off x="2493645" y="3814445"/>
            <a:ext cx="2707640" cy="507365"/>
          </a:xfrm>
          <a:prstGeom prst="rect">
            <a:avLst/>
          </a:prstGeom>
          <a:noFill/>
        </p:spPr>
        <p:txBody>
          <a:bodyPr wrap="square" lIns="0" tIns="0" rIns="0" bIns="0" rtlCol="0" anchor="ctr" anchorCtr="1">
            <a:spAutoFit/>
          </a:bodyPr>
          <a:p>
            <a:pPr lvl="0" algn="l">
              <a:buClrTx/>
              <a:buSzTx/>
              <a:buFontTx/>
            </a:pPr>
            <a:r>
              <a:rPr lang="en-US" altLang="zh-CN" sz="1100" b="1">
                <a:solidFill>
                  <a:schemeClr val="tx1"/>
                </a:solidFill>
                <a:latin typeface="微软雅黑" panose="020B0503020204020204" charset="-122"/>
                <a:ea typeface="微软雅黑" panose="020B0503020204020204" charset="-122"/>
                <a:cs typeface="微软雅黑" panose="020B0503020204020204" charset="-122"/>
                <a:sym typeface="+mn-ea"/>
              </a:rPr>
              <a:t>2020.9 TC5WG6</a:t>
            </a:r>
            <a:endParaRPr lang="en-US" altLang="zh-CN" sz="1100">
              <a:solidFill>
                <a:schemeClr val="tx1"/>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r>
              <a:rPr lang="en-US" altLang="zh-CN" sz="1100">
                <a:solidFill>
                  <a:schemeClr val="tx1"/>
                </a:solidFill>
                <a:latin typeface="微软雅黑" panose="020B0503020204020204" charset="-122"/>
                <a:ea typeface="微软雅黑" panose="020B0503020204020204" charset="-122"/>
                <a:cs typeface="微软雅黑" panose="020B0503020204020204" charset="-122"/>
                <a:sym typeface="+mn-ea"/>
              </a:rPr>
              <a:t>Initiate a project on the engineering research of RIS</a:t>
            </a:r>
            <a:endParaRPr lang="en-US" altLang="zh-CN" sz="11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46" name="文本框 145"/>
          <p:cNvSpPr txBox="1"/>
          <p:nvPr/>
        </p:nvSpPr>
        <p:spPr>
          <a:xfrm>
            <a:off x="6195060" y="3794125"/>
            <a:ext cx="2733675" cy="507365"/>
          </a:xfrm>
          <a:prstGeom prst="rect">
            <a:avLst/>
          </a:prstGeom>
          <a:noFill/>
        </p:spPr>
        <p:txBody>
          <a:bodyPr wrap="square" lIns="0" tIns="0" rIns="0" bIns="0" rtlCol="0" anchor="ctr" anchorCtr="1">
            <a:spAutoFit/>
          </a:bodyPr>
          <a:p>
            <a:pPr lvl="0" algn="l">
              <a:buClrTx/>
              <a:buSzTx/>
              <a:buFontTx/>
            </a:pPr>
            <a:r>
              <a:rPr lang="en-US" altLang="zh-CN" sz="1100" b="1">
                <a:solidFill>
                  <a:schemeClr val="tx1"/>
                </a:solidFill>
                <a:latin typeface="微软雅黑" panose="020B0503020204020204" charset="-122"/>
                <a:ea typeface="微软雅黑" panose="020B0503020204020204" charset="-122"/>
                <a:cs typeface="微软雅黑" panose="020B0503020204020204" charset="-122"/>
                <a:sym typeface="+mn-ea"/>
              </a:rPr>
              <a:t>2023.4 TC5WG6</a:t>
            </a:r>
            <a:r>
              <a:rPr lang="en-US" altLang="zh-CN" sz="1100">
                <a:solidFill>
                  <a:schemeClr val="tx1"/>
                </a:solidFill>
                <a:latin typeface="微软雅黑" panose="020B0503020204020204" charset="-122"/>
                <a:ea typeface="微软雅黑" panose="020B0503020204020204" charset="-122"/>
                <a:cs typeface="微软雅黑" panose="020B0503020204020204" charset="-122"/>
                <a:sym typeface="+mn-ea"/>
              </a:rPr>
              <a:t> </a:t>
            </a:r>
            <a:endParaRPr lang="en-US" altLang="zh-CN" sz="1100">
              <a:solidFill>
                <a:schemeClr val="tx1"/>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r>
              <a:rPr lang="en-US" altLang="zh-CN" sz="1100">
                <a:solidFill>
                  <a:schemeClr val="tx1"/>
                </a:solidFill>
                <a:latin typeface="微软雅黑" panose="020B0503020204020204" charset="-122"/>
                <a:ea typeface="微软雅黑" panose="020B0503020204020204" charset="-122"/>
                <a:cs typeface="微软雅黑" panose="020B0503020204020204" charset="-122"/>
                <a:sym typeface="+mn-ea"/>
              </a:rPr>
              <a:t>Establish an engineering research project on RIS</a:t>
            </a:r>
            <a:endParaRPr lang="en-US" altLang="zh-CN" sz="11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47" name="文本框 146"/>
          <p:cNvSpPr txBox="1"/>
          <p:nvPr/>
        </p:nvSpPr>
        <p:spPr>
          <a:xfrm>
            <a:off x="34290" y="4436110"/>
            <a:ext cx="887730" cy="215265"/>
          </a:xfrm>
          <a:prstGeom prst="rect">
            <a:avLst/>
          </a:prstGeom>
          <a:noFill/>
        </p:spPr>
        <p:txBody>
          <a:bodyPr wrap="square" lIns="70696" tIns="0" rIns="70696" bIns="0" rtlCol="0" anchor="ctr" anchorCtr="1">
            <a:spAutoFit/>
          </a:bodyPr>
          <a:p>
            <a:pPr algn="ctr"/>
            <a:r>
              <a:rPr lang="en-US" sz="1400" b="1">
                <a:solidFill>
                  <a:schemeClr val="tx1"/>
                </a:solidFill>
                <a:latin typeface="Times New Roman" panose="02020603050405020304" pitchFamily="18" charset="0"/>
                <a:cs typeface="Times New Roman" panose="02020603050405020304" pitchFamily="18" charset="0"/>
              </a:rPr>
              <a:t>ETSI</a:t>
            </a:r>
            <a:endParaRPr lang="en-US" sz="1400" b="1">
              <a:solidFill>
                <a:schemeClr val="tx1"/>
              </a:solidFill>
              <a:latin typeface="Times New Roman" panose="02020603050405020304" pitchFamily="18" charset="0"/>
              <a:cs typeface="Times New Roman" panose="02020603050405020304" pitchFamily="18" charset="0"/>
            </a:endParaRPr>
          </a:p>
        </p:txBody>
      </p:sp>
      <p:sp>
        <p:nvSpPr>
          <p:cNvPr id="160" name="文本框 159"/>
          <p:cNvSpPr txBox="1"/>
          <p:nvPr/>
        </p:nvSpPr>
        <p:spPr>
          <a:xfrm>
            <a:off x="34290" y="5170170"/>
            <a:ext cx="883920" cy="215265"/>
          </a:xfrm>
          <a:prstGeom prst="rect">
            <a:avLst/>
          </a:prstGeom>
          <a:noFill/>
        </p:spPr>
        <p:txBody>
          <a:bodyPr wrap="square" lIns="70696" tIns="0" rIns="70696" bIns="0" rtlCol="0" anchor="ctr" anchorCtr="1">
            <a:spAutoFit/>
          </a:bodyPr>
          <a:p>
            <a:pPr algn="ctr"/>
            <a:r>
              <a:rPr lang="en-US" sz="1400" b="1">
                <a:solidFill>
                  <a:schemeClr val="tx1"/>
                </a:solidFill>
                <a:latin typeface="Times New Roman" panose="02020603050405020304" pitchFamily="18" charset="0"/>
                <a:cs typeface="Times New Roman" panose="02020603050405020304" pitchFamily="18" charset="0"/>
              </a:rPr>
              <a:t>RISTA</a:t>
            </a:r>
            <a:endParaRPr lang="en-US" sz="1400" b="1">
              <a:solidFill>
                <a:schemeClr val="tx1"/>
              </a:solidFill>
              <a:latin typeface="Times New Roman" panose="02020603050405020304" pitchFamily="18" charset="0"/>
              <a:cs typeface="Times New Roman" panose="02020603050405020304" pitchFamily="18" charset="0"/>
            </a:endParaRPr>
          </a:p>
        </p:txBody>
      </p:sp>
      <p:cxnSp>
        <p:nvCxnSpPr>
          <p:cNvPr id="162" name="直接连接符 161"/>
          <p:cNvCxnSpPr/>
          <p:nvPr/>
        </p:nvCxnSpPr>
        <p:spPr>
          <a:xfrm flipV="1">
            <a:off x="2169189" y="946528"/>
            <a:ext cx="0" cy="5713095"/>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flipV="1">
            <a:off x="3899241" y="928351"/>
            <a:ext cx="0" cy="572135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flipV="1">
            <a:off x="5594962" y="882393"/>
            <a:ext cx="0" cy="577723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flipV="1">
            <a:off x="7229416" y="900808"/>
            <a:ext cx="0" cy="5758815"/>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69" name="文本框 168"/>
          <p:cNvSpPr txBox="1"/>
          <p:nvPr/>
        </p:nvSpPr>
        <p:spPr>
          <a:xfrm>
            <a:off x="34290" y="1158240"/>
            <a:ext cx="984250" cy="215265"/>
          </a:xfrm>
          <a:prstGeom prst="rect">
            <a:avLst/>
          </a:prstGeom>
          <a:noFill/>
        </p:spPr>
        <p:txBody>
          <a:bodyPr wrap="square" lIns="70696" tIns="0" rIns="70696" bIns="0" rtlCol="0" anchor="ctr" anchorCtr="1">
            <a:spAutoFit/>
          </a:bodyPr>
          <a:p>
            <a:pPr algn="ctr"/>
            <a:r>
              <a:rPr lang="en-US" sz="1400" b="1">
                <a:solidFill>
                  <a:schemeClr val="tx1"/>
                </a:solidFill>
                <a:latin typeface="Times New Roman" panose="02020603050405020304" pitchFamily="18" charset="0"/>
                <a:cs typeface="Times New Roman" panose="02020603050405020304" pitchFamily="18" charset="0"/>
              </a:rPr>
              <a:t>ITU-R</a:t>
            </a:r>
            <a:endParaRPr lang="en-US" sz="1400" b="1">
              <a:solidFill>
                <a:schemeClr val="tx1"/>
              </a:solidFill>
              <a:latin typeface="Times New Roman" panose="02020603050405020304" pitchFamily="18" charset="0"/>
              <a:cs typeface="Times New Roman" panose="02020603050405020304" pitchFamily="18" charset="0"/>
            </a:endParaRPr>
          </a:p>
        </p:txBody>
      </p:sp>
      <p:sp>
        <p:nvSpPr>
          <p:cNvPr id="171" name="文本框 170"/>
          <p:cNvSpPr txBox="1"/>
          <p:nvPr/>
        </p:nvSpPr>
        <p:spPr>
          <a:xfrm>
            <a:off x="2999105" y="1106805"/>
            <a:ext cx="3707765" cy="768350"/>
          </a:xfrm>
          <a:prstGeom prst="rect">
            <a:avLst/>
          </a:prstGeom>
          <a:noFill/>
        </p:spPr>
        <p:txBody>
          <a:bodyPr wrap="square" rtlCol="0" anchor="t">
            <a:spAutoFit/>
          </a:bodyPr>
          <a:p>
            <a:pPr algn="l">
              <a:buClrTx/>
              <a:buSzTx/>
              <a:buFontTx/>
            </a:pPr>
            <a:r>
              <a:rPr lang="en-US" altLang="zh-CN" sz="1100" b="1">
                <a:solidFill>
                  <a:schemeClr val="tx1"/>
                </a:solidFill>
                <a:latin typeface="微软雅黑" panose="020B0503020204020204" charset="-122"/>
                <a:ea typeface="微软雅黑" panose="020B0503020204020204" charset="-122"/>
                <a:cs typeface="微软雅黑" panose="020B0503020204020204" charset="-122"/>
                <a:sym typeface="+mn-ea"/>
              </a:rPr>
              <a:t>2021.2</a:t>
            </a:r>
            <a:endParaRPr lang="en-US" altLang="zh-CN" sz="1100" b="1">
              <a:solidFill>
                <a:schemeClr val="tx1"/>
              </a:solidFill>
              <a:latin typeface="微软雅黑" panose="020B0503020204020204" charset="-122"/>
              <a:ea typeface="微软雅黑" panose="020B0503020204020204" charset="-122"/>
              <a:cs typeface="微软雅黑" panose="020B0503020204020204" charset="-122"/>
              <a:sym typeface="+mn-ea"/>
            </a:endParaRPr>
          </a:p>
          <a:p>
            <a:pPr algn="l">
              <a:buClrTx/>
              <a:buSzTx/>
              <a:buFontTx/>
            </a:pPr>
            <a:r>
              <a:rPr lang="en-US" altLang="zh-CN" sz="1100">
                <a:solidFill>
                  <a:schemeClr val="tx1"/>
                </a:solidFill>
                <a:latin typeface="微软雅黑" panose="020B0503020204020204" charset="-122"/>
                <a:ea typeface="微软雅黑" panose="020B0503020204020204" charset="-122"/>
                <a:cs typeface="微软雅黑" panose="020B0503020204020204" charset="-122"/>
                <a:sym typeface="+mn-ea"/>
              </a:rPr>
              <a:t>IMT Future Techonology Trends</a:t>
            </a:r>
            <a:endParaRPr lang="en-US" altLang="zh-CN" sz="1100">
              <a:solidFill>
                <a:schemeClr val="tx1"/>
              </a:solidFill>
              <a:latin typeface="微软雅黑" panose="020B0503020204020204" charset="-122"/>
              <a:ea typeface="微软雅黑" panose="020B0503020204020204" charset="-122"/>
              <a:cs typeface="微软雅黑" panose="020B0503020204020204" charset="-122"/>
              <a:sym typeface="+mn-ea"/>
            </a:endParaRPr>
          </a:p>
          <a:p>
            <a:pPr marL="71755" indent="-71755" algn="l" fontAlgn="auto">
              <a:buClrTx/>
              <a:buSzTx/>
              <a:buFont typeface="Arial" panose="020B0604020202020204" pitchFamily="34" charset="0"/>
              <a:buChar char="•"/>
            </a:pPr>
            <a:r>
              <a:rPr lang="zh-CN" altLang="en-US" sz="1100">
                <a:solidFill>
                  <a:schemeClr val="tx1"/>
                </a:solidFill>
                <a:latin typeface="微软雅黑" panose="020B0503020204020204" charset="-122"/>
                <a:ea typeface="微软雅黑" panose="020B0503020204020204" charset="-122"/>
                <a:cs typeface="微软雅黑" panose="020B0503020204020204" charset="-122"/>
              </a:rPr>
              <a:t>RIS is a key candidate technology for 6G.</a:t>
            </a:r>
            <a:endParaRPr lang="zh-CN" altLang="en-US" sz="1100">
              <a:solidFill>
                <a:schemeClr val="tx1"/>
              </a:solidFill>
              <a:latin typeface="微软雅黑" panose="020B0503020204020204" charset="-122"/>
              <a:ea typeface="微软雅黑" panose="020B0503020204020204" charset="-122"/>
              <a:cs typeface="微软雅黑" panose="020B0503020204020204" charset="-122"/>
            </a:endParaRPr>
          </a:p>
          <a:p>
            <a:pPr marL="71755" indent="-71755" algn="l" fontAlgn="auto">
              <a:buClrTx/>
              <a:buSzTx/>
              <a:buFont typeface="Arial" panose="020B0604020202020204" pitchFamily="34" charset="0"/>
              <a:buChar char="•"/>
            </a:pPr>
            <a:r>
              <a:rPr lang="en-US" altLang="zh-CN" sz="1100">
                <a:solidFill>
                  <a:schemeClr val="tx1"/>
                </a:solidFill>
                <a:latin typeface="微软雅黑" panose="020B0503020204020204" charset="-122"/>
                <a:ea typeface="微软雅黑" panose="020B0503020204020204" charset="-122"/>
                <a:cs typeface="微软雅黑" panose="020B0503020204020204" charset="-122"/>
                <a:sym typeface="+mn-ea"/>
              </a:rPr>
              <a:t>driving factor“Controllable Radio Environment”</a:t>
            </a:r>
            <a:endParaRPr lang="en-US" altLang="zh-CN" sz="11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72" name="文本框 171"/>
          <p:cNvSpPr txBox="1"/>
          <p:nvPr/>
        </p:nvSpPr>
        <p:spPr>
          <a:xfrm>
            <a:off x="4770120" y="4464685"/>
            <a:ext cx="2219325" cy="338455"/>
          </a:xfrm>
          <a:prstGeom prst="rect">
            <a:avLst/>
          </a:prstGeom>
          <a:noFill/>
        </p:spPr>
        <p:txBody>
          <a:bodyPr wrap="square" lIns="70696" tIns="0" rIns="70696" bIns="0" rtlCol="0" anchor="ctr" anchorCtr="1">
            <a:spAutoFit/>
          </a:bodyPr>
          <a:p>
            <a:pPr algn="l"/>
            <a:r>
              <a:rPr lang="en-US" altLang="zh-CN" sz="1100">
                <a:solidFill>
                  <a:schemeClr val="tx1"/>
                </a:solidFill>
                <a:latin typeface="微软雅黑" panose="020B0503020204020204" charset="-122"/>
                <a:ea typeface="微软雅黑" panose="020B0503020204020204" charset="-122"/>
                <a:cs typeface="微软雅黑" panose="020B0503020204020204" charset="-122"/>
                <a:sym typeface="+mn-ea"/>
              </a:rPr>
              <a:t>2021.10.4</a:t>
            </a:r>
            <a:endParaRPr lang="en-US" altLang="zh-CN" sz="1100">
              <a:solidFill>
                <a:schemeClr val="tx1"/>
              </a:solidFill>
              <a:latin typeface="微软雅黑" panose="020B0503020204020204" charset="-122"/>
              <a:ea typeface="微软雅黑" panose="020B0503020204020204" charset="-122"/>
              <a:cs typeface="微软雅黑" panose="020B0503020204020204" charset="-122"/>
            </a:endParaRPr>
          </a:p>
          <a:p>
            <a:pPr algn="l"/>
            <a:r>
              <a:rPr sz="1100">
                <a:latin typeface="微软雅黑" panose="020B0503020204020204" charset="-122"/>
                <a:ea typeface="微软雅黑" panose="020B0503020204020204" charset="-122"/>
                <a:cs typeface="微软雅黑" panose="020B0503020204020204" charset="-122"/>
                <a:sym typeface="+mn-ea"/>
              </a:rPr>
              <a:t>Establishment of the</a:t>
            </a:r>
            <a:r>
              <a:rPr lang="en-US" altLang="zh-CN" sz="1100">
                <a:solidFill>
                  <a:schemeClr val="tx1"/>
                </a:solidFill>
                <a:latin typeface="微软雅黑" panose="020B0503020204020204" charset="-122"/>
                <a:ea typeface="微软雅黑" panose="020B0503020204020204" charset="-122"/>
                <a:cs typeface="微软雅黑" panose="020B0503020204020204" charset="-122"/>
              </a:rPr>
              <a:t>ISG RIS</a:t>
            </a:r>
            <a:endParaRPr lang="en-US" altLang="zh-CN" sz="11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73" name="文本框 172"/>
          <p:cNvSpPr txBox="1"/>
          <p:nvPr/>
        </p:nvSpPr>
        <p:spPr>
          <a:xfrm>
            <a:off x="4142105" y="5191760"/>
            <a:ext cx="1581150" cy="338455"/>
          </a:xfrm>
          <a:prstGeom prst="rect">
            <a:avLst/>
          </a:prstGeom>
          <a:noFill/>
        </p:spPr>
        <p:txBody>
          <a:bodyPr wrap="square" lIns="0" tIns="0" rIns="0" bIns="0" rtlCol="0" anchor="ctr" anchorCtr="1">
            <a:spAutoFit/>
          </a:bodyPr>
          <a:p>
            <a:pPr lvl="0" algn="l">
              <a:buClrTx/>
              <a:buSzTx/>
              <a:buFontTx/>
            </a:pPr>
            <a:r>
              <a:rPr lang="en-US" altLang="zh-CN" sz="1100" b="1">
                <a:solidFill>
                  <a:schemeClr val="tx1"/>
                </a:solidFill>
                <a:latin typeface="微软雅黑" panose="020B0503020204020204" charset="-122"/>
                <a:ea typeface="微软雅黑" panose="020B0503020204020204" charset="-122"/>
                <a:cs typeface="微软雅黑" panose="020B0503020204020204" charset="-122"/>
                <a:sym typeface="+mn-ea"/>
              </a:rPr>
              <a:t>2021.9</a:t>
            </a:r>
            <a:endParaRPr lang="en-US" altLang="zh-CN" sz="1100" b="1">
              <a:solidFill>
                <a:schemeClr val="tx1"/>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r>
              <a:rPr lang="en-US" altLang="zh-CN" sz="1100">
                <a:solidFill>
                  <a:schemeClr val="tx1"/>
                </a:solidFill>
                <a:latin typeface="微软雅黑" panose="020B0503020204020204" charset="-122"/>
                <a:ea typeface="微软雅黑" panose="020B0503020204020204" charset="-122"/>
                <a:cs typeface="微软雅黑" panose="020B0503020204020204" charset="-122"/>
                <a:sym typeface="+mn-ea"/>
              </a:rPr>
              <a:t>1</a:t>
            </a:r>
            <a:r>
              <a:rPr lang="zh-CN" sz="1100">
                <a:solidFill>
                  <a:schemeClr val="tx1"/>
                </a:solidFill>
                <a:latin typeface="微软雅黑" panose="020B0503020204020204" charset="-122"/>
                <a:ea typeface="微软雅黑" panose="020B0503020204020204" charset="-122"/>
                <a:cs typeface="微软雅黑" panose="020B0503020204020204" charset="-122"/>
                <a:sym typeface="+mn-ea"/>
              </a:rPr>
              <a:t>st RIS Tech Forum</a:t>
            </a:r>
            <a:endParaRPr lang="zh-CN" sz="11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74" name="文本框 173"/>
          <p:cNvSpPr txBox="1"/>
          <p:nvPr/>
        </p:nvSpPr>
        <p:spPr>
          <a:xfrm>
            <a:off x="5594985" y="5360353"/>
            <a:ext cx="1719580" cy="507365"/>
          </a:xfrm>
          <a:prstGeom prst="rect">
            <a:avLst/>
          </a:prstGeom>
          <a:noFill/>
        </p:spPr>
        <p:txBody>
          <a:bodyPr wrap="square" lIns="0" tIns="0" rIns="0" bIns="0" rtlCol="0" anchor="ctr" anchorCtr="1">
            <a:spAutoFit/>
          </a:bodyPr>
          <a:p>
            <a:pPr lvl="0" algn="l">
              <a:buClrTx/>
              <a:buSzTx/>
              <a:buFontTx/>
            </a:pPr>
            <a:r>
              <a:rPr lang="en-US" altLang="zh-CN" sz="1100" b="1">
                <a:solidFill>
                  <a:srgbClr val="C00000"/>
                </a:solidFill>
                <a:latin typeface="微软雅黑" panose="020B0503020204020204" charset="-122"/>
                <a:ea typeface="微软雅黑" panose="020B0503020204020204" charset="-122"/>
                <a:cs typeface="微软雅黑" panose="020B0503020204020204" charset="-122"/>
                <a:sym typeface="+mn-ea"/>
              </a:rPr>
              <a:t>☆ 2022.4.17</a:t>
            </a:r>
            <a:endParaRPr lang="en-US" altLang="zh-CN" sz="1100" b="1">
              <a:solidFill>
                <a:srgbClr val="C00000"/>
              </a:solidFill>
              <a:latin typeface="微软雅黑" panose="020B0503020204020204" charset="-122"/>
              <a:ea typeface="微软雅黑" panose="020B0503020204020204" charset="-122"/>
              <a:cs typeface="微软雅黑" panose="020B0503020204020204" charset="-122"/>
              <a:sym typeface="+mn-ea"/>
            </a:endParaRPr>
          </a:p>
          <a:p>
            <a:pPr marL="71755" lvl="0" indent="-71755" algn="l" fontAlgn="auto">
              <a:buClrTx/>
              <a:buSzTx/>
              <a:buFont typeface="Arial" panose="020B0604020202020204" pitchFamily="34" charset="0"/>
              <a:buChar char="•"/>
            </a:pPr>
            <a:r>
              <a:rPr sz="1100">
                <a:solidFill>
                  <a:srgbClr val="C00000"/>
                </a:solidFill>
                <a:latin typeface="微软雅黑" panose="020B0503020204020204" charset="-122"/>
                <a:ea typeface="微软雅黑" panose="020B0503020204020204" charset="-122"/>
                <a:cs typeface="微软雅黑" panose="020B0503020204020204" charset="-122"/>
                <a:sym typeface="+mn-ea"/>
              </a:rPr>
              <a:t>Establishment of the RIS Tech Alliance (RISTA)</a:t>
            </a:r>
            <a:endParaRPr lang="zh-CN" altLang="en-US" sz="11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76" name="文本框 175"/>
          <p:cNvSpPr txBox="1"/>
          <p:nvPr/>
        </p:nvSpPr>
        <p:spPr>
          <a:xfrm>
            <a:off x="7091045" y="5326380"/>
            <a:ext cx="1758315" cy="715010"/>
          </a:xfrm>
          <a:prstGeom prst="rect">
            <a:avLst/>
          </a:prstGeom>
          <a:noFill/>
        </p:spPr>
        <p:txBody>
          <a:bodyPr wrap="square" lIns="0" tIns="0" rIns="0" bIns="0" rtlCol="0" anchor="ctr" anchorCtr="1">
            <a:spAutoFit/>
          </a:bodyPr>
          <a:p>
            <a:pPr lvl="0" algn="r">
              <a:buClrTx/>
              <a:buSzTx/>
              <a:buFont typeface="Arial" panose="020B0604020202020204" pitchFamily="34" charset="0"/>
            </a:pPr>
            <a:r>
              <a:rPr lang="zh-CN" altLang="en-US" sz="1100" b="1">
                <a:solidFill>
                  <a:schemeClr val="tx1"/>
                </a:solidFill>
                <a:latin typeface="微软雅黑" panose="020B0503020204020204" charset="-122"/>
                <a:ea typeface="微软雅黑" panose="020B0503020204020204" charset="-122"/>
                <a:cs typeface="微软雅黑" panose="020B0503020204020204" charset="-122"/>
                <a:sym typeface="+mn-ea"/>
              </a:rPr>
              <a:t>2023.2.12</a:t>
            </a:r>
            <a:endParaRPr lang="zh-CN" altLang="en-US" sz="1100" b="1">
              <a:solidFill>
                <a:schemeClr val="tx1"/>
              </a:solidFill>
              <a:latin typeface="微软雅黑" panose="020B0503020204020204" charset="-122"/>
              <a:ea typeface="微软雅黑" panose="020B0503020204020204" charset="-122"/>
              <a:cs typeface="微软雅黑" panose="020B0503020204020204" charset="-122"/>
              <a:sym typeface="+mn-ea"/>
            </a:endParaRPr>
          </a:p>
          <a:p>
            <a:pPr lvl="0" indent="0" algn="r" fontAlgn="auto">
              <a:spcAft>
                <a:spcPts val="300"/>
              </a:spcAft>
              <a:buClrTx/>
              <a:buSzTx/>
              <a:buFont typeface="Arial" panose="020B0604020202020204" pitchFamily="34" charset="0"/>
              <a:buNone/>
            </a:pPr>
            <a:r>
              <a:rPr lang="zh-CN" altLang="en-US" sz="1100">
                <a:solidFill>
                  <a:schemeClr val="tx1"/>
                </a:solidFill>
                <a:latin typeface="微软雅黑" panose="020B0503020204020204" charset="-122"/>
                <a:ea typeface="微软雅黑" panose="020B0503020204020204" charset="-122"/>
                <a:cs typeface="微软雅黑" panose="020B0503020204020204" charset="-122"/>
                <a:sym typeface="+mn-ea"/>
              </a:rPr>
              <a:t>2nd RIS Tech Forum</a:t>
            </a:r>
            <a:endParaRPr lang="zh-CN" altLang="en-US" sz="1100">
              <a:solidFill>
                <a:schemeClr val="tx1"/>
              </a:solidFill>
              <a:latin typeface="微软雅黑" panose="020B0503020204020204" charset="-122"/>
              <a:ea typeface="微软雅黑" panose="020B0503020204020204" charset="-122"/>
              <a:cs typeface="微软雅黑" panose="020B0503020204020204" charset="-122"/>
              <a:sym typeface="+mn-ea"/>
            </a:endParaRPr>
          </a:p>
          <a:p>
            <a:pPr lvl="0" indent="0" algn="r">
              <a:buClrTx/>
              <a:buSzTx/>
              <a:buFont typeface="Arial" panose="020B0604020202020204" pitchFamily="34" charset="0"/>
              <a:buNone/>
            </a:pPr>
            <a:r>
              <a:rPr lang="zh-CN" altLang="en-US" sz="1100">
                <a:solidFill>
                  <a:schemeClr val="tx1"/>
                </a:solidFill>
                <a:latin typeface="微软雅黑" panose="020B0503020204020204" charset="-122"/>
                <a:ea typeface="微软雅黑" panose="020B0503020204020204" charset="-122"/>
                <a:cs typeface="微软雅黑" panose="020B0503020204020204" charset="-122"/>
                <a:sym typeface="+mn-ea"/>
              </a:rPr>
              <a:t>Release of the RIS Technology White Paper</a:t>
            </a:r>
            <a:endParaRPr lang="zh-CN" altLang="en-US" sz="11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80" name="文本框 179"/>
          <p:cNvSpPr txBox="1"/>
          <p:nvPr/>
        </p:nvSpPr>
        <p:spPr>
          <a:xfrm>
            <a:off x="34290" y="6060440"/>
            <a:ext cx="898525" cy="215265"/>
          </a:xfrm>
          <a:prstGeom prst="rect">
            <a:avLst/>
          </a:prstGeom>
          <a:noFill/>
        </p:spPr>
        <p:txBody>
          <a:bodyPr wrap="square" lIns="70696" tIns="0" rIns="70696" bIns="0" rtlCol="0" anchor="ctr" anchorCtr="1">
            <a:spAutoFit/>
          </a:bodyPr>
          <a:p>
            <a:pPr algn="ctr"/>
            <a:r>
              <a:rPr lang="en-US" altLang="zh-CN" sz="1400" b="1">
                <a:solidFill>
                  <a:schemeClr val="tx1"/>
                </a:solidFill>
                <a:latin typeface="Times New Roman" panose="02020603050405020304" pitchFamily="18" charset="0"/>
                <a:cs typeface="Times New Roman" panose="02020603050405020304" pitchFamily="18" charset="0"/>
              </a:rPr>
              <a:t>Others</a:t>
            </a:r>
            <a:endParaRPr lang="en-US" altLang="zh-CN" sz="1400" b="1">
              <a:solidFill>
                <a:schemeClr val="tx1"/>
              </a:solidFill>
              <a:latin typeface="Times New Roman" panose="02020603050405020304" pitchFamily="18" charset="0"/>
              <a:cs typeface="Times New Roman" panose="02020603050405020304" pitchFamily="18" charset="0"/>
            </a:endParaRPr>
          </a:p>
        </p:txBody>
      </p:sp>
      <p:sp>
        <p:nvSpPr>
          <p:cNvPr id="181" name="文本框 180"/>
          <p:cNvSpPr txBox="1"/>
          <p:nvPr/>
        </p:nvSpPr>
        <p:spPr>
          <a:xfrm>
            <a:off x="1116965" y="6153785"/>
            <a:ext cx="2693670" cy="338455"/>
          </a:xfrm>
          <a:prstGeom prst="rect">
            <a:avLst/>
          </a:prstGeom>
          <a:noFill/>
        </p:spPr>
        <p:txBody>
          <a:bodyPr wrap="square" lIns="0" tIns="0" rIns="0" bIns="0" rtlCol="0" anchor="ctr" anchorCtr="1">
            <a:spAutoFit/>
          </a:bodyPr>
          <a:p>
            <a:pPr lvl="0" algn="l">
              <a:buClrTx/>
              <a:buSzTx/>
              <a:buFontTx/>
            </a:pPr>
            <a:r>
              <a:rPr lang="en-US" altLang="zh-CN" sz="1100" b="1">
                <a:solidFill>
                  <a:schemeClr val="tx1"/>
                </a:solidFill>
                <a:latin typeface="微软雅黑" panose="020B0503020204020204" charset="-122"/>
                <a:ea typeface="微软雅黑" panose="020B0503020204020204" charset="-122"/>
                <a:cs typeface="微软雅黑" panose="020B0503020204020204" charset="-122"/>
                <a:sym typeface="+mn-ea"/>
              </a:rPr>
              <a:t>2018.11</a:t>
            </a:r>
            <a:endParaRPr lang="en-US" altLang="zh-CN" sz="1100" b="1">
              <a:solidFill>
                <a:schemeClr val="tx1"/>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r>
              <a:rPr sz="1100">
                <a:solidFill>
                  <a:schemeClr val="tx1"/>
                </a:solidFill>
                <a:latin typeface="微软雅黑" panose="020B0503020204020204" charset="-122"/>
                <a:ea typeface="微软雅黑" panose="020B0503020204020204" charset="-122"/>
                <a:cs typeface="微软雅黑" panose="020B0503020204020204" charset="-122"/>
                <a:sym typeface="+mn-ea"/>
              </a:rPr>
              <a:t>DOCOMO's early RIS prototype</a:t>
            </a:r>
            <a:r>
              <a:rPr lang="en-US" sz="1100">
                <a:solidFill>
                  <a:schemeClr val="tx1"/>
                </a:solidFill>
                <a:latin typeface="微软雅黑" panose="020B0503020204020204" charset="-122"/>
                <a:ea typeface="微软雅黑" panose="020B0503020204020204" charset="-122"/>
                <a:cs typeface="微软雅黑" panose="020B0503020204020204" charset="-122"/>
                <a:sym typeface="+mn-ea"/>
              </a:rPr>
              <a:t> test</a:t>
            </a:r>
            <a:endParaRPr sz="11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82" name="文本框 181"/>
          <p:cNvSpPr txBox="1"/>
          <p:nvPr/>
        </p:nvSpPr>
        <p:spPr>
          <a:xfrm>
            <a:off x="4552315" y="6172200"/>
            <a:ext cx="2724785" cy="464820"/>
          </a:xfrm>
          <a:prstGeom prst="rect">
            <a:avLst/>
          </a:prstGeom>
          <a:noFill/>
        </p:spPr>
        <p:txBody>
          <a:bodyPr wrap="square" lIns="0" tIns="0" rIns="0" bIns="0" rtlCol="0" anchor="ctr" anchorCtr="1">
            <a:noAutofit/>
          </a:bodyPr>
          <a:p>
            <a:pPr lvl="0" algn="l">
              <a:buClrTx/>
              <a:buSzTx/>
              <a:buFontTx/>
            </a:pPr>
            <a:r>
              <a:rPr sz="1000">
                <a:solidFill>
                  <a:schemeClr val="tx1"/>
                </a:solidFill>
                <a:latin typeface="微软雅黑" panose="020B0503020204020204" charset="-122"/>
                <a:ea typeface="微软雅黑" panose="020B0503020204020204" charset="-122"/>
                <a:cs typeface="微软雅黑" panose="020B0503020204020204" charset="-122"/>
                <a:sym typeface="+mn-ea"/>
              </a:rPr>
              <a:t>Series of RIS Engineering Experiments,  </a:t>
            </a:r>
            <a:r>
              <a:rPr lang="en-US" sz="1000">
                <a:solidFill>
                  <a:schemeClr val="tx1"/>
                </a:solidFill>
                <a:latin typeface="微软雅黑" panose="020B0503020204020204" charset="-122"/>
                <a:ea typeface="微软雅黑" panose="020B0503020204020204" charset="-122"/>
                <a:cs typeface="微软雅黑" panose="020B0503020204020204" charset="-122"/>
                <a:sym typeface="+mn-ea"/>
              </a:rPr>
              <a:t>t</a:t>
            </a:r>
            <a:r>
              <a:rPr sz="1000">
                <a:solidFill>
                  <a:schemeClr val="tx1"/>
                </a:solidFill>
                <a:latin typeface="微软雅黑" panose="020B0503020204020204" charset="-122"/>
                <a:ea typeface="微软雅黑" panose="020B0503020204020204" charset="-122"/>
                <a:cs typeface="微软雅黑" panose="020B0503020204020204" charset="-122"/>
                <a:sym typeface="+mn-ea"/>
              </a:rPr>
              <a:t>esting in Live 5G Networks, RIS Prototype</a:t>
            </a:r>
            <a:endParaRPr sz="1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nvGrpSpPr>
          <p:cNvPr id="183" name="组合 182"/>
          <p:cNvGrpSpPr/>
          <p:nvPr/>
        </p:nvGrpSpPr>
        <p:grpSpPr>
          <a:xfrm>
            <a:off x="746760" y="1971675"/>
            <a:ext cx="11057890" cy="4191000"/>
            <a:chOff x="914" y="1543"/>
            <a:chExt cx="8285" cy="3379"/>
          </a:xfrm>
        </p:grpSpPr>
        <p:cxnSp>
          <p:nvCxnSpPr>
            <p:cNvPr id="184" name="直接连接符 183"/>
            <p:cNvCxnSpPr/>
            <p:nvPr/>
          </p:nvCxnSpPr>
          <p:spPr>
            <a:xfrm>
              <a:off x="917" y="1543"/>
              <a:ext cx="8278" cy="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a:off x="914" y="2282"/>
              <a:ext cx="8278" cy="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a:off x="918" y="3105"/>
              <a:ext cx="8278" cy="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a:off x="921" y="3633"/>
              <a:ext cx="8278" cy="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a:off x="918" y="4211"/>
              <a:ext cx="8278" cy="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a:off x="915" y="4922"/>
              <a:ext cx="8278" cy="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91" name="椭圆 190"/>
          <p:cNvSpPr/>
          <p:nvPr/>
        </p:nvSpPr>
        <p:spPr>
          <a:xfrm>
            <a:off x="4945053" y="6096935"/>
            <a:ext cx="148834" cy="148834"/>
          </a:xfrm>
          <a:prstGeom prst="ellipse">
            <a:avLst/>
          </a:prstGeom>
          <a:solidFill>
            <a:schemeClr val="accent1">
              <a:lumMod val="75000"/>
            </a:schemeClr>
          </a:solidFill>
          <a:ln>
            <a:solidFill>
              <a:schemeClr val="bg1"/>
            </a:solidFill>
          </a:ln>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sz="1100" b="1">
              <a:solidFill>
                <a:schemeClr val="tx1"/>
              </a:solidFill>
              <a:latin typeface="微软雅黑" panose="020B0503020204020204" charset="-122"/>
              <a:ea typeface="微软雅黑" panose="020B0503020204020204" charset="-122"/>
            </a:endParaRPr>
          </a:p>
        </p:txBody>
      </p:sp>
      <p:sp>
        <p:nvSpPr>
          <p:cNvPr id="192" name="椭圆 191"/>
          <p:cNvSpPr/>
          <p:nvPr/>
        </p:nvSpPr>
        <p:spPr>
          <a:xfrm>
            <a:off x="5941002" y="6096935"/>
            <a:ext cx="148834" cy="148834"/>
          </a:xfrm>
          <a:prstGeom prst="ellipse">
            <a:avLst/>
          </a:prstGeom>
          <a:solidFill>
            <a:schemeClr val="accent1">
              <a:lumMod val="75000"/>
            </a:schemeClr>
          </a:solidFill>
          <a:ln>
            <a:solidFill>
              <a:schemeClr val="bg1"/>
            </a:solidFill>
          </a:ln>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sz="1100" b="1">
              <a:solidFill>
                <a:schemeClr val="tx1"/>
              </a:solidFill>
              <a:latin typeface="微软雅黑" panose="020B0503020204020204" charset="-122"/>
              <a:ea typeface="微软雅黑" panose="020B0503020204020204" charset="-122"/>
            </a:endParaRPr>
          </a:p>
        </p:txBody>
      </p:sp>
      <p:sp>
        <p:nvSpPr>
          <p:cNvPr id="193" name="椭圆 192"/>
          <p:cNvSpPr/>
          <p:nvPr/>
        </p:nvSpPr>
        <p:spPr>
          <a:xfrm>
            <a:off x="1836793" y="6096935"/>
            <a:ext cx="148834" cy="148834"/>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p>
            <a:pPr algn="ctr"/>
            <a:endParaRPr lang="zh-CN" altLang="en-US" sz="1100" b="1">
              <a:solidFill>
                <a:schemeClr val="tx1"/>
              </a:solidFill>
              <a:latin typeface="微软雅黑" panose="020B0503020204020204" charset="-122"/>
              <a:ea typeface="微软雅黑" panose="020B0503020204020204" charset="-122"/>
            </a:endParaRPr>
          </a:p>
        </p:txBody>
      </p:sp>
      <p:sp>
        <p:nvSpPr>
          <p:cNvPr id="194" name="椭圆 193"/>
          <p:cNvSpPr/>
          <p:nvPr/>
        </p:nvSpPr>
        <p:spPr>
          <a:xfrm>
            <a:off x="5446128" y="6084532"/>
            <a:ext cx="148834" cy="148834"/>
          </a:xfrm>
          <a:prstGeom prst="ellipse">
            <a:avLst/>
          </a:prstGeom>
          <a:solidFill>
            <a:schemeClr val="accent1">
              <a:lumMod val="75000"/>
            </a:schemeClr>
          </a:solidFill>
          <a:ln>
            <a:solidFill>
              <a:schemeClr val="bg1"/>
            </a:solidFill>
          </a:ln>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sz="1100" b="1">
              <a:solidFill>
                <a:schemeClr val="tx1"/>
              </a:solidFill>
              <a:latin typeface="微软雅黑" panose="020B0503020204020204" charset="-122"/>
              <a:ea typeface="微软雅黑" panose="020B0503020204020204" charset="-122"/>
            </a:endParaRPr>
          </a:p>
        </p:txBody>
      </p:sp>
      <p:sp>
        <p:nvSpPr>
          <p:cNvPr id="195" name="椭圆 194"/>
          <p:cNvSpPr/>
          <p:nvPr/>
        </p:nvSpPr>
        <p:spPr>
          <a:xfrm>
            <a:off x="7313755" y="6096935"/>
            <a:ext cx="148834" cy="148834"/>
          </a:xfrm>
          <a:prstGeom prst="ellipse">
            <a:avLst/>
          </a:prstGeom>
          <a:solidFill>
            <a:schemeClr val="accent1">
              <a:lumMod val="75000"/>
            </a:schemeClr>
          </a:solidFill>
          <a:ln>
            <a:solidFill>
              <a:schemeClr val="bg1"/>
            </a:solidFill>
          </a:ln>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sz="1100" b="1">
              <a:solidFill>
                <a:schemeClr val="tx1"/>
              </a:solidFill>
              <a:latin typeface="微软雅黑" panose="020B0503020204020204" charset="-122"/>
              <a:ea typeface="微软雅黑" panose="020B0503020204020204" charset="-122"/>
            </a:endParaRPr>
          </a:p>
        </p:txBody>
      </p:sp>
      <p:sp>
        <p:nvSpPr>
          <p:cNvPr id="196" name="椭圆 195"/>
          <p:cNvSpPr/>
          <p:nvPr/>
        </p:nvSpPr>
        <p:spPr>
          <a:xfrm>
            <a:off x="7731886" y="6096935"/>
            <a:ext cx="148834" cy="148834"/>
          </a:xfrm>
          <a:prstGeom prst="ellipse">
            <a:avLst/>
          </a:prstGeom>
          <a:solidFill>
            <a:schemeClr val="accent1">
              <a:lumMod val="75000"/>
            </a:schemeClr>
          </a:solidFill>
          <a:ln>
            <a:solidFill>
              <a:schemeClr val="bg1"/>
            </a:solidFill>
          </a:ln>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sz="1100" b="1">
              <a:solidFill>
                <a:schemeClr val="tx1"/>
              </a:solidFill>
              <a:latin typeface="微软雅黑" panose="020B0503020204020204" charset="-122"/>
              <a:ea typeface="微软雅黑" panose="020B0503020204020204" charset="-122"/>
            </a:endParaRPr>
          </a:p>
        </p:txBody>
      </p:sp>
      <p:sp>
        <p:nvSpPr>
          <p:cNvPr id="197" name="椭圆 196"/>
          <p:cNvSpPr/>
          <p:nvPr/>
        </p:nvSpPr>
        <p:spPr>
          <a:xfrm>
            <a:off x="6352583" y="6096935"/>
            <a:ext cx="148834" cy="148834"/>
          </a:xfrm>
          <a:prstGeom prst="ellipse">
            <a:avLst/>
          </a:prstGeom>
          <a:solidFill>
            <a:schemeClr val="accent1">
              <a:lumMod val="75000"/>
            </a:schemeClr>
          </a:solidFill>
          <a:ln>
            <a:solidFill>
              <a:schemeClr val="bg1"/>
            </a:solidFill>
          </a:ln>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sz="1100" b="1">
              <a:solidFill>
                <a:schemeClr val="tx1"/>
              </a:solidFill>
              <a:latin typeface="微软雅黑" panose="020B0503020204020204" charset="-122"/>
              <a:ea typeface="微软雅黑" panose="020B0503020204020204" charset="-122"/>
            </a:endParaRPr>
          </a:p>
        </p:txBody>
      </p:sp>
      <p:sp>
        <p:nvSpPr>
          <p:cNvPr id="198" name="椭圆 197"/>
          <p:cNvSpPr/>
          <p:nvPr/>
        </p:nvSpPr>
        <p:spPr>
          <a:xfrm>
            <a:off x="6873502" y="6088253"/>
            <a:ext cx="148834" cy="148834"/>
          </a:xfrm>
          <a:prstGeom prst="ellipse">
            <a:avLst/>
          </a:prstGeom>
          <a:solidFill>
            <a:schemeClr val="accent1">
              <a:lumMod val="75000"/>
            </a:schemeClr>
          </a:solidFill>
          <a:ln>
            <a:solidFill>
              <a:schemeClr val="bg1"/>
            </a:solidFill>
          </a:ln>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sz="1100" b="1">
              <a:solidFill>
                <a:schemeClr val="tx1"/>
              </a:solidFill>
              <a:latin typeface="微软雅黑" panose="020B0503020204020204" charset="-122"/>
              <a:ea typeface="微软雅黑" panose="020B0503020204020204" charset="-122"/>
            </a:endParaRPr>
          </a:p>
        </p:txBody>
      </p:sp>
      <p:sp>
        <p:nvSpPr>
          <p:cNvPr id="199" name="椭圆 198"/>
          <p:cNvSpPr/>
          <p:nvPr/>
        </p:nvSpPr>
        <p:spPr>
          <a:xfrm>
            <a:off x="4627540" y="2801498"/>
            <a:ext cx="148834" cy="148834"/>
          </a:xfrm>
          <a:prstGeom prst="ellipse">
            <a:avLst/>
          </a:prstGeom>
          <a:solidFill>
            <a:schemeClr val="accent1">
              <a:lumMod val="75000"/>
            </a:schemeClr>
          </a:solidFill>
          <a:ln>
            <a:solidFill>
              <a:schemeClr val="bg1"/>
            </a:solidFill>
          </a:ln>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sz="1100" b="1">
              <a:solidFill>
                <a:schemeClr val="tx1"/>
              </a:solidFill>
              <a:latin typeface="微软雅黑" panose="020B0503020204020204" charset="-122"/>
              <a:ea typeface="微软雅黑" panose="020B0503020204020204" charset="-122"/>
            </a:endParaRPr>
          </a:p>
        </p:txBody>
      </p:sp>
      <p:sp>
        <p:nvSpPr>
          <p:cNvPr id="200" name="椭圆 199"/>
          <p:cNvSpPr/>
          <p:nvPr/>
        </p:nvSpPr>
        <p:spPr>
          <a:xfrm>
            <a:off x="7687032" y="4480844"/>
            <a:ext cx="148834" cy="148834"/>
          </a:xfrm>
          <a:prstGeom prst="ellipse">
            <a:avLst/>
          </a:prstGeom>
          <a:solidFill>
            <a:srgbClr val="2E75B6"/>
          </a:solidFill>
          <a:ln>
            <a:solidFill>
              <a:schemeClr val="bg1"/>
            </a:solidFill>
          </a:ln>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sz="1100" b="1">
              <a:solidFill>
                <a:schemeClr val="tx1"/>
              </a:solidFill>
              <a:latin typeface="微软雅黑" panose="020B0503020204020204" charset="-122"/>
              <a:ea typeface="微软雅黑" panose="020B0503020204020204" charset="-122"/>
            </a:endParaRPr>
          </a:p>
        </p:txBody>
      </p:sp>
      <p:sp>
        <p:nvSpPr>
          <p:cNvPr id="201" name="文本框 200"/>
          <p:cNvSpPr txBox="1"/>
          <p:nvPr/>
        </p:nvSpPr>
        <p:spPr>
          <a:xfrm>
            <a:off x="6874126" y="4445007"/>
            <a:ext cx="2320573" cy="676910"/>
          </a:xfrm>
          <a:prstGeom prst="rect">
            <a:avLst/>
          </a:prstGeom>
          <a:noFill/>
        </p:spPr>
        <p:txBody>
          <a:bodyPr wrap="square" lIns="70696" tIns="0" rIns="70696" bIns="0" rtlCol="0" anchor="ctr" anchorCtr="1">
            <a:spAutoFit/>
          </a:bodyPr>
          <a:p>
            <a:pPr algn="l"/>
            <a:r>
              <a:rPr lang="en-US" altLang="zh-CN" sz="1100">
                <a:solidFill>
                  <a:schemeClr val="tx1"/>
                </a:solidFill>
                <a:latin typeface="微软雅黑" panose="020B0503020204020204" charset="-122"/>
                <a:ea typeface="微软雅黑" panose="020B0503020204020204" charset="-122"/>
                <a:cs typeface="Times New Roman" panose="02020603050405020304" pitchFamily="18" charset="0"/>
                <a:sym typeface="+mn-ea"/>
              </a:rPr>
              <a:t>2023.4</a:t>
            </a:r>
            <a:endParaRPr lang="en-US" altLang="zh-CN" sz="1100">
              <a:solidFill>
                <a:schemeClr val="tx1"/>
              </a:solidFill>
              <a:latin typeface="微软雅黑" panose="020B0503020204020204" charset="-122"/>
              <a:ea typeface="微软雅黑" panose="020B0503020204020204" charset="-122"/>
              <a:cs typeface="Times New Roman" panose="02020603050405020304" pitchFamily="18" charset="0"/>
            </a:endParaRPr>
          </a:p>
          <a:p>
            <a:pPr algn="l"/>
            <a:r>
              <a:rPr sz="1100">
                <a:solidFill>
                  <a:schemeClr val="tx1"/>
                </a:solidFill>
                <a:latin typeface="微软雅黑" panose="020B0503020204020204" charset="-122"/>
                <a:ea typeface="微软雅黑" panose="020B0503020204020204" charset="-122"/>
                <a:cs typeface="Times New Roman" panose="02020603050405020304" pitchFamily="18" charset="0"/>
              </a:rPr>
              <a:t>RIS Report</a:t>
            </a:r>
            <a:r>
              <a:rPr lang="en-US" sz="1100">
                <a:solidFill>
                  <a:schemeClr val="tx1"/>
                </a:solidFill>
                <a:latin typeface="微软雅黑" panose="020B0503020204020204" charset="-122"/>
                <a:ea typeface="微软雅黑" panose="020B0503020204020204" charset="-122"/>
                <a:cs typeface="Times New Roman" panose="02020603050405020304" pitchFamily="18" charset="0"/>
              </a:rPr>
              <a:t>s</a:t>
            </a:r>
            <a:r>
              <a:rPr sz="1100">
                <a:solidFill>
                  <a:schemeClr val="tx1"/>
                </a:solidFill>
                <a:latin typeface="微软雅黑" panose="020B0503020204020204" charset="-122"/>
                <a:ea typeface="微软雅黑" panose="020B0503020204020204" charset="-122"/>
                <a:cs typeface="Times New Roman" panose="02020603050405020304" pitchFamily="18" charset="0"/>
              </a:rPr>
              <a:t>: Use Cases, Deployment Scenarios and Requirements</a:t>
            </a:r>
            <a:endParaRPr sz="1100">
              <a:solidFill>
                <a:schemeClr val="tx1"/>
              </a:solidFill>
              <a:latin typeface="微软雅黑" panose="020B0503020204020204" charset="-122"/>
              <a:ea typeface="微软雅黑" panose="020B0503020204020204" charset="-122"/>
              <a:cs typeface="Times New Roman" panose="02020603050405020304" pitchFamily="18" charset="0"/>
            </a:endParaRPr>
          </a:p>
        </p:txBody>
      </p:sp>
      <p:sp>
        <p:nvSpPr>
          <p:cNvPr id="202" name="椭圆 201"/>
          <p:cNvSpPr/>
          <p:nvPr/>
        </p:nvSpPr>
        <p:spPr>
          <a:xfrm>
            <a:off x="2396016" y="6084532"/>
            <a:ext cx="148834" cy="148834"/>
          </a:xfrm>
          <a:prstGeom prst="ellipse">
            <a:avLst/>
          </a:prstGeom>
          <a:solidFill>
            <a:schemeClr val="accent1">
              <a:lumMod val="75000"/>
            </a:schemeClr>
          </a:solidFill>
          <a:ln>
            <a:solidFill>
              <a:schemeClr val="bg1"/>
            </a:solidFill>
          </a:ln>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sz="1100" b="1">
              <a:solidFill>
                <a:schemeClr val="tx1"/>
              </a:solidFill>
              <a:latin typeface="微软雅黑" panose="020B0503020204020204" charset="-122"/>
              <a:ea typeface="微软雅黑" panose="020B0503020204020204" charset="-122"/>
            </a:endParaRPr>
          </a:p>
        </p:txBody>
      </p:sp>
      <p:sp>
        <p:nvSpPr>
          <p:cNvPr id="203" name="文本框 202"/>
          <p:cNvSpPr txBox="1"/>
          <p:nvPr/>
        </p:nvSpPr>
        <p:spPr>
          <a:xfrm>
            <a:off x="1834515" y="5614670"/>
            <a:ext cx="2416175" cy="507365"/>
          </a:xfrm>
          <a:prstGeom prst="rect">
            <a:avLst/>
          </a:prstGeom>
          <a:noFill/>
        </p:spPr>
        <p:txBody>
          <a:bodyPr wrap="square" lIns="0" tIns="0" rIns="0" bIns="0" rtlCol="0" anchor="ctr" anchorCtr="1">
            <a:spAutoFit/>
          </a:bodyPr>
          <a:p>
            <a:pPr lvl="0" algn="l">
              <a:buClrTx/>
              <a:buSzTx/>
              <a:buFontTx/>
            </a:pPr>
            <a:r>
              <a:rPr lang="en-US" altLang="zh-CN" sz="1100" b="1">
                <a:solidFill>
                  <a:schemeClr val="tx1"/>
                </a:solidFill>
                <a:latin typeface="微软雅黑" panose="020B0503020204020204" charset="-122"/>
                <a:ea typeface="微软雅黑" panose="020B0503020204020204" charset="-122"/>
                <a:cs typeface="微软雅黑" panose="020B0503020204020204" charset="-122"/>
                <a:sym typeface="+mn-ea"/>
              </a:rPr>
              <a:t>2020.1</a:t>
            </a:r>
            <a:endParaRPr lang="en-US" altLang="zh-CN" sz="1100" b="1">
              <a:solidFill>
                <a:schemeClr val="tx1"/>
              </a:solidFill>
              <a:latin typeface="微软雅黑" panose="020B0503020204020204" charset="-122"/>
              <a:ea typeface="微软雅黑" panose="020B0503020204020204" charset="-122"/>
              <a:cs typeface="微软雅黑" panose="020B0503020204020204" charset="-122"/>
              <a:sym typeface="+mn-ea"/>
            </a:endParaRPr>
          </a:p>
          <a:p>
            <a:pPr lvl="0" algn="l">
              <a:buClrTx/>
              <a:buSzTx/>
              <a:buFontTx/>
            </a:pPr>
            <a:r>
              <a:rPr sz="1100">
                <a:solidFill>
                  <a:schemeClr val="tx1"/>
                </a:solidFill>
                <a:latin typeface="微软雅黑" panose="020B0503020204020204" charset="-122"/>
                <a:ea typeface="微软雅黑" panose="020B0503020204020204" charset="-122"/>
                <a:cs typeface="微软雅黑" panose="020B0503020204020204" charset="-122"/>
                <a:sym typeface="+mn-ea"/>
              </a:rPr>
              <a:t>DOCOMO's prototype trial of a transparent metasurface</a:t>
            </a:r>
            <a:endParaRPr sz="11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04" name="文本框 203"/>
          <p:cNvSpPr txBox="1"/>
          <p:nvPr/>
        </p:nvSpPr>
        <p:spPr>
          <a:xfrm>
            <a:off x="838835" y="2739390"/>
            <a:ext cx="1316355" cy="2024380"/>
          </a:xfrm>
          <a:prstGeom prst="rect">
            <a:avLst/>
          </a:prstGeom>
          <a:solidFill>
            <a:srgbClr val="0088E6"/>
          </a:solidFill>
        </p:spPr>
        <p:style>
          <a:lnRef idx="0">
            <a:schemeClr val="accent4"/>
          </a:lnRef>
          <a:fillRef idx="3">
            <a:schemeClr val="accent4"/>
          </a:fillRef>
          <a:effectRef idx="3">
            <a:schemeClr val="accent4"/>
          </a:effectRef>
          <a:fontRef idx="minor">
            <a:schemeClr val="lt1"/>
          </a:fontRef>
        </p:style>
        <p:txBody>
          <a:bodyPr wrap="square" lIns="0" rIns="0" rtlCol="0" anchor="ctr" anchorCtr="1">
            <a:noAutofit/>
          </a:bodyPr>
          <a:p>
            <a:pPr indent="0" algn="ctr" fontAlgn="auto">
              <a:lnSpc>
                <a:spcPct val="100000"/>
              </a:lnSpc>
              <a:spcAft>
                <a:spcPts val="0"/>
              </a:spcAft>
            </a:pPr>
            <a:r>
              <a:rPr lang="zh-CN" altLang="en-US" sz="1300" b="1">
                <a:solidFill>
                  <a:srgbClr val="E9EDF0"/>
                </a:solidFill>
                <a:latin typeface="Arial Black" panose="020B0A04020102020204" charset="0"/>
                <a:cs typeface="Arial Black" panose="020B0A04020102020204" charset="0"/>
              </a:rPr>
              <a:t>Theoretical </a:t>
            </a:r>
            <a:endParaRPr lang="zh-CN" altLang="en-US" sz="1300" b="1">
              <a:solidFill>
                <a:srgbClr val="E9EDF0"/>
              </a:solidFill>
              <a:latin typeface="Arial Black" panose="020B0A04020102020204" charset="0"/>
              <a:cs typeface="Arial Black" panose="020B0A04020102020204" charset="0"/>
            </a:endParaRPr>
          </a:p>
          <a:p>
            <a:pPr indent="0" algn="ctr" fontAlgn="auto">
              <a:lnSpc>
                <a:spcPct val="100000"/>
              </a:lnSpc>
              <a:spcAft>
                <a:spcPts val="0"/>
              </a:spcAft>
            </a:pPr>
            <a:r>
              <a:rPr lang="en-US" altLang="zh-CN" sz="1300" b="1">
                <a:solidFill>
                  <a:srgbClr val="E9EDF0"/>
                </a:solidFill>
                <a:latin typeface="Arial Black" panose="020B0A04020102020204" charset="0"/>
                <a:cs typeface="Arial Black" panose="020B0A04020102020204" charset="0"/>
              </a:rPr>
              <a:t>&amp;</a:t>
            </a:r>
            <a:r>
              <a:rPr lang="zh-CN" altLang="en-US" sz="1300" b="1">
                <a:solidFill>
                  <a:srgbClr val="E9EDF0"/>
                </a:solidFill>
                <a:latin typeface="Arial Black" panose="020B0A04020102020204" charset="0"/>
                <a:cs typeface="Arial Black" panose="020B0A04020102020204" charset="0"/>
              </a:rPr>
              <a:t> </a:t>
            </a:r>
            <a:endParaRPr lang="zh-CN" altLang="en-US" sz="1300" b="1">
              <a:solidFill>
                <a:srgbClr val="E9EDF0"/>
              </a:solidFill>
              <a:latin typeface="Arial Black" panose="020B0A04020102020204" charset="0"/>
              <a:cs typeface="Arial Black" panose="020B0A04020102020204" charset="0"/>
            </a:endParaRPr>
          </a:p>
          <a:p>
            <a:pPr indent="0" algn="ctr" fontAlgn="auto">
              <a:lnSpc>
                <a:spcPct val="100000"/>
              </a:lnSpc>
              <a:spcAft>
                <a:spcPts val="0"/>
              </a:spcAft>
            </a:pPr>
            <a:r>
              <a:rPr lang="zh-CN" altLang="en-US" sz="1300" b="1">
                <a:solidFill>
                  <a:srgbClr val="E9EDF0"/>
                </a:solidFill>
                <a:latin typeface="Arial Black" panose="020B0A04020102020204" charset="0"/>
                <a:cs typeface="Arial Black" panose="020B0A04020102020204" charset="0"/>
              </a:rPr>
              <a:t>Technical</a:t>
            </a:r>
            <a:endParaRPr lang="zh-CN" altLang="en-US" sz="1300" b="1">
              <a:solidFill>
                <a:srgbClr val="E9EDF0"/>
              </a:solidFill>
              <a:latin typeface="Arial Black" panose="020B0A04020102020204" charset="0"/>
              <a:cs typeface="Arial Black" panose="020B0A04020102020204" charset="0"/>
            </a:endParaRPr>
          </a:p>
          <a:p>
            <a:pPr indent="0" algn="ctr" fontAlgn="auto">
              <a:lnSpc>
                <a:spcPct val="150000"/>
              </a:lnSpc>
              <a:spcBef>
                <a:spcPts val="600"/>
              </a:spcBef>
            </a:pPr>
            <a:r>
              <a:rPr lang="zh-CN" altLang="en-US" sz="1300" b="1">
                <a:solidFill>
                  <a:srgbClr val="E9EDF0"/>
                </a:solidFill>
                <a:latin typeface="Arial Black" panose="020B0A04020102020204" charset="0"/>
                <a:cs typeface="Arial Black" panose="020B0A04020102020204" charset="0"/>
              </a:rPr>
              <a:t>Accumulation</a:t>
            </a:r>
            <a:endParaRPr lang="zh-CN" altLang="en-US" sz="1300" b="1">
              <a:solidFill>
                <a:srgbClr val="E9EDF0"/>
              </a:solidFill>
              <a:latin typeface="Arial Black" panose="020B0A04020102020204" charset="0"/>
              <a:cs typeface="Arial Black" panose="020B0A04020102020204" charset="0"/>
            </a:endParaRPr>
          </a:p>
        </p:txBody>
      </p:sp>
      <p:sp>
        <p:nvSpPr>
          <p:cNvPr id="205" name="椭圆 204"/>
          <p:cNvSpPr/>
          <p:nvPr/>
        </p:nvSpPr>
        <p:spPr>
          <a:xfrm>
            <a:off x="4044354" y="1213008"/>
            <a:ext cx="148834" cy="148834"/>
          </a:xfrm>
          <a:prstGeom prst="ellipse">
            <a:avLst/>
          </a:prstGeom>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p>
            <a:pPr algn="ctr"/>
            <a:endParaRPr lang="zh-CN" altLang="en-US" sz="1100" b="1">
              <a:solidFill>
                <a:schemeClr val="tx1"/>
              </a:solidFill>
              <a:latin typeface="微软雅黑" panose="020B0503020204020204" charset="-122"/>
              <a:ea typeface="微软雅黑" panose="020B0503020204020204" charset="-122"/>
            </a:endParaRPr>
          </a:p>
        </p:txBody>
      </p:sp>
      <p:sp>
        <p:nvSpPr>
          <p:cNvPr id="206" name="椭圆 205"/>
          <p:cNvSpPr/>
          <p:nvPr/>
        </p:nvSpPr>
        <p:spPr>
          <a:xfrm>
            <a:off x="2913215" y="2821342"/>
            <a:ext cx="148834" cy="148834"/>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p>
            <a:pPr algn="ctr"/>
            <a:endParaRPr lang="zh-CN" altLang="en-US" sz="1100" b="1">
              <a:solidFill>
                <a:schemeClr val="tx1"/>
              </a:solidFill>
              <a:latin typeface="微软雅黑" panose="020B0503020204020204" charset="-122"/>
              <a:ea typeface="微软雅黑" panose="020B0503020204020204" charset="-122"/>
            </a:endParaRPr>
          </a:p>
        </p:txBody>
      </p:sp>
      <p:sp>
        <p:nvSpPr>
          <p:cNvPr id="207" name="椭圆 206"/>
          <p:cNvSpPr/>
          <p:nvPr/>
        </p:nvSpPr>
        <p:spPr>
          <a:xfrm>
            <a:off x="7022336" y="2790335"/>
            <a:ext cx="148834" cy="148834"/>
          </a:xfrm>
          <a:prstGeom prst="ellipse">
            <a:avLst/>
          </a:prstGeom>
          <a:solidFill>
            <a:srgbClr val="2E75B6"/>
          </a:solidFill>
          <a:ln>
            <a:solidFill>
              <a:schemeClr val="bg1"/>
            </a:solidFill>
          </a:ln>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sz="1100" b="1">
              <a:solidFill>
                <a:schemeClr val="tx1"/>
              </a:solidFill>
              <a:latin typeface="微软雅黑" panose="020B0503020204020204" charset="-122"/>
              <a:ea typeface="微软雅黑" panose="020B0503020204020204" charset="-122"/>
            </a:endParaRPr>
          </a:p>
        </p:txBody>
      </p:sp>
      <p:sp>
        <p:nvSpPr>
          <p:cNvPr id="208" name="椭圆 207"/>
          <p:cNvSpPr/>
          <p:nvPr/>
        </p:nvSpPr>
        <p:spPr>
          <a:xfrm>
            <a:off x="4987223" y="2805219"/>
            <a:ext cx="148834" cy="148834"/>
          </a:xfrm>
          <a:prstGeom prst="ellipse">
            <a:avLst/>
          </a:prstGeom>
          <a:solidFill>
            <a:srgbClr val="2E75B6"/>
          </a:solidFill>
          <a:ln>
            <a:solidFill>
              <a:schemeClr val="bg1"/>
            </a:solidFill>
          </a:ln>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sz="1100" b="1">
              <a:solidFill>
                <a:schemeClr val="tx1"/>
              </a:solidFill>
              <a:latin typeface="微软雅黑" panose="020B0503020204020204" charset="-122"/>
              <a:ea typeface="微软雅黑" panose="020B0503020204020204" charset="-122"/>
            </a:endParaRPr>
          </a:p>
        </p:txBody>
      </p:sp>
      <p:sp>
        <p:nvSpPr>
          <p:cNvPr id="209" name="椭圆 208"/>
          <p:cNvSpPr/>
          <p:nvPr/>
        </p:nvSpPr>
        <p:spPr>
          <a:xfrm>
            <a:off x="7538198" y="3806129"/>
            <a:ext cx="148834" cy="148834"/>
          </a:xfrm>
          <a:prstGeom prst="ellipse">
            <a:avLst/>
          </a:prstGeom>
          <a:solidFill>
            <a:srgbClr val="2E75B6"/>
          </a:solidFill>
          <a:ln>
            <a:solidFill>
              <a:schemeClr val="bg1"/>
            </a:solidFill>
          </a:ln>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sz="1100" b="1">
              <a:solidFill>
                <a:schemeClr val="tx1"/>
              </a:solidFill>
              <a:latin typeface="微软雅黑" panose="020B0503020204020204" charset="-122"/>
              <a:ea typeface="微软雅黑" panose="020B0503020204020204" charset="-122"/>
            </a:endParaRPr>
          </a:p>
        </p:txBody>
      </p:sp>
      <p:sp>
        <p:nvSpPr>
          <p:cNvPr id="210" name="椭圆 209"/>
          <p:cNvSpPr/>
          <p:nvPr/>
        </p:nvSpPr>
        <p:spPr>
          <a:xfrm>
            <a:off x="3767771" y="3825973"/>
            <a:ext cx="148834" cy="148834"/>
          </a:xfrm>
          <a:prstGeom prst="ellipse">
            <a:avLst/>
          </a:prstGeom>
          <a:solidFill>
            <a:schemeClr val="accent1">
              <a:lumMod val="75000"/>
            </a:schemeClr>
          </a:solidFill>
          <a:ln>
            <a:solidFill>
              <a:schemeClr val="bg1"/>
            </a:solidFill>
          </a:ln>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sz="1100" b="1">
              <a:solidFill>
                <a:schemeClr val="tx1"/>
              </a:solidFill>
              <a:latin typeface="微软雅黑" panose="020B0503020204020204" charset="-122"/>
              <a:ea typeface="微软雅黑" panose="020B0503020204020204" charset="-122"/>
            </a:endParaRPr>
          </a:p>
        </p:txBody>
      </p:sp>
      <p:sp>
        <p:nvSpPr>
          <p:cNvPr id="211" name="椭圆 210"/>
          <p:cNvSpPr/>
          <p:nvPr/>
        </p:nvSpPr>
        <p:spPr>
          <a:xfrm>
            <a:off x="8581278" y="5215092"/>
            <a:ext cx="148834" cy="148834"/>
          </a:xfrm>
          <a:prstGeom prst="ellipse">
            <a:avLst/>
          </a:prstGeom>
          <a:solidFill>
            <a:schemeClr val="accent1">
              <a:lumMod val="75000"/>
            </a:schemeClr>
          </a:solidFill>
          <a:ln>
            <a:solidFill>
              <a:schemeClr val="bg1"/>
            </a:solidFill>
          </a:ln>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sz="1100" b="1">
              <a:solidFill>
                <a:schemeClr val="tx1"/>
              </a:solidFill>
              <a:latin typeface="微软雅黑" panose="020B0503020204020204" charset="-122"/>
              <a:ea typeface="微软雅黑" panose="020B0503020204020204" charset="-122"/>
            </a:endParaRPr>
          </a:p>
        </p:txBody>
      </p:sp>
      <p:sp>
        <p:nvSpPr>
          <p:cNvPr id="212" name="椭圆 211"/>
          <p:cNvSpPr/>
          <p:nvPr/>
        </p:nvSpPr>
        <p:spPr>
          <a:xfrm>
            <a:off x="4983502" y="5215092"/>
            <a:ext cx="148834" cy="148834"/>
          </a:xfrm>
          <a:prstGeom prst="ellipse">
            <a:avLst/>
          </a:prstGeom>
          <a:solidFill>
            <a:schemeClr val="accent1">
              <a:lumMod val="75000"/>
            </a:schemeClr>
          </a:solidFill>
          <a:ln>
            <a:solidFill>
              <a:schemeClr val="bg1"/>
            </a:solidFill>
          </a:ln>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sz="1100" b="1">
              <a:solidFill>
                <a:schemeClr val="tx1"/>
              </a:solidFill>
              <a:latin typeface="微软雅黑" panose="020B0503020204020204" charset="-122"/>
              <a:ea typeface="微软雅黑" panose="020B0503020204020204" charset="-122"/>
            </a:endParaRPr>
          </a:p>
        </p:txBody>
      </p:sp>
      <p:sp>
        <p:nvSpPr>
          <p:cNvPr id="213" name="椭圆 212"/>
          <p:cNvSpPr/>
          <p:nvPr/>
        </p:nvSpPr>
        <p:spPr>
          <a:xfrm>
            <a:off x="5785966" y="4480844"/>
            <a:ext cx="148834" cy="148834"/>
          </a:xfrm>
          <a:prstGeom prst="ellipse">
            <a:avLst/>
          </a:prstGeom>
          <a:solidFill>
            <a:schemeClr val="accent1">
              <a:lumMod val="75000"/>
            </a:schemeClr>
          </a:solidFill>
          <a:ln>
            <a:solidFill>
              <a:schemeClr val="bg1"/>
            </a:solidFill>
          </a:ln>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sz="1100" b="1">
              <a:solidFill>
                <a:schemeClr val="tx1"/>
              </a:solidFill>
              <a:latin typeface="微软雅黑" panose="020B0503020204020204" charset="-122"/>
              <a:ea typeface="微软雅黑" panose="020B0503020204020204" charset="-122"/>
            </a:endParaRPr>
          </a:p>
        </p:txBody>
      </p:sp>
      <p:sp>
        <p:nvSpPr>
          <p:cNvPr id="214" name="椭圆 213"/>
          <p:cNvSpPr/>
          <p:nvPr/>
        </p:nvSpPr>
        <p:spPr>
          <a:xfrm>
            <a:off x="6143168" y="5215092"/>
            <a:ext cx="148834" cy="148834"/>
          </a:xfrm>
          <a:prstGeom prst="ellipse">
            <a:avLst/>
          </a:prstGeom>
        </p:spPr>
        <p:style>
          <a:lnRef idx="1">
            <a:schemeClr val="accent2"/>
          </a:lnRef>
          <a:fillRef idx="3">
            <a:schemeClr val="accent2"/>
          </a:fillRef>
          <a:effectRef idx="2">
            <a:schemeClr val="accent2"/>
          </a:effectRef>
          <a:fontRef idx="minor">
            <a:schemeClr val="lt1"/>
          </a:fontRef>
        </p:style>
        <p:txBody>
          <a:bodyPr rtlCol="0" anchor="ctr"/>
          <a:p>
            <a:pPr algn="ctr"/>
            <a:endParaRPr lang="zh-CN" altLang="en-US" sz="1100" b="1">
              <a:solidFill>
                <a:schemeClr val="tx1"/>
              </a:solidFill>
              <a:latin typeface="微软雅黑" panose="020B0503020204020204" charset="-122"/>
              <a:ea typeface="微软雅黑" panose="020B0503020204020204" charset="-122"/>
            </a:endParaRPr>
          </a:p>
        </p:txBody>
      </p:sp>
      <p:sp>
        <p:nvSpPr>
          <p:cNvPr id="215" name="椭圆 214"/>
          <p:cNvSpPr/>
          <p:nvPr/>
        </p:nvSpPr>
        <p:spPr>
          <a:xfrm>
            <a:off x="8277611" y="6088253"/>
            <a:ext cx="148834" cy="148834"/>
          </a:xfrm>
          <a:prstGeom prst="ellipse">
            <a:avLst/>
          </a:prstGeom>
          <a:solidFill>
            <a:schemeClr val="accent1">
              <a:lumMod val="75000"/>
            </a:schemeClr>
          </a:solidFill>
          <a:ln>
            <a:solidFill>
              <a:schemeClr val="bg1"/>
            </a:solidFill>
          </a:ln>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sz="1100" b="1">
              <a:solidFill>
                <a:schemeClr val="tx1"/>
              </a:solidFill>
              <a:latin typeface="微软雅黑" panose="020B0503020204020204" charset="-122"/>
              <a:ea typeface="微软雅黑" panose="020B0503020204020204" charset="-122"/>
            </a:endParaRPr>
          </a:p>
        </p:txBody>
      </p:sp>
      <p:sp>
        <p:nvSpPr>
          <p:cNvPr id="216" name="椭圆 215"/>
          <p:cNvSpPr/>
          <p:nvPr/>
        </p:nvSpPr>
        <p:spPr>
          <a:xfrm>
            <a:off x="8680704" y="6084532"/>
            <a:ext cx="148834" cy="148834"/>
          </a:xfrm>
          <a:prstGeom prst="ellipse">
            <a:avLst/>
          </a:prstGeom>
          <a:solidFill>
            <a:schemeClr val="accent1">
              <a:lumMod val="75000"/>
            </a:schemeClr>
          </a:solidFill>
          <a:ln>
            <a:solidFill>
              <a:schemeClr val="bg1"/>
            </a:solidFill>
          </a:ln>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sz="1100" b="1">
              <a:solidFill>
                <a:schemeClr val="tx1"/>
              </a:solidFill>
              <a:latin typeface="微软雅黑" panose="020B0503020204020204" charset="-122"/>
              <a:ea typeface="微软雅黑" panose="020B0503020204020204" charset="-122"/>
            </a:endParaRPr>
          </a:p>
        </p:txBody>
      </p:sp>
      <p:sp>
        <p:nvSpPr>
          <p:cNvPr id="217" name="文本框 216"/>
          <p:cNvSpPr txBox="1"/>
          <p:nvPr/>
        </p:nvSpPr>
        <p:spPr>
          <a:xfrm>
            <a:off x="7383145" y="6337935"/>
            <a:ext cx="1421765" cy="307340"/>
          </a:xfrm>
          <a:prstGeom prst="rect">
            <a:avLst/>
          </a:prstGeom>
          <a:noFill/>
        </p:spPr>
        <p:txBody>
          <a:bodyPr wrap="square" lIns="0" tIns="0" rIns="0" bIns="0" rtlCol="0" anchor="ctr" anchorCtr="1">
            <a:spAutoFit/>
          </a:bodyPr>
          <a:p>
            <a:pPr lvl="0" algn="l">
              <a:buClrTx/>
              <a:buSzTx/>
              <a:buFontTx/>
            </a:pPr>
            <a:r>
              <a:rPr sz="1000">
                <a:solidFill>
                  <a:schemeClr val="tx1"/>
                </a:solidFill>
                <a:latin typeface="微软雅黑" panose="020B0503020204020204" charset="-122"/>
                <a:ea typeface="微软雅黑" panose="020B0503020204020204" charset="-122"/>
                <a:cs typeface="微软雅黑" panose="020B0503020204020204" charset="-122"/>
                <a:sym typeface="+mn-ea"/>
              </a:rPr>
              <a:t>ZTE Unveils Dynamic RIS 1.0 and 2.0</a:t>
            </a:r>
            <a:endParaRPr sz="1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18" name="文本框 217"/>
          <p:cNvSpPr txBox="1"/>
          <p:nvPr/>
        </p:nvSpPr>
        <p:spPr>
          <a:xfrm>
            <a:off x="7731760" y="2862898"/>
            <a:ext cx="2724785" cy="507365"/>
          </a:xfrm>
          <a:prstGeom prst="rect">
            <a:avLst/>
          </a:prstGeom>
          <a:noFill/>
        </p:spPr>
        <p:txBody>
          <a:bodyPr wrap="square" lIns="0" tIns="0" rIns="0" bIns="0" rtlCol="0" anchor="ctr" anchorCtr="1">
            <a:spAutoFit/>
          </a:bodyPr>
          <a:p>
            <a:pPr lvl="0" indent="0" algn="l">
              <a:buClrTx/>
              <a:buSzTx/>
              <a:buFont typeface="Arial" panose="020B0604020202020204" pitchFamily="34" charset="0"/>
              <a:buNone/>
            </a:pPr>
            <a:r>
              <a:rPr lang="zh-CN" altLang="en-US" sz="1100" b="1">
                <a:solidFill>
                  <a:schemeClr val="tx1"/>
                </a:solidFill>
                <a:latin typeface="微软雅黑" panose="020B0503020204020204" charset="-122"/>
                <a:ea typeface="微软雅黑" panose="020B0503020204020204" charset="-122"/>
                <a:cs typeface="微软雅黑" panose="020B0503020204020204" charset="-122"/>
                <a:sym typeface="+mn-ea"/>
              </a:rPr>
              <a:t>202</a:t>
            </a:r>
            <a:r>
              <a:rPr lang="en-US" altLang="zh-CN" sz="1100" b="1">
                <a:solidFill>
                  <a:schemeClr val="tx1"/>
                </a:solidFill>
                <a:latin typeface="微软雅黑" panose="020B0503020204020204" charset="-122"/>
                <a:ea typeface="微软雅黑" panose="020B0503020204020204" charset="-122"/>
                <a:cs typeface="微软雅黑" panose="020B0503020204020204" charset="-122"/>
                <a:sym typeface="+mn-ea"/>
              </a:rPr>
              <a:t>3</a:t>
            </a:r>
            <a:r>
              <a:rPr lang="zh-CN" altLang="en-US" sz="1100" b="1">
                <a:solidFill>
                  <a:schemeClr val="tx1"/>
                </a:solidFill>
                <a:latin typeface="微软雅黑" panose="020B0503020204020204" charset="-122"/>
                <a:ea typeface="微软雅黑" panose="020B0503020204020204" charset="-122"/>
                <a:cs typeface="微软雅黑" panose="020B0503020204020204" charset="-122"/>
                <a:sym typeface="+mn-ea"/>
              </a:rPr>
              <a:t>.12</a:t>
            </a:r>
            <a:r>
              <a:rPr lang="en-US" altLang="zh-CN" sz="1100" b="1">
                <a:solidFill>
                  <a:schemeClr val="tx1"/>
                </a:solidFill>
                <a:latin typeface="微软雅黑" panose="020B0503020204020204" charset="-122"/>
                <a:ea typeface="微软雅黑" panose="020B0503020204020204" charset="-122"/>
                <a:cs typeface="微软雅黑" panose="020B0503020204020204" charset="-122"/>
                <a:sym typeface="+mn-ea"/>
              </a:rPr>
              <a:t>.6</a:t>
            </a:r>
            <a:endParaRPr lang="zh-CN" altLang="en-US" sz="1100" b="1">
              <a:solidFill>
                <a:schemeClr val="tx1"/>
              </a:solidFill>
              <a:latin typeface="微软雅黑" panose="020B0503020204020204" charset="-122"/>
              <a:ea typeface="微软雅黑" panose="020B0503020204020204" charset="-122"/>
              <a:cs typeface="微软雅黑" panose="020B0503020204020204" charset="-122"/>
              <a:sym typeface="+mn-ea"/>
            </a:endParaRPr>
          </a:p>
          <a:p>
            <a:pPr marL="71755" lvl="0" indent="-71755" algn="l">
              <a:buClrTx/>
              <a:buSzTx/>
              <a:buFont typeface="Arial" panose="020B0604020202020204" pitchFamily="34" charset="0"/>
              <a:buChar char="•"/>
            </a:pPr>
            <a:r>
              <a:rPr lang="en-US" altLang="zh-CN" sz="1100">
                <a:latin typeface="微软雅黑" panose="020B0503020204020204" charset="-122"/>
                <a:ea typeface="微软雅黑" panose="020B0503020204020204" charset="-122"/>
                <a:cs typeface="微软雅黑" panose="020B0503020204020204" charset="-122"/>
                <a:sym typeface="+mn-ea"/>
              </a:rPr>
              <a:t>RIS Technology Research Report (V3)</a:t>
            </a:r>
            <a:endParaRPr lang="zh-CN" altLang="en-US" sz="1100" b="1">
              <a:solidFill>
                <a:schemeClr val="tx1"/>
              </a:solidFill>
              <a:latin typeface="微软雅黑" panose="020B0503020204020204" charset="-122"/>
              <a:ea typeface="微软雅黑" panose="020B0503020204020204" charset="-122"/>
              <a:cs typeface="微软雅黑" panose="020B0503020204020204" charset="-122"/>
              <a:sym typeface="+mn-ea"/>
            </a:endParaRPr>
          </a:p>
          <a:p>
            <a:pPr marL="71755" lvl="0" indent="-71755" algn="l">
              <a:buClrTx/>
              <a:buSzTx/>
              <a:buFont typeface="Arial" panose="020B0604020202020204" pitchFamily="34" charset="0"/>
              <a:buChar char="•"/>
            </a:pPr>
            <a:r>
              <a:rPr lang="zh-CN" altLang="en-US" sz="1100" b="1">
                <a:latin typeface="微软雅黑" panose="020B0503020204020204" charset="-122"/>
                <a:ea typeface="微软雅黑" panose="020B0503020204020204" charset="-122"/>
                <a:cs typeface="微软雅黑" panose="020B0503020204020204" charset="-122"/>
                <a:sym typeface="+mn-ea"/>
              </a:rPr>
              <a:t>Publish RIS test results</a:t>
            </a:r>
            <a:r>
              <a:rPr lang="en-US" altLang="zh-CN" sz="1100" b="1">
                <a:latin typeface="微软雅黑" panose="020B0503020204020204" charset="-122"/>
                <a:ea typeface="微软雅黑" panose="020B0503020204020204" charset="-122"/>
                <a:cs typeface="微软雅黑" panose="020B0503020204020204" charset="-122"/>
                <a:sym typeface="+mn-ea"/>
              </a:rPr>
              <a:t>(V2)</a:t>
            </a:r>
            <a:endParaRPr lang="en-US" altLang="zh-CN" sz="11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19" name="椭圆 218"/>
          <p:cNvSpPr/>
          <p:nvPr/>
        </p:nvSpPr>
        <p:spPr>
          <a:xfrm>
            <a:off x="8645772" y="2818862"/>
            <a:ext cx="148834" cy="148834"/>
          </a:xfrm>
          <a:prstGeom prst="ellipse">
            <a:avLst/>
          </a:prstGeom>
          <a:solidFill>
            <a:srgbClr val="2E75B6"/>
          </a:solidFill>
          <a:ln>
            <a:solidFill>
              <a:schemeClr val="bg1"/>
            </a:solidFill>
          </a:ln>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sz="1100" b="1">
              <a:solidFill>
                <a:schemeClr val="tx1"/>
              </a:solidFill>
              <a:latin typeface="微软雅黑" panose="020B0503020204020204" charset="-122"/>
              <a:ea typeface="微软雅黑" panose="020B0503020204020204" charset="-122"/>
            </a:endParaRPr>
          </a:p>
        </p:txBody>
      </p:sp>
      <p:cxnSp>
        <p:nvCxnSpPr>
          <p:cNvPr id="220" name="直接连接符 219"/>
          <p:cNvCxnSpPr/>
          <p:nvPr/>
        </p:nvCxnSpPr>
        <p:spPr>
          <a:xfrm flipV="1">
            <a:off x="8964429" y="855356"/>
            <a:ext cx="0" cy="5793105"/>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21" name="椭圆 220"/>
          <p:cNvSpPr/>
          <p:nvPr/>
        </p:nvSpPr>
        <p:spPr>
          <a:xfrm>
            <a:off x="9685431" y="5206410"/>
            <a:ext cx="148834" cy="148834"/>
          </a:xfrm>
          <a:prstGeom prst="ellipse">
            <a:avLst/>
          </a:prstGeom>
          <a:solidFill>
            <a:schemeClr val="accent1">
              <a:lumMod val="75000"/>
            </a:schemeClr>
          </a:solidFill>
          <a:ln>
            <a:solidFill>
              <a:schemeClr val="bg1"/>
            </a:solidFill>
          </a:ln>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sz="1100" b="1">
              <a:solidFill>
                <a:schemeClr val="tx1"/>
              </a:solidFill>
              <a:latin typeface="微软雅黑" panose="020B0503020204020204" charset="-122"/>
              <a:ea typeface="微软雅黑" panose="020B0503020204020204" charset="-122"/>
            </a:endParaRPr>
          </a:p>
        </p:txBody>
      </p:sp>
      <p:sp>
        <p:nvSpPr>
          <p:cNvPr id="222" name="文本框 221"/>
          <p:cNvSpPr txBox="1"/>
          <p:nvPr/>
        </p:nvSpPr>
        <p:spPr>
          <a:xfrm>
            <a:off x="9197340" y="4643120"/>
            <a:ext cx="2266950" cy="338455"/>
          </a:xfrm>
          <a:prstGeom prst="rect">
            <a:avLst/>
          </a:prstGeom>
          <a:noFill/>
        </p:spPr>
        <p:txBody>
          <a:bodyPr wrap="square" lIns="0" tIns="0" rIns="0" bIns="0" rtlCol="0" anchor="ctr" anchorCtr="0">
            <a:spAutoFit/>
          </a:bodyPr>
          <a:p>
            <a:pPr lvl="0" indent="0" algn="l" fontAlgn="auto">
              <a:buClrTx/>
              <a:buSzTx/>
              <a:buFont typeface="Arial" panose="020B0604020202020204" pitchFamily="34" charset="0"/>
            </a:pPr>
            <a:r>
              <a:rPr sz="1100">
                <a:latin typeface="微软雅黑" panose="020B0503020204020204" charset="-122"/>
                <a:ea typeface="微软雅黑" panose="020B0503020204020204" charset="-122"/>
                <a:cs typeface="Times New Roman" panose="02020603050405020304" pitchFamily="18" charset="0"/>
                <a:sym typeface="+mn-ea"/>
              </a:rPr>
              <a:t>RIS Report</a:t>
            </a:r>
            <a:r>
              <a:rPr lang="en-US" sz="1100">
                <a:latin typeface="微软雅黑" panose="020B0503020204020204" charset="-122"/>
                <a:ea typeface="微软雅黑" panose="020B0503020204020204" charset="-122"/>
                <a:cs typeface="Times New Roman" panose="02020603050405020304" pitchFamily="18" charset="0"/>
                <a:sym typeface="+mn-ea"/>
              </a:rPr>
              <a:t>s</a:t>
            </a:r>
            <a:r>
              <a:rPr sz="1100">
                <a:latin typeface="微软雅黑" panose="020B0503020204020204" charset="-122"/>
                <a:ea typeface="微软雅黑" panose="020B0503020204020204" charset="-122"/>
                <a:cs typeface="Times New Roman" panose="02020603050405020304" pitchFamily="18" charset="0"/>
                <a:sym typeface="+mn-ea"/>
              </a:rPr>
              <a:t>:</a:t>
            </a:r>
            <a:r>
              <a:rPr lang="en-US" sz="1100">
                <a:latin typeface="微软雅黑" panose="020B0503020204020204" charset="-122"/>
                <a:ea typeface="微软雅黑" panose="020B0503020204020204" charset="-122"/>
                <a:cs typeface="Times New Roman" panose="02020603050405020304" pitchFamily="18" charset="0"/>
                <a:sym typeface="+mn-ea"/>
              </a:rPr>
              <a:t> </a:t>
            </a:r>
            <a:r>
              <a:rPr sz="1100">
                <a:latin typeface="微软雅黑" panose="020B0503020204020204" charset="-122"/>
                <a:ea typeface="微软雅黑" panose="020B0503020204020204" charset="-122"/>
                <a:cs typeface="Times New Roman" panose="02020603050405020304" pitchFamily="18" charset="0"/>
                <a:sym typeface="+mn-ea"/>
              </a:rPr>
              <a:t>Engineering Implementation and Near-Field </a:t>
            </a:r>
            <a:endParaRPr lang="zh-CN" altLang="en-US" sz="11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23" name="椭圆 222"/>
          <p:cNvSpPr/>
          <p:nvPr/>
        </p:nvSpPr>
        <p:spPr>
          <a:xfrm>
            <a:off x="9636963" y="6096935"/>
            <a:ext cx="148834" cy="148834"/>
          </a:xfrm>
          <a:prstGeom prst="ellipse">
            <a:avLst/>
          </a:prstGeom>
          <a:solidFill>
            <a:schemeClr val="accent2"/>
          </a:solidFill>
          <a:ln>
            <a:solidFill>
              <a:schemeClr val="accent2"/>
            </a:solidFill>
          </a:ln>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sz="1100" b="1">
              <a:solidFill>
                <a:schemeClr val="tx1"/>
              </a:solidFill>
              <a:latin typeface="微软雅黑" panose="020B0503020204020204" charset="-122"/>
              <a:ea typeface="微软雅黑" panose="020B0503020204020204" charset="-122"/>
            </a:endParaRPr>
          </a:p>
        </p:txBody>
      </p:sp>
      <p:sp>
        <p:nvSpPr>
          <p:cNvPr id="224" name="文本框 223"/>
          <p:cNvSpPr txBox="1"/>
          <p:nvPr/>
        </p:nvSpPr>
        <p:spPr>
          <a:xfrm>
            <a:off x="8804910" y="6188075"/>
            <a:ext cx="1699895" cy="553720"/>
          </a:xfrm>
          <a:prstGeom prst="rect">
            <a:avLst/>
          </a:prstGeom>
          <a:noFill/>
        </p:spPr>
        <p:txBody>
          <a:bodyPr wrap="square" lIns="0" tIns="0" rIns="0" bIns="0" rtlCol="0" anchor="ctr" anchorCtr="1">
            <a:spAutoFit/>
          </a:bodyPr>
          <a:p>
            <a:pPr marL="71755" lvl="0" indent="-71755" algn="l" fontAlgn="auto">
              <a:buClrTx/>
              <a:buSzTx/>
              <a:buFont typeface="Arial" panose="020B0604020202020204" pitchFamily="34" charset="0"/>
              <a:buChar char="•"/>
            </a:pPr>
            <a:r>
              <a:rPr sz="900">
                <a:solidFill>
                  <a:schemeClr val="tx1"/>
                </a:solidFill>
                <a:latin typeface="微软雅黑" panose="020B0503020204020204" charset="-122"/>
                <a:ea typeface="微软雅黑" panose="020B0503020204020204" charset="-122"/>
                <a:cs typeface="微软雅黑" panose="020B0503020204020204" charset="-122"/>
                <a:sym typeface="+mn-ea"/>
              </a:rPr>
              <a:t>RIS Selected as One of the Top 10 Emerging Technologies at the Summer Davos Forum</a:t>
            </a:r>
            <a:endParaRPr sz="9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25" name="椭圆 224"/>
          <p:cNvSpPr/>
          <p:nvPr/>
        </p:nvSpPr>
        <p:spPr>
          <a:xfrm>
            <a:off x="10355991" y="5196250"/>
            <a:ext cx="148834" cy="148834"/>
          </a:xfrm>
          <a:prstGeom prst="ellipse">
            <a:avLst/>
          </a:prstGeom>
          <a:solidFill>
            <a:schemeClr val="accent2"/>
          </a:solidFill>
          <a:ln>
            <a:noFill/>
          </a:ln>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sz="1100" b="1">
              <a:solidFill>
                <a:schemeClr val="tx1"/>
              </a:solidFill>
              <a:latin typeface="微软雅黑" panose="020B0503020204020204" charset="-122"/>
              <a:ea typeface="微软雅黑" panose="020B0503020204020204" charset="-122"/>
            </a:endParaRPr>
          </a:p>
        </p:txBody>
      </p:sp>
      <p:sp>
        <p:nvSpPr>
          <p:cNvPr id="226" name="文本框 225"/>
          <p:cNvSpPr txBox="1"/>
          <p:nvPr/>
        </p:nvSpPr>
        <p:spPr>
          <a:xfrm>
            <a:off x="8840470" y="5297170"/>
            <a:ext cx="2232025" cy="715010"/>
          </a:xfrm>
          <a:prstGeom prst="rect">
            <a:avLst/>
          </a:prstGeom>
          <a:noFill/>
        </p:spPr>
        <p:txBody>
          <a:bodyPr wrap="square" lIns="0" tIns="0" rIns="0" bIns="0" rtlCol="0" anchor="ctr" anchorCtr="1">
            <a:spAutoFit/>
          </a:bodyPr>
          <a:p>
            <a:pPr lvl="0" algn="r">
              <a:buClrTx/>
              <a:buSzTx/>
              <a:buFont typeface="Arial" panose="020B0604020202020204" pitchFamily="34" charset="0"/>
            </a:pPr>
            <a:r>
              <a:rPr lang="zh-CN" altLang="en-US" sz="1100" b="1">
                <a:solidFill>
                  <a:schemeClr val="tx1"/>
                </a:solidFill>
                <a:latin typeface="微软雅黑" panose="020B0503020204020204" charset="-122"/>
                <a:ea typeface="微软雅黑" panose="020B0503020204020204" charset="-122"/>
                <a:cs typeface="微软雅黑" panose="020B0503020204020204" charset="-122"/>
                <a:sym typeface="+mn-ea"/>
              </a:rPr>
              <a:t>202</a:t>
            </a:r>
            <a:r>
              <a:rPr lang="en-US" altLang="zh-CN" sz="1100" b="1">
                <a:solidFill>
                  <a:schemeClr val="tx1"/>
                </a:solidFill>
                <a:latin typeface="微软雅黑" panose="020B0503020204020204" charset="-122"/>
                <a:ea typeface="微软雅黑" panose="020B0503020204020204" charset="-122"/>
                <a:cs typeface="微软雅黑" panose="020B0503020204020204" charset="-122"/>
                <a:sym typeface="+mn-ea"/>
              </a:rPr>
              <a:t>4</a:t>
            </a:r>
            <a:r>
              <a:rPr lang="zh-CN" altLang="en-US" sz="1100" b="1">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ltLang="zh-CN" sz="1100" b="1">
                <a:solidFill>
                  <a:schemeClr val="tx1"/>
                </a:solidFill>
                <a:latin typeface="微软雅黑" panose="020B0503020204020204" charset="-122"/>
                <a:ea typeface="微软雅黑" panose="020B0503020204020204" charset="-122"/>
                <a:cs typeface="微软雅黑" panose="020B0503020204020204" charset="-122"/>
                <a:sym typeface="+mn-ea"/>
              </a:rPr>
              <a:t>11</a:t>
            </a:r>
            <a:r>
              <a:rPr lang="zh-CN" altLang="en-US" sz="1100" b="1">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ltLang="zh-CN" sz="1100" b="1">
                <a:solidFill>
                  <a:schemeClr val="tx1"/>
                </a:solidFill>
                <a:latin typeface="微软雅黑" panose="020B0503020204020204" charset="-122"/>
                <a:ea typeface="微软雅黑" panose="020B0503020204020204" charset="-122"/>
                <a:cs typeface="微软雅黑" panose="020B0503020204020204" charset="-122"/>
                <a:sym typeface="+mn-ea"/>
              </a:rPr>
              <a:t>9</a:t>
            </a:r>
            <a:endParaRPr lang="zh-CN" altLang="en-US" sz="1100" b="1">
              <a:solidFill>
                <a:schemeClr val="tx1"/>
              </a:solidFill>
              <a:latin typeface="微软雅黑" panose="020B0503020204020204" charset="-122"/>
              <a:ea typeface="微软雅黑" panose="020B0503020204020204" charset="-122"/>
              <a:cs typeface="微软雅黑" panose="020B0503020204020204" charset="-122"/>
              <a:sym typeface="+mn-ea"/>
            </a:endParaRPr>
          </a:p>
          <a:p>
            <a:pPr lvl="0" indent="0" algn="r" fontAlgn="auto">
              <a:spcAft>
                <a:spcPts val="300"/>
              </a:spcAft>
              <a:buClrTx/>
              <a:buSzTx/>
              <a:buFont typeface="Arial" panose="020B0604020202020204" pitchFamily="34" charset="0"/>
              <a:buNone/>
            </a:pPr>
            <a:r>
              <a:rPr lang="zh-CN" altLang="en-US" sz="1100">
                <a:solidFill>
                  <a:schemeClr val="tx1"/>
                </a:solidFill>
                <a:latin typeface="微软雅黑" panose="020B0503020204020204" charset="-122"/>
                <a:ea typeface="微软雅黑" panose="020B0503020204020204" charset="-122"/>
                <a:cs typeface="微软雅黑" panose="020B0503020204020204" charset="-122"/>
                <a:sym typeface="+mn-ea"/>
              </a:rPr>
              <a:t>3rd RIS Tech Forum</a:t>
            </a:r>
            <a:endParaRPr lang="zh-CN" altLang="en-US" sz="1100">
              <a:solidFill>
                <a:schemeClr val="tx1"/>
              </a:solidFill>
              <a:latin typeface="微软雅黑" panose="020B0503020204020204" charset="-122"/>
              <a:ea typeface="微软雅黑" panose="020B0503020204020204" charset="-122"/>
              <a:cs typeface="微软雅黑" panose="020B0503020204020204" charset="-122"/>
              <a:sym typeface="+mn-ea"/>
            </a:endParaRPr>
          </a:p>
          <a:p>
            <a:pPr lvl="0" indent="0" algn="r">
              <a:buClrTx/>
              <a:buSzTx/>
              <a:buFont typeface="Arial" panose="020B0604020202020204" pitchFamily="34" charset="0"/>
              <a:buNone/>
            </a:pPr>
            <a:r>
              <a:rPr sz="1100">
                <a:solidFill>
                  <a:schemeClr val="tx1"/>
                </a:solidFill>
                <a:latin typeface="微软雅黑" panose="020B0503020204020204" charset="-122"/>
                <a:ea typeface="微软雅黑" panose="020B0503020204020204" charset="-122"/>
                <a:cs typeface="微软雅黑" panose="020B0503020204020204" charset="-122"/>
                <a:sym typeface="+mn-ea"/>
              </a:rPr>
              <a:t>Global Initiative to Jointly Promote RIS Development</a:t>
            </a:r>
            <a:endParaRPr sz="11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cxnSp>
        <p:nvCxnSpPr>
          <p:cNvPr id="227" name="直接连接符 226"/>
          <p:cNvCxnSpPr/>
          <p:nvPr/>
        </p:nvCxnSpPr>
        <p:spPr>
          <a:xfrm flipV="1">
            <a:off x="10590664" y="892186"/>
            <a:ext cx="0" cy="574548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28" name="文本框 227"/>
          <p:cNvSpPr txBox="1"/>
          <p:nvPr/>
        </p:nvSpPr>
        <p:spPr>
          <a:xfrm>
            <a:off x="10626090" y="1569720"/>
            <a:ext cx="1455420" cy="697230"/>
          </a:xfrm>
          <a:prstGeom prst="rect">
            <a:avLst/>
          </a:prstGeom>
          <a:gradFill>
            <a:gsLst>
              <a:gs pos="0">
                <a:schemeClr val="accent4">
                  <a:hueOff val="-2520000"/>
                </a:schemeClr>
              </a:gs>
              <a:gs pos="100000">
                <a:schemeClr val="accent4"/>
              </a:gs>
              <a:gs pos="0">
                <a:srgbClr val="0070C0"/>
              </a:gs>
              <a:gs pos="100000">
                <a:srgbClr val="00B050"/>
              </a:gs>
            </a:gsLst>
            <a:lin ang="5400000" scaled="0"/>
          </a:gradFill>
        </p:spPr>
        <p:style>
          <a:lnRef idx="0">
            <a:schemeClr val="accent4"/>
          </a:lnRef>
          <a:fillRef idx="3">
            <a:schemeClr val="accent4"/>
          </a:fillRef>
          <a:effectRef idx="3">
            <a:schemeClr val="accent4"/>
          </a:effectRef>
          <a:fontRef idx="minor">
            <a:schemeClr val="lt1"/>
          </a:fontRef>
        </p:style>
        <p:txBody>
          <a:bodyPr wrap="square" rtlCol="0" anchor="ctr" anchorCtr="1">
            <a:noAutofit/>
          </a:bodyPr>
          <a:p>
            <a:pPr algn="ctr"/>
            <a:r>
              <a:rPr sz="1200" b="1">
                <a:solidFill>
                  <a:srgbClr val="E9EDF0"/>
                </a:solidFill>
                <a:latin typeface="微软雅黑" panose="020B0503020204020204" charset="-122"/>
                <a:ea typeface="微软雅黑" panose="020B0503020204020204" charset="-122"/>
                <a:cs typeface="微软雅黑" panose="020B0503020204020204" charset="-122"/>
              </a:rPr>
              <a:t>The inaugural year of 6G standardization</a:t>
            </a:r>
            <a:endParaRPr sz="1200" b="1">
              <a:solidFill>
                <a:srgbClr val="E9EDF0"/>
              </a:solidFill>
              <a:latin typeface="微软雅黑" panose="020B0503020204020204" charset="-122"/>
              <a:ea typeface="微软雅黑" panose="020B0503020204020204" charset="-122"/>
              <a:cs typeface="微软雅黑" panose="020B0503020204020204" charset="-122"/>
            </a:endParaRPr>
          </a:p>
        </p:txBody>
      </p:sp>
      <p:sp>
        <p:nvSpPr>
          <p:cNvPr id="229" name="六角星 228"/>
          <p:cNvSpPr/>
          <p:nvPr/>
        </p:nvSpPr>
        <p:spPr>
          <a:xfrm>
            <a:off x="11241608" y="924860"/>
            <a:ext cx="216000" cy="216000"/>
          </a:xfrm>
          <a:prstGeom prst="star6">
            <a:avLst/>
          </a:prstGeom>
          <a:solidFill>
            <a:schemeClr val="accent2"/>
          </a:solidFill>
          <a:ln>
            <a:solidFill>
              <a:srgbClr val="FFFF00"/>
            </a:solidFill>
          </a:ln>
          <a:effectLst>
            <a:outerShdw blurRad="50800" dist="38100" dir="5400000" algn="t" rotWithShape="0">
              <a:prstClr val="black">
                <a:alpha val="40000"/>
              </a:prstClr>
            </a:outerShdw>
          </a:effectLst>
          <a:scene3d>
            <a:camera prst="orthographicFront"/>
            <a:lightRig rig="threePt" dir="t"/>
          </a:scene3d>
          <a:sp3d prstMaterial="metal"/>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sz="3515">
              <a:solidFill>
                <a:schemeClr val="tx1"/>
              </a:solidFill>
            </a:endParaRPr>
          </a:p>
        </p:txBody>
      </p:sp>
      <p:sp>
        <p:nvSpPr>
          <p:cNvPr id="6" name="文本框 5"/>
          <p:cNvSpPr txBox="1"/>
          <p:nvPr/>
        </p:nvSpPr>
        <p:spPr>
          <a:xfrm>
            <a:off x="9201785" y="2333308"/>
            <a:ext cx="2629535" cy="507365"/>
          </a:xfrm>
          <a:prstGeom prst="rect">
            <a:avLst/>
          </a:prstGeom>
          <a:noFill/>
        </p:spPr>
        <p:txBody>
          <a:bodyPr wrap="square" lIns="0" tIns="0" rIns="0" bIns="0" rtlCol="0" anchor="ctr" anchorCtr="1">
            <a:spAutoFit/>
          </a:bodyPr>
          <a:p>
            <a:pPr lvl="0" indent="0" algn="l">
              <a:buClrTx/>
              <a:buSzTx/>
              <a:buFont typeface="Arial" panose="020B0604020202020204" pitchFamily="34" charset="0"/>
              <a:buNone/>
            </a:pPr>
            <a:r>
              <a:rPr lang="zh-CN" altLang="en-US" sz="1100" b="1">
                <a:solidFill>
                  <a:schemeClr val="tx1"/>
                </a:solidFill>
                <a:latin typeface="微软雅黑" panose="020B0503020204020204" charset="-122"/>
                <a:ea typeface="微软雅黑" panose="020B0503020204020204" charset="-122"/>
                <a:cs typeface="微软雅黑" panose="020B0503020204020204" charset="-122"/>
                <a:sym typeface="+mn-ea"/>
              </a:rPr>
              <a:t>202</a:t>
            </a:r>
            <a:r>
              <a:rPr lang="en-US" altLang="zh-CN" sz="1100" b="1">
                <a:solidFill>
                  <a:schemeClr val="tx1"/>
                </a:solidFill>
                <a:latin typeface="微软雅黑" panose="020B0503020204020204" charset="-122"/>
                <a:ea typeface="微软雅黑" panose="020B0503020204020204" charset="-122"/>
                <a:cs typeface="微软雅黑" panose="020B0503020204020204" charset="-122"/>
                <a:sym typeface="+mn-ea"/>
              </a:rPr>
              <a:t>4</a:t>
            </a:r>
            <a:r>
              <a:rPr lang="zh-CN" altLang="en-US" sz="1100" b="1">
                <a:solidFill>
                  <a:schemeClr val="tx1"/>
                </a:solidFill>
                <a:latin typeface="微软雅黑" panose="020B0503020204020204" charset="-122"/>
                <a:ea typeface="微软雅黑" panose="020B0503020204020204" charset="-122"/>
                <a:cs typeface="微软雅黑" panose="020B0503020204020204" charset="-122"/>
                <a:sym typeface="+mn-ea"/>
              </a:rPr>
              <a:t>.1</a:t>
            </a:r>
            <a:r>
              <a:rPr lang="en-US" altLang="zh-CN" sz="1100" b="1">
                <a:solidFill>
                  <a:schemeClr val="tx1"/>
                </a:solidFill>
                <a:latin typeface="微软雅黑" panose="020B0503020204020204" charset="-122"/>
                <a:ea typeface="微软雅黑" panose="020B0503020204020204" charset="-122"/>
                <a:cs typeface="微软雅黑" panose="020B0503020204020204" charset="-122"/>
                <a:sym typeface="+mn-ea"/>
              </a:rPr>
              <a:t>1</a:t>
            </a:r>
            <a:endParaRPr lang="zh-CN" altLang="en-US" sz="1100" b="1">
              <a:solidFill>
                <a:schemeClr val="tx1"/>
              </a:solidFill>
              <a:latin typeface="微软雅黑" panose="020B0503020204020204" charset="-122"/>
              <a:ea typeface="微软雅黑" panose="020B0503020204020204" charset="-122"/>
              <a:cs typeface="微软雅黑" panose="020B0503020204020204" charset="-122"/>
              <a:sym typeface="+mn-ea"/>
            </a:endParaRPr>
          </a:p>
          <a:p>
            <a:pPr marL="71755" lvl="0" indent="-71755" algn="l">
              <a:buClrTx/>
              <a:buSzTx/>
              <a:buFont typeface="Arial" panose="020B0604020202020204" pitchFamily="34" charset="0"/>
              <a:buChar char="•"/>
            </a:pPr>
            <a:r>
              <a:rPr lang="en-US" altLang="zh-CN" sz="1100">
                <a:latin typeface="微软雅黑" panose="020B0503020204020204" charset="-122"/>
                <a:ea typeface="微软雅黑" panose="020B0503020204020204" charset="-122"/>
                <a:cs typeface="微软雅黑" panose="020B0503020204020204" charset="-122"/>
                <a:sym typeface="+mn-ea"/>
              </a:rPr>
              <a:t>RIS Technology Research Report (V4)</a:t>
            </a:r>
            <a:endParaRPr lang="zh-CN" altLang="en-US" sz="1100" b="1">
              <a:solidFill>
                <a:schemeClr val="tx1"/>
              </a:solidFill>
              <a:latin typeface="微软雅黑" panose="020B0503020204020204" charset="-122"/>
              <a:ea typeface="微软雅黑" panose="020B0503020204020204" charset="-122"/>
              <a:cs typeface="微软雅黑" panose="020B0503020204020204" charset="-122"/>
              <a:sym typeface="+mn-ea"/>
            </a:endParaRPr>
          </a:p>
          <a:p>
            <a:pPr marL="71755" lvl="0" indent="-71755" algn="l">
              <a:buClrTx/>
              <a:buSzTx/>
              <a:buFont typeface="Arial" panose="020B0604020202020204" pitchFamily="34" charset="0"/>
              <a:buChar char="•"/>
            </a:pPr>
            <a:r>
              <a:rPr lang="zh-CN" altLang="en-US" sz="1100" b="1">
                <a:latin typeface="微软雅黑" panose="020B0503020204020204" charset="-122"/>
                <a:ea typeface="微软雅黑" panose="020B0503020204020204" charset="-122"/>
                <a:cs typeface="微软雅黑" panose="020B0503020204020204" charset="-122"/>
                <a:sym typeface="+mn-ea"/>
              </a:rPr>
              <a:t>Publish RIS test results</a:t>
            </a:r>
            <a:r>
              <a:rPr lang="en-US" altLang="zh-CN" sz="1100" b="1">
                <a:latin typeface="微软雅黑" panose="020B0503020204020204" charset="-122"/>
                <a:ea typeface="微软雅黑" panose="020B0503020204020204" charset="-122"/>
                <a:cs typeface="微软雅黑" panose="020B0503020204020204" charset="-122"/>
                <a:sym typeface="+mn-ea"/>
              </a:rPr>
              <a:t>(V3)</a:t>
            </a:r>
            <a:endParaRPr lang="en-US" altLang="zh-CN" sz="11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7" name="椭圆 6"/>
          <p:cNvSpPr/>
          <p:nvPr/>
        </p:nvSpPr>
        <p:spPr>
          <a:xfrm>
            <a:off x="10207872" y="2823307"/>
            <a:ext cx="148834" cy="148834"/>
          </a:xfrm>
          <a:prstGeom prst="ellipse">
            <a:avLst/>
          </a:prstGeom>
          <a:solidFill>
            <a:srgbClr val="2E75B6"/>
          </a:solidFill>
          <a:ln>
            <a:solidFill>
              <a:schemeClr val="bg1"/>
            </a:solidFill>
          </a:ln>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sz="1100" b="1">
              <a:solidFill>
                <a:schemeClr val="tx1"/>
              </a:solidFill>
              <a:latin typeface="微软雅黑" panose="020B0503020204020204" charset="-122"/>
              <a:ea typeface="微软雅黑" panose="020B0503020204020204" charset="-122"/>
            </a:endParaRPr>
          </a:p>
        </p:txBody>
      </p:sp>
      <p:sp>
        <p:nvSpPr>
          <p:cNvPr id="11" name="椭圆 10"/>
          <p:cNvSpPr/>
          <p:nvPr/>
        </p:nvSpPr>
        <p:spPr>
          <a:xfrm>
            <a:off x="10865688" y="6084870"/>
            <a:ext cx="148834" cy="148834"/>
          </a:xfrm>
          <a:prstGeom prst="ellipse">
            <a:avLst/>
          </a:prstGeom>
          <a:solidFill>
            <a:schemeClr val="accent2"/>
          </a:solidFill>
          <a:ln>
            <a:solidFill>
              <a:schemeClr val="accent2"/>
            </a:solidFill>
          </a:ln>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sz="1100" b="1">
              <a:solidFill>
                <a:schemeClr val="tx1"/>
              </a:solidFill>
              <a:latin typeface="微软雅黑" panose="020B0503020204020204" charset="-122"/>
              <a:ea typeface="微软雅黑" panose="020B0503020204020204" charset="-122"/>
            </a:endParaRPr>
          </a:p>
        </p:txBody>
      </p:sp>
      <p:sp>
        <p:nvSpPr>
          <p:cNvPr id="12" name="文本框 11"/>
          <p:cNvSpPr txBox="1"/>
          <p:nvPr/>
        </p:nvSpPr>
        <p:spPr>
          <a:xfrm>
            <a:off x="10492740" y="6198870"/>
            <a:ext cx="1490980" cy="461645"/>
          </a:xfrm>
          <a:prstGeom prst="rect">
            <a:avLst/>
          </a:prstGeom>
          <a:noFill/>
        </p:spPr>
        <p:txBody>
          <a:bodyPr wrap="square" lIns="0" tIns="0" rIns="0" bIns="0" rtlCol="0" anchor="ctr" anchorCtr="1">
            <a:spAutoFit/>
          </a:bodyPr>
          <a:p>
            <a:pPr lvl="0" indent="0" algn="l" fontAlgn="auto">
              <a:buClrTx/>
              <a:buSzTx/>
              <a:buFont typeface="Arial" panose="020B0604020202020204" pitchFamily="34" charset="0"/>
              <a:buNone/>
            </a:pPr>
            <a:r>
              <a:rPr lang="zh-CN" altLang="en-US" sz="1000">
                <a:latin typeface="微软雅黑" panose="020B0503020204020204" charset="-122"/>
                <a:ea typeface="微软雅黑" panose="020B0503020204020204" charset="-122"/>
                <a:cs typeface="微软雅黑" panose="020B0503020204020204" charset="-122"/>
                <a:sym typeface="+mn-ea"/>
              </a:rPr>
              <a:t>202</a:t>
            </a:r>
            <a:r>
              <a:rPr lang="en-US" altLang="zh-CN" sz="1000">
                <a:latin typeface="微软雅黑" panose="020B0503020204020204" charset="-122"/>
                <a:ea typeface="微软雅黑" panose="020B0503020204020204" charset="-122"/>
                <a:cs typeface="微软雅黑" panose="020B0503020204020204" charset="-122"/>
                <a:sym typeface="+mn-ea"/>
              </a:rPr>
              <a:t>5</a:t>
            </a:r>
            <a:r>
              <a:rPr lang="zh-CN" altLang="en-US" sz="1000">
                <a:latin typeface="微软雅黑" panose="020B0503020204020204" charset="-122"/>
                <a:ea typeface="微软雅黑" panose="020B0503020204020204" charset="-122"/>
                <a:cs typeface="微软雅黑" panose="020B0503020204020204" charset="-122"/>
                <a:sym typeface="+mn-ea"/>
              </a:rPr>
              <a:t>.</a:t>
            </a:r>
            <a:r>
              <a:rPr lang="en-US" altLang="zh-CN" sz="1000">
                <a:latin typeface="微软雅黑" panose="020B0503020204020204" charset="-122"/>
                <a:ea typeface="微软雅黑" panose="020B0503020204020204" charset="-122"/>
                <a:cs typeface="微软雅黑" panose="020B0503020204020204" charset="-122"/>
                <a:sym typeface="+mn-ea"/>
              </a:rPr>
              <a:t>4.11</a:t>
            </a:r>
            <a:endParaRPr lang="en-US" sz="1000">
              <a:solidFill>
                <a:schemeClr val="tx1"/>
              </a:solidFill>
              <a:latin typeface="微软雅黑" panose="020B0503020204020204" charset="-122"/>
              <a:ea typeface="微软雅黑" panose="020B0503020204020204" charset="-122"/>
              <a:cs typeface="微软雅黑" panose="020B0503020204020204" charset="-122"/>
              <a:sym typeface="+mn-ea"/>
            </a:endParaRPr>
          </a:p>
          <a:p>
            <a:pPr marL="71755" lvl="0" indent="-71755" algn="l" fontAlgn="auto">
              <a:buClrTx/>
              <a:buSzTx/>
              <a:buFont typeface="Arial" panose="020B0604020202020204" pitchFamily="34" charset="0"/>
              <a:buChar char="•"/>
            </a:pPr>
            <a:r>
              <a:rPr lang="en-US" sz="1000">
                <a:solidFill>
                  <a:schemeClr val="tx1"/>
                </a:solidFill>
                <a:latin typeface="微软雅黑" panose="020B0503020204020204" charset="-122"/>
                <a:ea typeface="微软雅黑" panose="020B0503020204020204" charset="-122"/>
                <a:cs typeface="微软雅黑" panose="020B0503020204020204" charset="-122"/>
                <a:sym typeface="+mn-ea"/>
              </a:rPr>
              <a:t>FuTURE</a:t>
            </a:r>
            <a:r>
              <a:rPr lang="en-US" altLang="zh-CN" sz="1000">
                <a:solidFill>
                  <a:schemeClr val="tx1"/>
                </a:solidFill>
                <a:latin typeface="微软雅黑" panose="020B0503020204020204" charset="-122"/>
                <a:ea typeface="微软雅黑" panose="020B0503020204020204" charset="-122"/>
                <a:cs typeface="微软雅黑" panose="020B0503020204020204" charset="-122"/>
                <a:sym typeface="+mn-ea"/>
              </a:rPr>
              <a:t>, </a:t>
            </a:r>
            <a:r>
              <a:rPr sz="1000">
                <a:solidFill>
                  <a:schemeClr val="tx1"/>
                </a:solidFill>
                <a:latin typeface="微软雅黑" panose="020B0503020204020204" charset="-122"/>
                <a:ea typeface="微软雅黑" panose="020B0503020204020204" charset="-122"/>
                <a:cs typeface="微软雅黑" panose="020B0503020204020204" charset="-122"/>
                <a:sym typeface="+mn-ea"/>
              </a:rPr>
              <a:t>RIS White Paper Series</a:t>
            </a:r>
            <a:endParaRPr sz="10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2"/>
          <p:cNvSpPr txBox="1"/>
          <p:nvPr/>
        </p:nvSpPr>
        <p:spPr>
          <a:xfrm>
            <a:off x="34925" y="1872615"/>
            <a:ext cx="984250" cy="215265"/>
          </a:xfrm>
          <a:prstGeom prst="rect">
            <a:avLst/>
          </a:prstGeom>
          <a:noFill/>
        </p:spPr>
        <p:txBody>
          <a:bodyPr wrap="square" lIns="70696" tIns="0" rIns="70696" bIns="0" rtlCol="0" anchor="ctr" anchorCtr="1">
            <a:spAutoFit/>
          </a:bodyPr>
          <a:p>
            <a:pPr algn="ctr"/>
            <a:r>
              <a:rPr lang="en-US" sz="1400" b="1">
                <a:solidFill>
                  <a:schemeClr val="tx1"/>
                </a:solidFill>
                <a:latin typeface="Times New Roman" panose="02020603050405020304" pitchFamily="18" charset="0"/>
                <a:cs typeface="Times New Roman" panose="02020603050405020304" pitchFamily="18" charset="0"/>
              </a:rPr>
              <a:t>3GPP</a:t>
            </a:r>
            <a:endParaRPr lang="en-US" sz="1400" b="1">
              <a:solidFill>
                <a:schemeClr val="tx1"/>
              </a:solidFill>
              <a:latin typeface="Times New Roman" panose="02020603050405020304" pitchFamily="18" charset="0"/>
              <a:cs typeface="Times New Roman" panose="02020603050405020304" pitchFamily="18" charset="0"/>
            </a:endParaRPr>
          </a:p>
        </p:txBody>
      </p:sp>
      <p:cxnSp>
        <p:nvCxnSpPr>
          <p:cNvPr id="14" name="直接连接符 13"/>
          <p:cNvCxnSpPr/>
          <p:nvPr/>
        </p:nvCxnSpPr>
        <p:spPr>
          <a:xfrm>
            <a:off x="726634" y="1289685"/>
            <a:ext cx="11048547" cy="0"/>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3651250" y="1899285"/>
            <a:ext cx="2284095" cy="598805"/>
            <a:chOff x="5750" y="3103"/>
            <a:chExt cx="3597" cy="943"/>
          </a:xfrm>
        </p:grpSpPr>
        <p:sp>
          <p:nvSpPr>
            <p:cNvPr id="15" name="椭圆 14"/>
            <p:cNvSpPr/>
            <p:nvPr/>
          </p:nvSpPr>
          <p:spPr>
            <a:xfrm>
              <a:off x="7287" y="3127"/>
              <a:ext cx="234" cy="234"/>
            </a:xfrm>
            <a:prstGeom prst="ellipse">
              <a:avLst/>
            </a:prstGeom>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p>
              <a:pPr algn="ctr"/>
              <a:endParaRPr lang="zh-CN" altLang="en-US" sz="1100" b="1">
                <a:solidFill>
                  <a:schemeClr val="tx1"/>
                </a:solidFill>
                <a:latin typeface="微软雅黑" panose="020B0503020204020204" charset="-122"/>
                <a:ea typeface="微软雅黑" panose="020B0503020204020204" charset="-122"/>
              </a:endParaRPr>
            </a:p>
          </p:txBody>
        </p:sp>
        <p:sp>
          <p:nvSpPr>
            <p:cNvPr id="16" name="文本框 15"/>
            <p:cNvSpPr txBox="1"/>
            <p:nvPr/>
          </p:nvSpPr>
          <p:spPr>
            <a:xfrm>
              <a:off x="5750" y="3103"/>
              <a:ext cx="3597" cy="943"/>
            </a:xfrm>
            <a:prstGeom prst="rect">
              <a:avLst/>
            </a:prstGeom>
            <a:noFill/>
          </p:spPr>
          <p:txBody>
            <a:bodyPr wrap="square" rtlCol="0" anchor="t">
              <a:spAutoFit/>
            </a:bodyPr>
            <a:p>
              <a:pPr algn="l">
                <a:buClrTx/>
                <a:buSzTx/>
                <a:buFontTx/>
              </a:pPr>
              <a:r>
                <a:rPr lang="en-US" altLang="zh-CN" sz="1100" b="1">
                  <a:solidFill>
                    <a:schemeClr val="tx1"/>
                  </a:solidFill>
                  <a:latin typeface="微软雅黑" panose="020B0503020204020204" charset="-122"/>
                  <a:ea typeface="微软雅黑" panose="020B0503020204020204" charset="-122"/>
                  <a:cs typeface="微软雅黑" panose="020B0503020204020204" charset="-122"/>
                  <a:sym typeface="+mn-ea"/>
                </a:rPr>
                <a:t>2022 Rel-18</a:t>
              </a:r>
              <a:endParaRPr lang="en-US" altLang="zh-CN" sz="1100" b="1">
                <a:solidFill>
                  <a:schemeClr val="tx1"/>
                </a:solidFill>
                <a:latin typeface="微软雅黑" panose="020B0503020204020204" charset="-122"/>
                <a:ea typeface="微软雅黑" panose="020B0503020204020204" charset="-122"/>
                <a:cs typeface="微软雅黑" panose="020B0503020204020204" charset="-122"/>
                <a:sym typeface="+mn-ea"/>
              </a:endParaRPr>
            </a:p>
            <a:p>
              <a:pPr marL="71755" indent="-71755" algn="l" fontAlgn="auto">
                <a:buClrTx/>
                <a:buSzTx/>
                <a:buFont typeface="Arial" panose="020B0604020202020204" pitchFamily="34" charset="0"/>
                <a:buChar char="•"/>
              </a:pPr>
              <a:r>
                <a:rPr lang="en-US" altLang="zh-CN" sz="1100">
                  <a:solidFill>
                    <a:schemeClr val="tx1"/>
                  </a:solidFill>
                  <a:latin typeface="微软雅黑" panose="020B0503020204020204" charset="-122"/>
                  <a:ea typeface="微软雅黑" panose="020B0503020204020204" charset="-122"/>
                  <a:cs typeface="微软雅黑" panose="020B0503020204020204" charset="-122"/>
                  <a:sym typeface="+mn-ea"/>
                </a:rPr>
                <a:t>Proposals: RIS, RIS-like NCR</a:t>
              </a:r>
              <a:endParaRPr lang="zh-CN" altLang="en-US" sz="1100">
                <a:solidFill>
                  <a:schemeClr val="tx1"/>
                </a:solidFill>
                <a:latin typeface="微软雅黑" panose="020B0503020204020204" charset="-122"/>
                <a:ea typeface="微软雅黑" panose="020B0503020204020204" charset="-122"/>
                <a:cs typeface="微软雅黑" panose="020B0503020204020204" charset="-122"/>
              </a:endParaRPr>
            </a:p>
            <a:p>
              <a:pPr marL="71755" indent="-71755" algn="l" fontAlgn="auto">
                <a:buClrTx/>
                <a:buSzTx/>
                <a:buFont typeface="Arial" panose="020B0604020202020204" pitchFamily="34" charset="0"/>
                <a:buChar char="•"/>
              </a:pPr>
              <a:r>
                <a:rPr lang="en-US" altLang="zh-CN" sz="1100" b="1">
                  <a:solidFill>
                    <a:schemeClr val="tx1"/>
                  </a:solidFill>
                  <a:latin typeface="微软雅黑" panose="020B0503020204020204" charset="-122"/>
                  <a:ea typeface="微软雅黑" panose="020B0503020204020204" charset="-122"/>
                  <a:cs typeface="微软雅黑" panose="020B0503020204020204" charset="-122"/>
                  <a:sym typeface="+mn-ea"/>
                </a:rPr>
                <a:t>RIS-like NCR SI</a:t>
              </a:r>
              <a:endParaRPr lang="en-US" altLang="zh-CN" sz="1100" b="1">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grpSp>
        <p:nvGrpSpPr>
          <p:cNvPr id="20" name="组合 19"/>
          <p:cNvGrpSpPr/>
          <p:nvPr/>
        </p:nvGrpSpPr>
        <p:grpSpPr>
          <a:xfrm>
            <a:off x="7085330" y="1362710"/>
            <a:ext cx="2438400" cy="691515"/>
            <a:chOff x="5968" y="2272"/>
            <a:chExt cx="3840" cy="1089"/>
          </a:xfrm>
        </p:grpSpPr>
        <p:sp>
          <p:nvSpPr>
            <p:cNvPr id="21" name="椭圆 20"/>
            <p:cNvSpPr/>
            <p:nvPr/>
          </p:nvSpPr>
          <p:spPr>
            <a:xfrm>
              <a:off x="7287" y="3127"/>
              <a:ext cx="234" cy="234"/>
            </a:xfrm>
            <a:prstGeom prst="ellipse">
              <a:avLst/>
            </a:prstGeom>
            <a:ln>
              <a:solidFill>
                <a:schemeClr val="accent2"/>
              </a:solidFill>
            </a:ln>
          </p:spPr>
          <p:style>
            <a:lnRef idx="1">
              <a:schemeClr val="accent2"/>
            </a:lnRef>
            <a:fillRef idx="3">
              <a:schemeClr val="accent2"/>
            </a:fillRef>
            <a:effectRef idx="2">
              <a:schemeClr val="accent2"/>
            </a:effectRef>
            <a:fontRef idx="minor">
              <a:schemeClr val="lt1"/>
            </a:fontRef>
          </p:style>
          <p:txBody>
            <a:bodyPr rtlCol="0" anchor="ctr"/>
            <a:p>
              <a:pPr algn="ctr"/>
              <a:endParaRPr lang="zh-CN" altLang="en-US" sz="1100" b="1">
                <a:solidFill>
                  <a:schemeClr val="tx1"/>
                </a:solidFill>
                <a:latin typeface="微软雅黑" panose="020B0503020204020204" charset="-122"/>
                <a:ea typeface="微软雅黑" panose="020B0503020204020204" charset="-122"/>
              </a:endParaRPr>
            </a:p>
          </p:txBody>
        </p:sp>
        <p:sp>
          <p:nvSpPr>
            <p:cNvPr id="22" name="文本框 21"/>
            <p:cNvSpPr txBox="1"/>
            <p:nvPr/>
          </p:nvSpPr>
          <p:spPr>
            <a:xfrm>
              <a:off x="5968" y="2272"/>
              <a:ext cx="3840" cy="943"/>
            </a:xfrm>
            <a:prstGeom prst="rect">
              <a:avLst/>
            </a:prstGeom>
            <a:noFill/>
          </p:spPr>
          <p:txBody>
            <a:bodyPr wrap="square" rtlCol="0" anchor="t">
              <a:spAutoFit/>
            </a:bodyPr>
            <a:p>
              <a:pPr algn="l">
                <a:buClrTx/>
                <a:buSzTx/>
                <a:buFontTx/>
              </a:pPr>
              <a:r>
                <a:rPr lang="en-US" altLang="zh-CN" sz="1100" b="1">
                  <a:solidFill>
                    <a:schemeClr val="tx1"/>
                  </a:solidFill>
                  <a:latin typeface="微软雅黑" panose="020B0503020204020204" charset="-122"/>
                  <a:ea typeface="微软雅黑" panose="020B0503020204020204" charset="-122"/>
                  <a:cs typeface="微软雅黑" panose="020B0503020204020204" charset="-122"/>
                  <a:sym typeface="+mn-ea"/>
                </a:rPr>
                <a:t>2023 Rel-19</a:t>
              </a:r>
              <a:endParaRPr lang="en-US" altLang="zh-CN" sz="1100" b="1">
                <a:solidFill>
                  <a:schemeClr val="tx1"/>
                </a:solidFill>
                <a:latin typeface="微软雅黑" panose="020B0503020204020204" charset="-122"/>
                <a:ea typeface="微软雅黑" panose="020B0503020204020204" charset="-122"/>
                <a:cs typeface="微软雅黑" panose="020B0503020204020204" charset="-122"/>
                <a:sym typeface="+mn-ea"/>
              </a:endParaRPr>
            </a:p>
            <a:p>
              <a:pPr marL="71755" indent="-71755" algn="l" fontAlgn="auto">
                <a:buClrTx/>
                <a:buSzTx/>
                <a:buFont typeface="Arial" panose="020B0604020202020204" pitchFamily="34" charset="0"/>
                <a:buChar char="•"/>
              </a:pPr>
              <a:r>
                <a:rPr lang="en-US" altLang="zh-CN" sz="1100">
                  <a:solidFill>
                    <a:schemeClr val="tx1"/>
                  </a:solidFill>
                  <a:latin typeface="微软雅黑" panose="020B0503020204020204" charset="-122"/>
                  <a:ea typeface="微软雅黑" panose="020B0503020204020204" charset="-122"/>
                  <a:cs typeface="微软雅黑" panose="020B0503020204020204" charset="-122"/>
                  <a:sym typeface="+mn-ea"/>
                </a:rPr>
                <a:t>Channel model: ISAC, 7-24GHz</a:t>
              </a:r>
              <a:endParaRPr lang="en-US" altLang="zh-CN" sz="1100">
                <a:solidFill>
                  <a:schemeClr val="tx1"/>
                </a:solidFill>
                <a:latin typeface="微软雅黑" panose="020B0503020204020204" charset="-122"/>
                <a:ea typeface="微软雅黑" panose="020B0503020204020204" charset="-122"/>
                <a:cs typeface="微软雅黑" panose="020B0503020204020204" charset="-122"/>
                <a:sym typeface="+mn-ea"/>
              </a:endParaRPr>
            </a:p>
            <a:p>
              <a:pPr marL="71755" indent="-71755" algn="l" fontAlgn="auto">
                <a:buClrTx/>
                <a:buSzTx/>
                <a:buFont typeface="Arial" panose="020B0604020202020204" pitchFamily="34" charset="0"/>
                <a:buChar char="•"/>
              </a:pPr>
              <a:r>
                <a:rPr lang="en-US" altLang="zh-CN" sz="1100">
                  <a:latin typeface="微软雅黑" panose="020B0503020204020204" charset="-122"/>
                  <a:ea typeface="微软雅黑" panose="020B0503020204020204" charset="-122"/>
                  <a:cs typeface="微软雅黑" panose="020B0503020204020204" charset="-122"/>
                  <a:sym typeface="+mn-ea"/>
                </a:rPr>
                <a:t>RIS-like NCR WI</a:t>
              </a:r>
              <a:endParaRPr lang="en-US" altLang="zh-CN" sz="11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grpSp>
      <p:sp>
        <p:nvSpPr>
          <p:cNvPr id="23" name="椭圆 22"/>
          <p:cNvSpPr/>
          <p:nvPr/>
        </p:nvSpPr>
        <p:spPr>
          <a:xfrm>
            <a:off x="9637241" y="4503069"/>
            <a:ext cx="148834" cy="148834"/>
          </a:xfrm>
          <a:prstGeom prst="ellipse">
            <a:avLst/>
          </a:prstGeom>
          <a:solidFill>
            <a:schemeClr val="accent1">
              <a:lumMod val="75000"/>
            </a:schemeClr>
          </a:solidFill>
          <a:ln>
            <a:solidFill>
              <a:schemeClr val="bg1"/>
            </a:solidFill>
          </a:ln>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sz="1100" b="1">
              <a:solidFill>
                <a:schemeClr val="tx1"/>
              </a:solidFill>
              <a:latin typeface="微软雅黑" panose="020B0503020204020204" charset="-122"/>
              <a:ea typeface="微软雅黑" panose="020B0503020204020204" charset="-122"/>
            </a:endParaRPr>
          </a:p>
        </p:txBody>
      </p:sp>
      <p:sp>
        <p:nvSpPr>
          <p:cNvPr id="24" name="灯片编号占位符 23"/>
          <p:cNvSpPr>
            <a:spLocks noGrp="1"/>
          </p:cNvSpPr>
          <p:nvPr>
            <p:ph type="sldNum" sz="quarter" idx="12"/>
          </p:nvPr>
        </p:nvSpPr>
        <p:spPr/>
        <p:txBody>
          <a:bodyPr/>
          <a:p>
            <a:fld id="{6F0A2B16-7EC7-4440-A855-9C5FC4408BD4}" type="slidenum">
              <a:rPr lang="zh-CN" altLang="en-US" smtClean="0"/>
            </a:fld>
            <a:endParaRPr lang="zh-CN"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41655" y="357505"/>
            <a:ext cx="10812145" cy="661035"/>
          </a:xfrm>
        </p:spPr>
        <p:txBody>
          <a:bodyPr vert="horz" lIns="91440" tIns="45720" rIns="91440" bIns="45720" rtlCol="0" anchor="ctr">
            <a:normAutofit/>
          </a:bodyPr>
          <a:lstStyle/>
          <a:p>
            <a:pPr lvl="0" algn="l">
              <a:buClrTx/>
              <a:buSzTx/>
              <a:buFontTx/>
            </a:pPr>
            <a:r>
              <a:rPr lang="en-US" altLang="zh-CN" sz="3000" dirty="0">
                <a:latin typeface="Times New Roman" panose="02020603050405020304" pitchFamily="18" charset="0"/>
                <a:cs typeface="Times New Roman" panose="02020603050405020304" pitchFamily="18" charset="0"/>
                <a:sym typeface="+mn-ea"/>
              </a:rPr>
              <a:t>RIS is Ready for 6G: 3GPP Standardization</a:t>
            </a:r>
            <a:endParaRPr lang="en-US" altLang="zh-CN" sz="3000" dirty="0">
              <a:latin typeface="Times New Roman" panose="02020603050405020304" pitchFamily="18" charset="0"/>
              <a:cs typeface="Times New Roman" panose="02020603050405020304" pitchFamily="18" charset="0"/>
              <a:sym typeface="+mn-ea"/>
            </a:endParaRPr>
          </a:p>
        </p:txBody>
      </p:sp>
      <p:sp>
        <p:nvSpPr>
          <p:cNvPr id="5" name="文本框 4"/>
          <p:cNvSpPr txBox="1"/>
          <p:nvPr/>
        </p:nvSpPr>
        <p:spPr>
          <a:xfrm>
            <a:off x="542290" y="1128395"/>
            <a:ext cx="11224895" cy="768350"/>
          </a:xfrm>
          <a:prstGeom prst="rect">
            <a:avLst/>
          </a:prstGeom>
        </p:spPr>
        <p:txBody>
          <a:bodyPr wrap="square">
            <a:spAutoFit/>
          </a:bodyPr>
          <a:lstStyle>
            <a:defPPr>
              <a:defRPr lang="zh-CN"/>
            </a:defPPr>
            <a:lvl1pPr algn="ctr">
              <a:defRPr sz="2200" b="1">
                <a:solidFill>
                  <a:srgbClr val="0070C0"/>
                </a:solidFill>
                <a:cs typeface="+mn-ea"/>
              </a:defRPr>
            </a:lvl1pPr>
          </a:lstStyle>
          <a:p>
            <a:pPr algn="just"/>
            <a:r>
              <a:rPr lang="en-US" altLang="zh-CN" dirty="0">
                <a:latin typeface="Times New Roman" panose="02020603050405020304" pitchFamily="18" charset="0"/>
                <a:cs typeface="Times New Roman" panose="02020603050405020304" pitchFamily="18" charset="0"/>
                <a:sym typeface="+mn-lt"/>
              </a:rPr>
              <a:t>The RIS channel modeling work is rooted in the 3GPP TR 38.901 channel model and builds on the foundational work of ISAC and 7~24 GHz channel modeling.</a:t>
            </a:r>
            <a:endParaRPr lang="en-US" altLang="zh-CN" dirty="0">
              <a:latin typeface="Times New Roman" panose="02020603050405020304" pitchFamily="18" charset="0"/>
              <a:cs typeface="Times New Roman" panose="02020603050405020304" pitchFamily="18" charset="0"/>
              <a:sym typeface="+mn-lt"/>
            </a:endParaRPr>
          </a:p>
        </p:txBody>
      </p:sp>
      <p:sp>
        <p:nvSpPr>
          <p:cNvPr id="11" name="文本框 10"/>
          <p:cNvSpPr txBox="1"/>
          <p:nvPr/>
        </p:nvSpPr>
        <p:spPr>
          <a:xfrm>
            <a:off x="692150" y="2028190"/>
            <a:ext cx="10818495" cy="583565"/>
          </a:xfrm>
          <a:prstGeom prst="rect">
            <a:avLst/>
          </a:prstGeom>
          <a:noFill/>
        </p:spPr>
        <p:txBody>
          <a:bodyPr wrap="square" rtlCol="0" anchor="t">
            <a:spAutoFit/>
          </a:bodyPr>
          <a:lstStyle/>
          <a:p>
            <a:pPr marL="285750" indent="-285750">
              <a:buFont typeface="Arial" panose="020B0604020202020204" pitchFamily="34" charset="0"/>
              <a:buChar char="•"/>
            </a:pPr>
            <a:r>
              <a:rPr lang="en-US" altLang="zh-CN" sz="1600" dirty="0">
                <a:latin typeface="Times New Roman" panose="02020603050405020304" pitchFamily="18" charset="0"/>
                <a:ea typeface="方正兰亭圆简体_中粗" panose="02000000000000000000" charset="-122"/>
                <a:cs typeface="Times New Roman" panose="02020603050405020304" pitchFamily="18" charset="0"/>
                <a:sym typeface="+mn-ea"/>
              </a:rPr>
              <a:t>Topics of ISAC channel modeling in the 3GPP Release 19 phase that can inspire the relevant solutions for RIS channel modeling </a:t>
            </a:r>
            <a:endParaRPr lang="en-US" altLang="zh-CN" sz="1600" dirty="0">
              <a:latin typeface="Times New Roman" panose="02020603050405020304" pitchFamily="18" charset="0"/>
              <a:ea typeface="方正兰亭圆简体_中粗" panose="02000000000000000000" charset="-122"/>
              <a:cs typeface="Times New Roman" panose="02020603050405020304" pitchFamily="18" charset="0"/>
              <a:sym typeface="+mn-ea"/>
            </a:endParaRPr>
          </a:p>
        </p:txBody>
      </p:sp>
      <p:graphicFrame>
        <p:nvGraphicFramePr>
          <p:cNvPr id="13" name="表格 12"/>
          <p:cNvGraphicFramePr>
            <a:graphicFrameLocks noGrp="1"/>
          </p:cNvGraphicFramePr>
          <p:nvPr/>
        </p:nvGraphicFramePr>
        <p:xfrm>
          <a:off x="692943" y="2773045"/>
          <a:ext cx="10817709" cy="2788920"/>
        </p:xfrm>
        <a:graphic>
          <a:graphicData uri="http://schemas.openxmlformats.org/drawingml/2006/table">
            <a:tbl>
              <a:tblPr firstRow="1" bandRow="1">
                <a:tableStyleId>{3B4B98B0-60AC-42C2-AFA5-B58CD77FA1E5}</a:tableStyleId>
              </a:tblPr>
              <a:tblGrid>
                <a:gridCol w="1545387"/>
                <a:gridCol w="1438642"/>
                <a:gridCol w="1652132"/>
                <a:gridCol w="1545387"/>
                <a:gridCol w="1545387"/>
                <a:gridCol w="1337383"/>
                <a:gridCol w="1753391"/>
              </a:tblGrid>
              <a:tr h="502915">
                <a:tc rowSpan="2">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100" b="1" kern="100" dirty="0">
                          <a:effectLst/>
                          <a:latin typeface="Times New Roman" panose="02020603050405020304" pitchFamily="18" charset="0"/>
                          <a:cs typeface="Times New Roman" panose="02020603050405020304" pitchFamily="18" charset="0"/>
                        </a:rPr>
                        <a:t>ISAC-Channel Modeling</a:t>
                      </a:r>
                      <a:endParaRPr lang="zh-CN" altLang="zh-CN" sz="1100" b="1" kern="100" dirty="0">
                        <a:effectLst/>
                        <a:latin typeface="Times New Roman" panose="02020603050405020304" pitchFamily="18" charset="0"/>
                        <a:cs typeface="Times New Roman" panose="02020603050405020304" pitchFamily="18" charset="0"/>
                      </a:endParaRPr>
                    </a:p>
                    <a:p>
                      <a:pPr algn="l">
                        <a:lnSpc>
                          <a:spcPct val="100000"/>
                        </a:lnSpc>
                      </a:pPr>
                      <a:endParaRPr lang="zh-CN" altLang="en-US" sz="1100" b="1" dirty="0">
                        <a:latin typeface="Times New Roman" panose="02020603050405020304" pitchFamily="18" charset="0"/>
                        <a:cs typeface="Times New Roman" panose="02020603050405020304" pitchFamily="18"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100" kern="100" spc="20" dirty="0">
                          <a:effectLst/>
                          <a:latin typeface="Times New Roman" panose="02020603050405020304" pitchFamily="18" charset="0"/>
                          <a:cs typeface="Times New Roman" panose="02020603050405020304" pitchFamily="18" charset="0"/>
                        </a:rPr>
                        <a:t>Target channel modeling</a:t>
                      </a:r>
                      <a:endParaRPr lang="en-US" altLang="zh-CN" sz="1100" kern="100" spc="20" dirty="0">
                        <a:effectLst/>
                        <a:latin typeface="Times New Roman" panose="02020603050405020304" pitchFamily="18" charset="0"/>
                        <a:cs typeface="Times New Roman" panose="02020603050405020304" pitchFamily="18" charset="0"/>
                      </a:endParaRPr>
                    </a:p>
                  </a:txBody>
                  <a:tcPr anchor="ctr"/>
                </a:tc>
                <a:tc>
                  <a:txBody>
                    <a:bodyPr/>
                    <a:lstStyle/>
                    <a:p>
                      <a:pPr algn="l">
                        <a:lnSpc>
                          <a:spcPct val="100000"/>
                        </a:lnSpc>
                      </a:pPr>
                      <a:r>
                        <a:rPr lang="en-US" altLang="zh-CN" sz="1100" dirty="0">
                          <a:latin typeface="Times New Roman" panose="02020603050405020304" pitchFamily="18" charset="0"/>
                          <a:cs typeface="Times New Roman" panose="02020603050405020304" pitchFamily="18" charset="0"/>
                        </a:rPr>
                        <a:t>Target modeling</a:t>
                      </a:r>
                      <a:endParaRPr lang="en-US" altLang="zh-CN" sz="1100" dirty="0">
                        <a:latin typeface="Times New Roman" panose="02020603050405020304" pitchFamily="18" charset="0"/>
                        <a:cs typeface="Times New Roman" panose="02020603050405020304" pitchFamily="18"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100" kern="100" dirty="0">
                          <a:effectLst/>
                          <a:latin typeface="Times New Roman" panose="02020603050405020304" pitchFamily="18" charset="0"/>
                          <a:cs typeface="Times New Roman" panose="02020603050405020304" pitchFamily="18" charset="0"/>
                        </a:rPr>
                        <a:t>Model simplification</a:t>
                      </a:r>
                      <a:endParaRPr lang="en-US" altLang="zh-CN" sz="1100" kern="100" dirty="0">
                        <a:effectLst/>
                        <a:latin typeface="Times New Roman" panose="02020603050405020304" pitchFamily="18" charset="0"/>
                        <a:cs typeface="Times New Roman" panose="02020603050405020304" pitchFamily="18"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100" kern="100" dirty="0">
                          <a:effectLst/>
                          <a:latin typeface="Times New Roman" panose="02020603050405020304" pitchFamily="18" charset="0"/>
                          <a:cs typeface="Times New Roman" panose="02020603050405020304" pitchFamily="18" charset="0"/>
                        </a:rPr>
                        <a:t>Coupling of target channel and background channel</a:t>
                      </a:r>
                      <a:endParaRPr lang="en-US" altLang="zh-CN" sz="1100" kern="100" dirty="0">
                        <a:effectLst/>
                        <a:latin typeface="Times New Roman" panose="02020603050405020304" pitchFamily="18" charset="0"/>
                        <a:cs typeface="Times New Roman" panose="02020603050405020304" pitchFamily="18"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100" kern="100" dirty="0">
                          <a:effectLst/>
                          <a:latin typeface="Times New Roman" panose="02020603050405020304" pitchFamily="18" charset="0"/>
                          <a:cs typeface="Times New Roman" panose="02020603050405020304" pitchFamily="18" charset="0"/>
                        </a:rPr>
                        <a:t>New features</a:t>
                      </a:r>
                      <a:endParaRPr lang="en-US" altLang="zh-CN" sz="11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100" kern="100" dirty="0">
                          <a:effectLst/>
                          <a:latin typeface="Times New Roman" panose="02020603050405020304" pitchFamily="18" charset="0"/>
                          <a:cs typeface="Times New Roman" panose="02020603050405020304" pitchFamily="18" charset="0"/>
                        </a:rPr>
                        <a:t>ISAC-specific features</a:t>
                      </a:r>
                      <a:endParaRPr lang="en-US" altLang="zh-CN" sz="1100" kern="100" dirty="0">
                        <a:effectLst/>
                        <a:latin typeface="Times New Roman" panose="02020603050405020304" pitchFamily="18" charset="0"/>
                        <a:cs typeface="Times New Roman" panose="02020603050405020304" pitchFamily="18" charset="0"/>
                      </a:endParaRPr>
                    </a:p>
                  </a:txBody>
                  <a:tcPr anchor="ctr"/>
                </a:tc>
              </a:tr>
              <a:tr h="436980">
                <a:tc vMerge="1">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100" kern="100" dirty="0">
                          <a:effectLst/>
                          <a:latin typeface="Times New Roman" panose="02020603050405020304" pitchFamily="18" charset="0"/>
                          <a:cs typeface="Times New Roman" panose="02020603050405020304" pitchFamily="18" charset="0"/>
                        </a:rPr>
                        <a:t>Whether the target channel is cascaded convolution or single point</a:t>
                      </a:r>
                      <a:endParaRPr lang="zh-CN" altLang="zh-CN" sz="1100" kern="100" dirty="0">
                        <a:effectLst/>
                        <a:latin typeface="Times New Roman" panose="02020603050405020304" pitchFamily="18" charset="0"/>
                        <a:cs typeface="Times New Roman" panose="02020603050405020304" pitchFamily="18" charset="0"/>
                      </a:endParaRPr>
                    </a:p>
                    <a:p>
                      <a:pPr algn="l">
                        <a:lnSpc>
                          <a:spcPct val="100000"/>
                        </a:lnSpc>
                      </a:pPr>
                      <a:endParaRPr lang="zh-CN" altLang="en-US" sz="1100" dirty="0">
                        <a:latin typeface="Times New Roman" panose="02020603050405020304" pitchFamily="18" charset="0"/>
                        <a:cs typeface="Times New Roman" panose="02020603050405020304" pitchFamily="18" charset="0"/>
                      </a:endParaRPr>
                    </a:p>
                  </a:txBody>
                  <a:tcPr anchor="ctr"/>
                </a:tc>
                <a:tc>
                  <a:txBody>
                    <a:bodyPr/>
                    <a:lstStyle/>
                    <a:p>
                      <a:pPr marL="0" lvl="0" indent="0" algn="l">
                        <a:lnSpc>
                          <a:spcPct val="100000"/>
                        </a:lnSpc>
                        <a:spcBef>
                          <a:spcPts val="815"/>
                        </a:spcBef>
                        <a:spcAft>
                          <a:spcPts val="800"/>
                        </a:spcAft>
                        <a:buFont typeface="Arial" panose="020B0604020202020204" pitchFamily="34" charset="0"/>
                        <a:buNone/>
                      </a:pPr>
                      <a:r>
                        <a:rPr lang="en-US" altLang="zh-CN" sz="1100" kern="100" dirty="0">
                          <a:effectLst/>
                          <a:latin typeface="Times New Roman" panose="02020603050405020304" pitchFamily="18" charset="0"/>
                          <a:cs typeface="Times New Roman" panose="02020603050405020304" pitchFamily="18" charset="0"/>
                        </a:rPr>
                        <a:t>Target modeling based on the RCS scheme</a:t>
                      </a:r>
                      <a:endParaRPr lang="en-US" altLang="zh-CN" sz="1100" kern="100" dirty="0">
                        <a:effectLst/>
                        <a:latin typeface="Times New Roman" panose="02020603050405020304" pitchFamily="18" charset="0"/>
                        <a:cs typeface="Times New Roman" panose="02020603050405020304" pitchFamily="18" charset="0"/>
                      </a:endParaRPr>
                    </a:p>
                    <a:p>
                      <a:pPr marL="0" lvl="0" indent="0" algn="l">
                        <a:lnSpc>
                          <a:spcPct val="100000"/>
                        </a:lnSpc>
                        <a:spcBef>
                          <a:spcPts val="815"/>
                        </a:spcBef>
                        <a:spcAft>
                          <a:spcPts val="800"/>
                        </a:spcAft>
                        <a:buFont typeface="Arial" panose="020B0604020202020204" pitchFamily="34" charset="0"/>
                        <a:buNone/>
                      </a:pPr>
                      <a:r>
                        <a:rPr lang="en-US" altLang="zh-CN" sz="1100" kern="100" dirty="0">
                          <a:effectLst/>
                          <a:latin typeface="Times New Roman" panose="02020603050405020304" pitchFamily="18" charset="0"/>
                          <a:cs typeface="Times New Roman" panose="02020603050405020304" pitchFamily="18" charset="0"/>
                        </a:rPr>
                        <a:t>RCS is categorized into large and small scales</a:t>
                      </a:r>
                      <a:endParaRPr lang="zh-CN" altLang="zh-CN" sz="1100" kern="100" dirty="0">
                        <a:effectLst/>
                        <a:latin typeface="Times New Roman" panose="02020603050405020304" pitchFamily="18" charset="0"/>
                        <a:cs typeface="Times New Roman" panose="02020603050405020304" pitchFamily="18" charset="0"/>
                      </a:endParaRPr>
                    </a:p>
                  </a:txBody>
                  <a:tcPr anchor="ctr"/>
                </a:tc>
                <a:tc>
                  <a:txBody>
                    <a:bodyPr/>
                    <a:lstStyle/>
                    <a:p>
                      <a:pPr algn="l">
                        <a:lnSpc>
                          <a:spcPct val="100000"/>
                        </a:lnSpc>
                      </a:pPr>
                      <a:r>
                        <a:rPr lang="en-US" altLang="zh-CN" sz="1100" dirty="0">
                          <a:latin typeface="Times New Roman" panose="02020603050405020304" pitchFamily="18" charset="0"/>
                          <a:cs typeface="Times New Roman" panose="02020603050405020304" pitchFamily="18" charset="0"/>
                        </a:rPr>
                        <a:t>Simplified schemes for cluster or path deleting, and multipath matching</a:t>
                      </a:r>
                      <a:endParaRPr lang="en-US" altLang="zh-CN" sz="1100" dirty="0">
                        <a:latin typeface="Times New Roman" panose="02020603050405020304" pitchFamily="18" charset="0"/>
                        <a:cs typeface="Times New Roman" panose="02020603050405020304" pitchFamily="18"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100" kern="100" dirty="0">
                          <a:effectLst/>
                          <a:latin typeface="Times New Roman" panose="02020603050405020304" pitchFamily="18" charset="0"/>
                          <a:cs typeface="Times New Roman" panose="02020603050405020304" pitchFamily="18" charset="0"/>
                        </a:rPr>
                        <a:t>The target channel and the background channel need to be power normalized</a:t>
                      </a:r>
                      <a:endParaRPr lang="zh-CN" altLang="zh-CN" sz="1100" kern="100" dirty="0">
                        <a:effectLst/>
                        <a:latin typeface="Times New Roman" panose="02020603050405020304" pitchFamily="18" charset="0"/>
                        <a:cs typeface="Times New Roman" panose="02020603050405020304" pitchFamily="18" charset="0"/>
                      </a:endParaRPr>
                    </a:p>
                    <a:p>
                      <a:pPr algn="l">
                        <a:lnSpc>
                          <a:spcPct val="100000"/>
                        </a:lnSpc>
                      </a:pPr>
                      <a:endParaRPr lang="zh-CN" altLang="en-US" sz="1100" dirty="0">
                        <a:latin typeface="Times New Roman" panose="02020603050405020304" pitchFamily="18" charset="0"/>
                        <a:cs typeface="Times New Roman" panose="02020603050405020304" pitchFamily="18"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100" kern="100" dirty="0">
                          <a:effectLst/>
                          <a:latin typeface="Times New Roman" panose="02020603050405020304" pitchFamily="18" charset="0"/>
                          <a:cs typeface="Times New Roman" panose="02020603050405020304" pitchFamily="18" charset="0"/>
                        </a:rPr>
                        <a:t>Spatial consistency</a:t>
                      </a:r>
                      <a:endParaRPr lang="zh-CN" altLang="zh-CN" sz="1100" kern="100" dirty="0">
                        <a:effectLst/>
                        <a:latin typeface="Times New Roman" panose="02020603050405020304" pitchFamily="18" charset="0"/>
                        <a:cs typeface="Times New Roman" panose="02020603050405020304" pitchFamily="18" charset="0"/>
                      </a:endParaRPr>
                    </a:p>
                    <a:p>
                      <a:pPr algn="l">
                        <a:lnSpc>
                          <a:spcPct val="100000"/>
                        </a:lnSpc>
                      </a:pPr>
                      <a:endParaRPr lang="zh-CN" altLang="en-US" sz="1100" dirty="0">
                        <a:latin typeface="Times New Roman" panose="02020603050405020304" pitchFamily="18" charset="0"/>
                        <a:cs typeface="Times New Roman" panose="02020603050405020304" pitchFamily="18"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100" kern="100" dirty="0">
                          <a:effectLst/>
                          <a:latin typeface="Times New Roman" panose="02020603050405020304" pitchFamily="18" charset="0"/>
                          <a:cs typeface="Times New Roman" panose="02020603050405020304" pitchFamily="18" charset="0"/>
                        </a:rPr>
                        <a:t>Monostatic modeling, environment object modeling, target micro-Doppler, blockage modeling, typical target RCS classification modeling, RCS randomness</a:t>
                      </a:r>
                      <a:endParaRPr lang="en-US" altLang="zh-CN" sz="1100" kern="100" dirty="0">
                        <a:effectLst/>
                        <a:latin typeface="Times New Roman" panose="02020603050405020304" pitchFamily="18" charset="0"/>
                        <a:cs typeface="Times New Roman" panose="02020603050405020304" pitchFamily="18" charset="0"/>
                      </a:endParaRPr>
                    </a:p>
                  </a:txBody>
                  <a:tcPr anchor="ctr"/>
                </a:tc>
              </a:tr>
              <a:tr h="413109">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100" b="1" kern="100" dirty="0">
                          <a:effectLst/>
                          <a:latin typeface="Times New Roman" panose="02020603050405020304" pitchFamily="18" charset="0"/>
                          <a:cs typeface="Times New Roman" panose="02020603050405020304" pitchFamily="18" charset="0"/>
                        </a:rPr>
                        <a:t>RIS-Channel Modeling</a:t>
                      </a:r>
                      <a:endParaRPr lang="en-US" altLang="zh-CN" sz="1100" b="1" kern="100" dirty="0">
                        <a:effectLst/>
                        <a:latin typeface="Times New Roman" panose="02020603050405020304" pitchFamily="18" charset="0"/>
                        <a:cs typeface="Times New Roman" panose="02020603050405020304" pitchFamily="18"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100" b="1" kern="100" dirty="0">
                          <a:solidFill>
                            <a:srgbClr val="22A252"/>
                          </a:solidFill>
                          <a:effectLst/>
                          <a:latin typeface="Times New Roman" panose="02020603050405020304" pitchFamily="18" charset="0"/>
                          <a:cs typeface="Times New Roman" panose="02020603050405020304" pitchFamily="18" charset="0"/>
                        </a:rPr>
                        <a:t>RIS cascade channel modeling</a:t>
                      </a:r>
                      <a:endParaRPr lang="en-US" altLang="zh-CN" sz="1100" b="1" kern="100" dirty="0">
                        <a:solidFill>
                          <a:srgbClr val="22A252"/>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100" b="1" kern="100" dirty="0">
                          <a:solidFill>
                            <a:srgbClr val="22A252"/>
                          </a:solidFill>
                          <a:effectLst/>
                          <a:latin typeface="Times New Roman" panose="02020603050405020304" pitchFamily="18" charset="0"/>
                          <a:cs typeface="Times New Roman" panose="02020603050405020304" pitchFamily="18" charset="0"/>
                        </a:rPr>
                        <a:t>RIS Physical Model</a:t>
                      </a:r>
                      <a:endParaRPr lang="en-US" altLang="zh-CN" sz="1100" b="1" kern="100" dirty="0">
                        <a:solidFill>
                          <a:srgbClr val="22A252"/>
                        </a:solidFill>
                        <a:effectLst/>
                        <a:latin typeface="Times New Roman" panose="02020603050405020304" pitchFamily="18" charset="0"/>
                        <a:cs typeface="Times New Roman" panose="02020603050405020304" pitchFamily="18"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100" b="1" kern="100" dirty="0">
                          <a:solidFill>
                            <a:srgbClr val="22A252"/>
                          </a:solidFill>
                          <a:effectLst/>
                          <a:latin typeface="Times New Roman" panose="02020603050405020304" pitchFamily="18" charset="0"/>
                          <a:cs typeface="Times New Roman" panose="02020603050405020304" pitchFamily="18" charset="0"/>
                        </a:rPr>
                        <a:t>RIS Cascade channel simplification</a:t>
                      </a:r>
                      <a:endParaRPr lang="en-US" altLang="zh-CN" sz="1100" b="1" kern="100" dirty="0">
                        <a:solidFill>
                          <a:srgbClr val="22A252"/>
                        </a:solidFill>
                        <a:effectLst/>
                        <a:latin typeface="Times New Roman" panose="02020603050405020304" pitchFamily="18" charset="0"/>
                        <a:cs typeface="Times New Roman" panose="02020603050405020304" pitchFamily="18"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100" b="1" kern="100" dirty="0">
                          <a:solidFill>
                            <a:srgbClr val="22A252"/>
                          </a:solidFill>
                          <a:effectLst/>
                          <a:latin typeface="Times New Roman" panose="02020603050405020304" pitchFamily="18" charset="0"/>
                          <a:cs typeface="Times New Roman" panose="02020603050405020304" pitchFamily="18" charset="0"/>
                        </a:rPr>
                        <a:t>RIS Cascaded channel coupled to BS-UE channel</a:t>
                      </a:r>
                      <a:endParaRPr lang="en-US" altLang="zh-CN" sz="1100" b="1" kern="100" dirty="0">
                        <a:solidFill>
                          <a:srgbClr val="22A252"/>
                        </a:solidFill>
                        <a:effectLst/>
                        <a:latin typeface="Times New Roman" panose="02020603050405020304" pitchFamily="18" charset="0"/>
                        <a:cs typeface="Times New Roman" panose="02020603050405020304" pitchFamily="18"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100" b="1" kern="100" dirty="0">
                          <a:solidFill>
                            <a:srgbClr val="22A252"/>
                          </a:solidFill>
                          <a:effectLst/>
                          <a:latin typeface="Times New Roman" panose="02020603050405020304" pitchFamily="18" charset="0"/>
                          <a:cs typeface="Times New Roman" panose="02020603050405020304" pitchFamily="18" charset="0"/>
                        </a:rPr>
                        <a:t>New features</a:t>
                      </a:r>
                      <a:endParaRPr lang="en-US" altLang="zh-CN" sz="1100" b="1" kern="100" dirty="0">
                        <a:solidFill>
                          <a:srgbClr val="22A252"/>
                        </a:solidFill>
                        <a:effectLst/>
                        <a:latin typeface="Times New Roman" panose="02020603050405020304" pitchFamily="18" charset="0"/>
                        <a:cs typeface="Times New Roman" panose="02020603050405020304" pitchFamily="18"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100" kern="100" dirty="0">
                          <a:effectLst/>
                          <a:latin typeface="Times New Roman" panose="02020603050405020304" pitchFamily="18" charset="0"/>
                          <a:cs typeface="Times New Roman" panose="02020603050405020304" pitchFamily="18" charset="0"/>
                        </a:rPr>
                        <a:t>\</a:t>
                      </a:r>
                      <a:endParaRPr lang="zh-CN" altLang="zh-CN" sz="1100" kern="100" dirty="0">
                        <a:effectLst/>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endParaRPr lang="zh-CN" altLang="zh-CN" sz="11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anchor="ctr"/>
                </a:tc>
              </a:tr>
            </a:tbl>
          </a:graphicData>
        </a:graphic>
      </p:graphicFrame>
      <p:sp>
        <p:nvSpPr>
          <p:cNvPr id="15" name="文本框 14"/>
          <p:cNvSpPr txBox="1"/>
          <p:nvPr/>
        </p:nvSpPr>
        <p:spPr>
          <a:xfrm>
            <a:off x="541655" y="5520690"/>
            <a:ext cx="11022330" cy="402590"/>
          </a:xfrm>
          <a:prstGeom prst="rect">
            <a:avLst/>
          </a:prstGeom>
          <a:noFill/>
        </p:spPr>
        <p:txBody>
          <a:bodyPr wrap="square" rtlCol="0" anchor="t">
            <a:noAutofit/>
          </a:bodyPr>
          <a:lstStyle>
            <a:defPPr>
              <a:defRPr lang="zh-CN"/>
            </a:defPPr>
            <a:lvl1pPr marL="285750" indent="-285750">
              <a:lnSpc>
                <a:spcPct val="160000"/>
              </a:lnSpc>
              <a:buFont typeface="Arial" panose="020B0604020202020204" pitchFamily="34" charset="0"/>
              <a:buChar char="•"/>
              <a:defRPr sz="1400">
                <a:latin typeface="方正兰亭圆简体_中粗" panose="02000000000000000000" charset="-122"/>
                <a:ea typeface="方正兰亭圆简体_中粗" panose="02000000000000000000" charset="-122"/>
                <a:cs typeface="方正兰亭圆简体_中粗" panose="02000000000000000000" charset="-122"/>
              </a:defRPr>
            </a:lvl1pPr>
          </a:lstStyle>
          <a:p>
            <a:pPr>
              <a:lnSpc>
                <a:spcPct val="100000"/>
              </a:lnSpc>
            </a:pPr>
            <a:r>
              <a:rPr lang="en-US" altLang="zh-CN" sz="1600" dirty="0">
                <a:latin typeface="Times New Roman" panose="02020603050405020304" pitchFamily="18" charset="0"/>
                <a:cs typeface="Times New Roman" panose="02020603050405020304" pitchFamily="18" charset="0"/>
              </a:rPr>
              <a:t>Near-field is an important research topic at 7-24 GHz, and large-size RIS is one way to generate a near-field environment. </a:t>
            </a:r>
            <a:endParaRPr lang="en-US" altLang="zh-CN" sz="1600"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460375" y="5945505"/>
            <a:ext cx="11442065" cy="829945"/>
          </a:xfrm>
          <a:prstGeom prst="rect">
            <a:avLst/>
          </a:prstGeom>
          <a:noFill/>
        </p:spPr>
        <p:txBody>
          <a:bodyPr wrap="square" rtlCol="0" anchor="t">
            <a:spAutoFit/>
          </a:bodyPr>
          <a:p>
            <a:r>
              <a:rPr lang="zh-CN" altLang="en-US" sz="1200">
                <a:sym typeface="+mn-ea"/>
              </a:rPr>
              <a:t>[</a:t>
            </a:r>
            <a:r>
              <a:rPr lang="en-US" altLang="zh-CN" sz="1200">
                <a:sym typeface="+mn-ea"/>
              </a:rPr>
              <a:t>1</a:t>
            </a:r>
            <a:r>
              <a:rPr lang="zh-CN" altLang="en-US" sz="1200">
                <a:sym typeface="+mn-ea"/>
              </a:rPr>
              <a:t>] </a:t>
            </a:r>
            <a:r>
              <a:rPr lang="zh-CN" altLang="en-US" sz="1200">
                <a:sym typeface="+mn-ea"/>
              </a:rPr>
              <a:t>FuTURE</a:t>
            </a:r>
            <a:r>
              <a:rPr lang="en-US" altLang="zh-CN" sz="1200">
                <a:sym typeface="+mn-ea"/>
              </a:rPr>
              <a:t> </a:t>
            </a:r>
            <a:r>
              <a:rPr lang="zh-CN" altLang="en-US" sz="1200">
                <a:sym typeface="+mn-ea"/>
              </a:rPr>
              <a:t>Forum, </a:t>
            </a:r>
            <a:r>
              <a:rPr lang="zh-CN" altLang="en-US" sz="1200">
                <a:sym typeface="+mn-ea"/>
              </a:rPr>
              <a:t>. “</a:t>
            </a:r>
            <a:r>
              <a:rPr lang="en-US" altLang="zh-CN" sz="1200">
                <a:sym typeface="+mn-ea"/>
              </a:rPr>
              <a:t>[White Paper] </a:t>
            </a:r>
            <a:r>
              <a:rPr lang="zh-CN" altLang="en-US" sz="1200">
                <a:sym typeface="+mn-ea"/>
              </a:rPr>
              <a:t>Channel Modeling and Simulation for Reconfigurable Intelligent Surface,” </a:t>
            </a:r>
            <a:r>
              <a:rPr lang="en-US" altLang="zh-CN" sz="1200">
                <a:sym typeface="+mn-ea"/>
              </a:rPr>
              <a:t> </a:t>
            </a:r>
            <a:r>
              <a:rPr lang="zh-CN" altLang="en-US" sz="1200">
                <a:sym typeface="+mn-ea"/>
              </a:rPr>
              <a:t>Nanjing</a:t>
            </a:r>
            <a:r>
              <a:rPr lang="en-US" altLang="zh-CN" sz="1200">
                <a:sym typeface="+mn-ea"/>
              </a:rPr>
              <a:t>, </a:t>
            </a:r>
            <a:r>
              <a:rPr lang="zh-CN" altLang="en-US" sz="1200">
                <a:sym typeface="+mn-ea"/>
              </a:rPr>
              <a:t>China, Apr 2025, doi: 10.12142/FuTURE.202504004. [Online] https://www.risalliance.com/en/channel-modeling-and-simulation-for-reconfigurable-intelligent-surface/</a:t>
            </a:r>
            <a:endParaRPr lang="zh-CN" altLang="en-US" sz="1200">
              <a:sym typeface="+mn-ea"/>
            </a:endParaRPr>
          </a:p>
          <a:p>
            <a:r>
              <a:rPr lang="en-US" altLang="zh-CN" sz="1200">
                <a:sym typeface="+mn-ea"/>
              </a:rPr>
              <a:t>[2] ETSI. “Industry Specification Group (ISG) on Reconfigurable Intelligent Surfaces (RIS) Activity Report 2023,” https://www.etsi.org/committee-activity/activity-report-ris?utm_source</a:t>
            </a:r>
            <a:endParaRPr lang="zh-CN" altLang="en-US" sz="1200">
              <a:sym typeface="+mn-ea"/>
            </a:endParaRPr>
          </a:p>
        </p:txBody>
      </p:sp>
      <p:sp>
        <p:nvSpPr>
          <p:cNvPr id="7" name="灯片编号占位符 6"/>
          <p:cNvSpPr>
            <a:spLocks noGrp="1"/>
          </p:cNvSpPr>
          <p:nvPr>
            <p:ph type="sldNum" sz="quarter" idx="12"/>
          </p:nvPr>
        </p:nvSpPr>
        <p:spPr/>
        <p:txBody>
          <a:bodyPr/>
          <a:p>
            <a:fld id="{6F0A2B16-7EC7-4440-A855-9C5FC4408BD4}" type="slidenum">
              <a:rPr lang="zh-CN" altLang="en-US" smtClean="0"/>
            </a:fld>
            <a:endParaRPr lang="zh-CN" altLang="en-US"/>
          </a:p>
        </p:txBody>
      </p:sp>
    </p:spTree>
  </p:cSld>
  <p:clrMapOvr>
    <a:masterClrMapping/>
  </p:clrMapOvr>
</p:sld>
</file>

<file path=ppt/tags/tag1.xml><?xml version="1.0" encoding="utf-8"?>
<p:tagLst xmlns:p="http://schemas.openxmlformats.org/presentationml/2006/main">
  <p:tag name="TABLE_ENDDRAG_ORIGIN_RECT" val="493*153"/>
  <p:tag name="TABLE_ENDDRAG_RECT" val="400*205*493*153"/>
</p:tagLst>
</file>

<file path=ppt/tags/tag2.xml><?xml version="1.0" encoding="utf-8"?>
<p:tagLst xmlns:p="http://schemas.openxmlformats.org/presentationml/2006/main">
  <p:tag name="TABLE_ENDDRAG_ORIGIN_RECT" val="827*116"/>
  <p:tag name="TABLE_ENDDRAG_RECT" val="60*398*827*116"/>
</p:tagLst>
</file>

<file path=ppt/tags/tag3.xml><?xml version="1.0" encoding="utf-8"?>
<p:tagLst xmlns:p="http://schemas.openxmlformats.org/presentationml/2006/main">
  <p:tag name="TABLE_ENDDRAG_ORIGIN_RECT" val="421*98"/>
  <p:tag name="TABLE_ENDDRAG_RECT" val="517*207*421*98"/>
</p:tagLst>
</file>

<file path=ppt/tags/tag4.xml><?xml version="1.0" encoding="utf-8"?>
<p:tagLst xmlns:p="http://schemas.openxmlformats.org/presentationml/2006/main">
  <p:tag name="TABLE_ENDDRAG_ORIGIN_RECT" val="651*120"/>
  <p:tag name="TABLE_ENDDRAG_RECT" val="187*399*651*120"/>
</p:tagLst>
</file>

<file path=ppt/tags/tag5.xml><?xml version="1.0" encoding="utf-8"?>
<p:tagLst xmlns:p="http://schemas.openxmlformats.org/presentationml/2006/main">
  <p:tag name="TABLE_ENDDRAG_ORIGIN_RECT" val="517*204"/>
  <p:tag name="TABLE_ENDDRAG_RECT" val="376*180*517*204"/>
</p:tagLst>
</file>

<file path=ppt/tags/tag6.xml><?xml version="1.0" encoding="utf-8"?>
<p:tagLst xmlns:p="http://schemas.openxmlformats.org/presentationml/2006/main">
  <p:tag name="TABLE_ENDDRAG_ORIGIN_RECT" val="410*112"/>
  <p:tag name="TABLE_ENDDRAG_RECT" val="470*217*410*11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25501</Words>
  <Application>WPS 演示</Application>
  <PresentationFormat>宽屏</PresentationFormat>
  <Paragraphs>1111</Paragraphs>
  <Slides>23</Slides>
  <Notes>0</Notes>
  <HiddenSlides>0</HiddenSlides>
  <MMClips>0</MMClips>
  <ScaleCrop>false</ScaleCrop>
  <HeadingPairs>
    <vt:vector size="8" baseType="variant">
      <vt:variant>
        <vt:lpstr>已用的字体</vt:lpstr>
      </vt:variant>
      <vt:variant>
        <vt:i4>17</vt:i4>
      </vt:variant>
      <vt:variant>
        <vt:lpstr>主题</vt:lpstr>
      </vt:variant>
      <vt:variant>
        <vt:i4>1</vt:i4>
      </vt:variant>
      <vt:variant>
        <vt:lpstr>嵌入 OLE 服务器</vt:lpstr>
      </vt:variant>
      <vt:variant>
        <vt:i4>1</vt:i4>
      </vt:variant>
      <vt:variant>
        <vt:lpstr>幻灯片标题</vt:lpstr>
      </vt:variant>
      <vt:variant>
        <vt:i4>23</vt:i4>
      </vt:variant>
    </vt:vector>
  </HeadingPairs>
  <TitlesOfParts>
    <vt:vector size="42" baseType="lpstr">
      <vt:lpstr>Arial</vt:lpstr>
      <vt:lpstr>宋体</vt:lpstr>
      <vt:lpstr>Wingdings</vt:lpstr>
      <vt:lpstr>Arial Black</vt:lpstr>
      <vt:lpstr>微软雅黑</vt:lpstr>
      <vt:lpstr>Times New Roman</vt:lpstr>
      <vt:lpstr>MS Mincho</vt:lpstr>
      <vt:lpstr>Segoe Print</vt:lpstr>
      <vt:lpstr>Wingdings</vt:lpstr>
      <vt:lpstr>Arial</vt:lpstr>
      <vt:lpstr>方正兰亭圆简体_中粗</vt:lpstr>
      <vt:lpstr>Arial Unicode MS</vt:lpstr>
      <vt:lpstr>等线 Light</vt:lpstr>
      <vt:lpstr>等线</vt:lpstr>
      <vt:lpstr>Calibri</vt:lpstr>
      <vt:lpstr>汉仪仿宋简</vt:lpstr>
      <vt:lpstr>仿宋</vt:lpstr>
      <vt:lpstr>Office 主题​​</vt:lpstr>
      <vt:lpstr>Visio.Drawing.15</vt:lpstr>
      <vt:lpstr>Views on Reconfigurable Intelligent Surface for 6G</vt:lpstr>
      <vt:lpstr>Background</vt:lpstr>
      <vt:lpstr>Key Enabler for ITU-Defined 6G Requirements (1/2)</vt:lpstr>
      <vt:lpstr>Key Enabler for ITU-Defined 6G Requirements (2/2)</vt:lpstr>
      <vt:lpstr>Enabling continuous coverage for mid- and high-frequency networks</vt:lpstr>
      <vt:lpstr>Enabling Ubiquitous Sensing and Positioning</vt:lpstr>
      <vt:lpstr>RIS-based Novel Phased Array Antenna (PAA)</vt:lpstr>
      <vt:lpstr>RIS is ready for 6G</vt:lpstr>
      <vt:lpstr>RIS is Ready for 6G: 3GPP Standardization</vt:lpstr>
      <vt:lpstr>Observations and Proposals</vt:lpstr>
      <vt:lpstr>Appendix: RIS Prototype Test Cases</vt:lpstr>
      <vt:lpstr>Case #1: Stadiums Scene</vt:lpstr>
      <vt:lpstr>Case #2: Office Building</vt:lpstr>
      <vt:lpstr>Case #3: mmWave Bands</vt:lpstr>
      <vt:lpstr>Case #4: cmWave Bands</vt:lpstr>
      <vt:lpstr>Case #5: Campus</vt:lpstr>
      <vt:lpstr>Case #6: Shadows under the Tower</vt:lpstr>
      <vt:lpstr>Case #7: Near-Field Focus</vt:lpstr>
      <vt:lpstr>Case #8: User Mobility with Distributed Multi-RIS</vt:lpstr>
      <vt:lpstr>Case #9: Outdoor Multi-User Scheduling</vt:lpstr>
      <vt:lpstr>Case #10: RIS-based Phased Array Antennas</vt:lpstr>
      <vt:lpstr>Case #11: Refractive RIS with Multi-Beam</vt:lpstr>
      <vt:lpstr>Case #12: Indoor ISAC</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Views on 6G</dc:title>
  <dc:creator>Jiayi Zhang</dc:creator>
  <cp:lastModifiedBy>赵亚军</cp:lastModifiedBy>
  <cp:revision>325</cp:revision>
  <dcterms:created xsi:type="dcterms:W3CDTF">2025-05-23T06:13:00Z</dcterms:created>
  <dcterms:modified xsi:type="dcterms:W3CDTF">2025-06-02T11:29:15Z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8306ACE3595F44AD8CCF05E7E69F92AF_13</vt:lpwstr>
  </property>
  <property fmtid="{D5CDD505-2E9C-101B-9397-08002B2CF9AE}" pid="3" name="KSOProductBuildVer">
    <vt:lpwstr>2052-12.1.0.20784</vt:lpwstr>
  </property>
</Properties>
</file>