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251" r:id="rId2"/>
    <p:sldId id="7989" r:id="rId3"/>
    <p:sldId id="7990" r:id="rId4"/>
    <p:sldId id="7991" r:id="rId5"/>
    <p:sldId id="7993" r:id="rId6"/>
    <p:sldId id="7994" r:id="rId7"/>
    <p:sldId id="7995" r:id="rId8"/>
    <p:sldId id="795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41" autoAdjust="0"/>
    <p:restoredTop sz="96335" autoAdjust="0"/>
  </p:normalViewPr>
  <p:slideViewPr>
    <p:cSldViewPr snapToGrid="0" snapToObjects="1" showGuides="1">
      <p:cViewPr varScale="1">
        <p:scale>
          <a:sx n="101" d="100"/>
          <a:sy n="101" d="100"/>
        </p:scale>
        <p:origin x="84" y="26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2025/6/1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2025/6/1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 dirty="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-20548" y="-51370"/>
            <a:ext cx="4114800" cy="6597991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-18884" y="3303276"/>
            <a:ext cx="121920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Agency FB" panose="020B0503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Views on RAN WG SI for 6G</a:t>
            </a:r>
          </a:p>
          <a:p>
            <a:pPr algn="ctr">
              <a:lnSpc>
                <a:spcPct val="150000"/>
              </a:lnSpc>
            </a:pP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charset="-122"/>
              </a:rPr>
              <a:t>June 2025</a:t>
            </a:r>
            <a:endParaRPr lang="en-US" altLang="zh-CN" sz="4000" b="1" dirty="0">
              <a:solidFill>
                <a:srgbClr val="0070C0"/>
              </a:solidFill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747" y="930157"/>
            <a:ext cx="11665296" cy="1906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#108                                                                                                     	RP-251398</a:t>
            </a:r>
          </a:p>
          <a:p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Prague, Czech, June 9-13, 2025</a:t>
            </a:r>
          </a:p>
          <a:p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 Item:	16.2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Source:			CMCC</a:t>
            </a:r>
          </a:p>
          <a:p>
            <a:pPr>
              <a:spcAft>
                <a:spcPts val="600"/>
              </a:spcAft>
            </a:pP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Type:		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Background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276225" y="1299928"/>
            <a:ext cx="11639550" cy="56311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numCol="2">
            <a:spAutoFit/>
          </a:bodyPr>
          <a:lstStyle/>
          <a:p>
            <a:pPr fontAlgn="base" hangingPunct="0">
              <a:buNone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This study item aims to 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investigate a candidate set of items for minimum TPRs based on the Recommendation ITU-R M.2160, and, where applicable, the associated target values and key assumptions for the identified minimum TPRs.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outcome is expected to be shared by LS with ITU-R WP5D, as suitable, and used as a baseline for the subsequent study 6G in RAN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Identify typical and practical deployment scenarios defined by attributes such as carrier frequency, inter-site distance, user density, maximum mobility speed, and other relevant factors.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Develop 3GPP requirements for 6G Radio for improvement of existing services and for new services.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Determine the applicability of legacy services to 6G Radio, and define radio requirements for these, as appropriate.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Develop 3GPP requirements for 6G Radio for these practical deployment scenarios to ensure substantial gains in all relevant bands: overall performance, user experience, TCO reduction including at least: 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Ensure appropriate set of functionalities, minimize the adoption of multiple options for the same functionality, avoid excessive configurations, excessive UE capabilities and UE capabilities reporting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Energy efficiency and energy saving: both for network and device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Enhanced spectral efficiency 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Enhanced overall coverage, focus on cell-edge performance and UL coverage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Wider channel bandwidth (at least 200MHz) support for 6G deployments at least above 2 GHz, around 7 GHz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Re-use of existing 5G mid-band (~3.5GHz) site grid for 6G deployments in at least around 7 GHz and targeting comparable coverage to 5G mid-band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Target scalable and forward compatible design for diverse device types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Improved spectrum utilization and operations taking into account diverse spectrum allocations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Aim at using common 6G Radio design, which meets mobile broadband service requirements as high priority, to also meet vertical needs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Aim at a harmonized 6G Radio design for TN and NTN, including their integration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System simplification, including reducing configuration complexity, enabling more efficient Cell/UE management, etc.</a:t>
            </a:r>
          </a:p>
          <a:p>
            <a:pPr marL="342900" lvl="0" indent="-342900" fontAlgn="base" hangingPunct="0">
              <a:buFont typeface="Times New Roman" panose="02020603050405020304" pitchFamily="18" charset="0"/>
              <a:buChar char="-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Define a time plan and steer work as appropriate for the RAN WGs during the 6G WG SI to deliver high-level decisions at least on the following areas: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Fundamental 6G radio design aspects: waveform, numerology, channel coding, 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Overall high-level aspects of 5G to 6G migration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RAN architecture and interfaces, including RAN-Core interface</a:t>
            </a:r>
          </a:p>
          <a:p>
            <a:pPr marL="742950" lvl="1" indent="-285750" fontAlgn="base" hangingPunct="0">
              <a:buFont typeface="Courier New" panose="02070309020205020404" pitchFamily="49" charset="0"/>
              <a:buChar char="o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Coordination of 6G AI/ML framework</a:t>
            </a:r>
          </a:p>
          <a:p>
            <a:pPr fontAlgn="base" hangingPunct="0">
              <a:buNone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Note: The detailed time plan for the high-level decisions above will be decided at RAN#108 at the approval of the 6G RAN WG SI and is to be aligned with the RAN SI progress.</a:t>
            </a:r>
          </a:p>
          <a:p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880928"/>
            <a:ext cx="9175138" cy="400105"/>
            <a:chOff x="431364" y="874005"/>
            <a:chExt cx="5065192" cy="400105"/>
          </a:xfrm>
        </p:grpSpPr>
        <p:sp>
          <p:nvSpPr>
            <p:cNvPr id="14" name="矩形 13"/>
            <p:cNvSpPr/>
            <p:nvPr/>
          </p:nvSpPr>
          <p:spPr>
            <a:xfrm>
              <a:off x="431364" y="920416"/>
              <a:ext cx="4568876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65298" y="874005"/>
              <a:ext cx="5031258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Objective of Study on 6G Scenarios and Requirements </a:t>
              </a:r>
              <a:r>
                <a:rPr lang="zh-CN" altLang="en-US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(RP-250810)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Highlight of the 6G SI workplan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276225" y="1299928"/>
            <a:ext cx="11639550" cy="156845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200" b="1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Part 1 (25Q3 ~ 26Q2@RAN1/2/3/4)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Fundamental  and common 6G radio design Feasibility studies </a:t>
            </a:r>
          </a:p>
          <a:p>
            <a:pPr marL="1657350" lvl="3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Target for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feasibility studies for fundamental 6G radio design aspects: waveform, numerology, channel coding</a:t>
            </a: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and etc.</a:t>
            </a:r>
          </a:p>
          <a:p>
            <a:pPr marL="1657350" lvl="3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2025Q4 to deliver </a:t>
            </a:r>
            <a:r>
              <a:rPr lang="en-US" altLang="zh-CN" sz="1200" kern="1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high-level decision </a:t>
            </a: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 technical identification of these fundamental and common aspects.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2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Part 2 (26Q1 ~ 27Q1@RAN1, 27Q2@RAN2/3/4)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More feasibility studies and f</a:t>
            </a:r>
            <a:r>
              <a:rPr lang="en-US" altLang="zh-CN" sz="12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unctionality studies</a:t>
            </a:r>
          </a:p>
          <a:p>
            <a:pPr marL="1657350" lvl="3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address features that are followed by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fundamental and common 6G radio design aspects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altLang="zh-CN" sz="1200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Note: evaluation</a:t>
            </a:r>
            <a:r>
              <a:rPr lang="en-US" altLang="zh-CN" sz="1200" kern="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 including discussion of link and system simulation assumptions are conducted across the SI.</a:t>
            </a:r>
            <a:endParaRPr lang="en-US" altLang="zh-CN" sz="1200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891639"/>
            <a:ext cx="7200734" cy="400105"/>
            <a:chOff x="431364" y="884716"/>
            <a:chExt cx="3975210" cy="400105"/>
          </a:xfrm>
        </p:grpSpPr>
        <p:sp>
          <p:nvSpPr>
            <p:cNvPr id="14" name="矩形 1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31364" y="884716"/>
              <a:ext cx="3975210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algn="just"/>
              <a:r>
                <a:rPr lang="en-US" altLang="zh-CN" kern="100" dirty="0">
                  <a:latin typeface="Arial" panose="020B0604020202020204" pitchFamily="34" charset="0"/>
                  <a:cs typeface="Arial" panose="020B0604020202020204" pitchFamily="34" charset="0"/>
                </a:rPr>
                <a:t>Timeline for 6G SI workplan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412255" y="4459776"/>
            <a:ext cx="3491713" cy="5126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Fundamental  and common 6G radio design Feasibility studies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72267" y="5703336"/>
            <a:ext cx="5258497" cy="3020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Functionality studies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72267" y="5349370"/>
            <a:ext cx="5241974" cy="31643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More feasibility studies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148135" y="3399663"/>
            <a:ext cx="0" cy="29260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339098" y="3429000"/>
            <a:ext cx="0" cy="29260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477904" y="3429000"/>
            <a:ext cx="0" cy="29260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390701" y="3727236"/>
            <a:ext cx="3448852" cy="1512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171739" y="5261396"/>
            <a:ext cx="5342890" cy="127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12112" y="3438448"/>
            <a:ext cx="116892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1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326998" y="4873270"/>
            <a:ext cx="1168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Part 2</a:t>
            </a:r>
            <a:endParaRPr lang="zh-CN" altLang="en-US" dirty="0"/>
          </a:p>
        </p:txBody>
      </p:sp>
      <p:sp>
        <p:nvSpPr>
          <p:cNvPr id="25" name="矩形 1048800"/>
          <p:cNvSpPr/>
          <p:nvPr/>
        </p:nvSpPr>
        <p:spPr>
          <a:xfrm>
            <a:off x="554396" y="3239102"/>
            <a:ext cx="892351" cy="1619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1048801"/>
          <p:cNvSpPr/>
          <p:nvPr/>
        </p:nvSpPr>
        <p:spPr>
          <a:xfrm>
            <a:off x="1447977" y="3240704"/>
            <a:ext cx="892351" cy="1619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1048802"/>
          <p:cNvSpPr/>
          <p:nvPr/>
        </p:nvSpPr>
        <p:spPr>
          <a:xfrm>
            <a:off x="2339098" y="3240475"/>
            <a:ext cx="892351" cy="1619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1048803"/>
          <p:cNvSpPr/>
          <p:nvPr/>
        </p:nvSpPr>
        <p:spPr>
          <a:xfrm>
            <a:off x="3231449" y="3240475"/>
            <a:ext cx="892351" cy="161933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1048804"/>
          <p:cNvSpPr/>
          <p:nvPr/>
        </p:nvSpPr>
        <p:spPr>
          <a:xfrm>
            <a:off x="4123800" y="3240475"/>
            <a:ext cx="892351" cy="16193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1048805"/>
          <p:cNvSpPr/>
          <p:nvPr/>
        </p:nvSpPr>
        <p:spPr>
          <a:xfrm>
            <a:off x="5020358" y="3240704"/>
            <a:ext cx="892351" cy="16193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1048806"/>
          <p:cNvSpPr/>
          <p:nvPr/>
        </p:nvSpPr>
        <p:spPr>
          <a:xfrm>
            <a:off x="5908501" y="3238987"/>
            <a:ext cx="892351" cy="16193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1048807"/>
          <p:cNvSpPr/>
          <p:nvPr/>
        </p:nvSpPr>
        <p:spPr>
          <a:xfrm>
            <a:off x="6800852" y="3240475"/>
            <a:ext cx="892351" cy="16193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1048808"/>
          <p:cNvSpPr/>
          <p:nvPr/>
        </p:nvSpPr>
        <p:spPr>
          <a:xfrm>
            <a:off x="7693203" y="3239102"/>
            <a:ext cx="892351" cy="1619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 1048809"/>
          <p:cNvSpPr/>
          <p:nvPr/>
        </p:nvSpPr>
        <p:spPr>
          <a:xfrm>
            <a:off x="8585554" y="3239102"/>
            <a:ext cx="892351" cy="1619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1048810"/>
          <p:cNvSpPr/>
          <p:nvPr/>
        </p:nvSpPr>
        <p:spPr>
          <a:xfrm>
            <a:off x="9477904" y="3237730"/>
            <a:ext cx="892351" cy="1619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1048811"/>
          <p:cNvSpPr/>
          <p:nvPr/>
        </p:nvSpPr>
        <p:spPr>
          <a:xfrm>
            <a:off x="10370255" y="3237730"/>
            <a:ext cx="892351" cy="16193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Q4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145738"/>
          <p:cNvSpPr/>
          <p:nvPr/>
        </p:nvSpPr>
        <p:spPr>
          <a:xfrm>
            <a:off x="549142" y="3063349"/>
            <a:ext cx="3577118" cy="166155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3145739"/>
          <p:cNvSpPr/>
          <p:nvPr/>
        </p:nvSpPr>
        <p:spPr>
          <a:xfrm>
            <a:off x="4128462" y="3063349"/>
            <a:ext cx="3551681" cy="166155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3145740"/>
          <p:cNvSpPr/>
          <p:nvPr/>
        </p:nvSpPr>
        <p:spPr>
          <a:xfrm>
            <a:off x="7687902" y="3063349"/>
            <a:ext cx="3569447" cy="166155"/>
          </a:xfrm>
          <a:prstGeom prst="rect">
            <a:avLst/>
          </a:prstGeom>
          <a:solidFill>
            <a:srgbClr val="A5A5A5"/>
          </a:solidFill>
          <a:ln w="19050" cap="flat" cmpd="sng" algn="ctr">
            <a:solidFill>
              <a:srgbClr val="A5A5A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2027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5912709" y="3438448"/>
            <a:ext cx="0" cy="292607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Isosceles Triangle 49"/>
          <p:cNvSpPr/>
          <p:nvPr/>
        </p:nvSpPr>
        <p:spPr>
          <a:xfrm flipV="1">
            <a:off x="4012264" y="4188900"/>
            <a:ext cx="291694" cy="25916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261756" y="3771230"/>
            <a:ext cx="17886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kern="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</a:t>
            </a: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decisions</a:t>
            </a:r>
            <a:r>
              <a:rPr lang="en-US" altLang="zh-CN" sz="1200" kern="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technical identification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Discussion on 6G workplans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276225" y="1299928"/>
            <a:ext cx="11639550" cy="337947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Fundamental  and common 6G radio design Feasibility studies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Fundamental 6G radio design aspects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Waveform and multiple access schemes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Bandwidth, Numerology and frame structure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Channel coding and modulation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Note: </a:t>
            </a: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Check points @ 2025Q4 to deliver high-level decisions</a:t>
            </a:r>
            <a:endParaRPr lang="en-US" altLang="zh-CN" sz="1200" i="1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Common design aspects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Initial access and mobility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Note: Including synchronization signal and initial access procedure, Broadcast signal/channel, Paging design, random access channel and random access procedure, Mobility procedure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Duplexing</a:t>
            </a:r>
            <a:endParaRPr lang="en-US" altLang="zh-CN" sz="1200" i="1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NTN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Aim at a harmonized 6G Radio design for TN and NTN, including their integration</a:t>
            </a:r>
            <a:endParaRPr lang="en-US" altLang="zh-CN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LPWA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Aim at using common 6G Radio design, which meets mobile broadband service requirements as high priority, to also meet vertical needs. 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Artificial Intelligence (AI)/Machine Learning (ML) for 6G air interface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AI/ML framework</a:t>
            </a: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Including identification of AI use cases. Check points@ 2025Q4 to deliver high-level decisions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891639"/>
            <a:ext cx="7200734" cy="400105"/>
            <a:chOff x="431364" y="884716"/>
            <a:chExt cx="3975210" cy="400105"/>
          </a:xfrm>
        </p:grpSpPr>
        <p:sp>
          <p:nvSpPr>
            <p:cNvPr id="14" name="矩形 1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31364" y="884716"/>
              <a:ext cx="3975210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RAN 1 areas</a:t>
              </a:r>
            </a:p>
          </p:txBody>
        </p:sp>
      </p:grpSp>
      <p:sp>
        <p:nvSpPr>
          <p:cNvPr id="3" name="矩形 14"/>
          <p:cNvSpPr/>
          <p:nvPr/>
        </p:nvSpPr>
        <p:spPr>
          <a:xfrm>
            <a:off x="276220" y="4702291"/>
            <a:ext cx="11639550" cy="155427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200" b="1" kern="100" dirty="0">
                <a:latin typeface="Arial" panose="020B0604020202020204" pitchFamily="34" charset="0"/>
                <a:cs typeface="Arial" panose="020B0604020202020204" pitchFamily="34" charset="0"/>
              </a:rPr>
              <a:t>More feasibility studies and functionality studies</a:t>
            </a:r>
          </a:p>
          <a:p>
            <a:pPr marL="285750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Network and UE Power saving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Including LP-WUS/WUR …</a:t>
            </a:r>
            <a:endParaRPr lang="en-US" altLang="zh-CN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Multi-antenna scheme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Scheduling/HARQ aspects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Note: Including L1/L2 control channel design (i.e., DL and UL), scheduling/HARQ mechanism.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Integrated sensing and communication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Note: Including sensing</a:t>
            </a:r>
            <a:r>
              <a:rPr lang="zh-CN" altLang="en-US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zh-CN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related</a:t>
            </a:r>
            <a:r>
              <a:rPr lang="zh-CN" altLang="en-US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zh-CN" sz="1200" i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evaluation assu</a:t>
            </a:r>
            <a:r>
              <a:rPr lang="en-US" altLang="zh-CN" sz="1200" i="1" dirty="0">
                <a:latin typeface="Arial" panose="020B0604020202020204" pitchFamily="34" charset="0"/>
                <a:ea typeface="Batang" panose="02030600000101010101" charset="0"/>
                <a:cs typeface="Arial" panose="020B0604020202020204" pitchFamily="34" charset="0"/>
              </a:rPr>
              <a:t>mptions. Start from Q1@2026?</a:t>
            </a:r>
          </a:p>
        </p:txBody>
      </p:sp>
      <p:sp>
        <p:nvSpPr>
          <p:cNvPr id="4" name="矩形 14"/>
          <p:cNvSpPr/>
          <p:nvPr/>
        </p:nvSpPr>
        <p:spPr>
          <a:xfrm>
            <a:off x="276220" y="6280617"/>
            <a:ext cx="11639550" cy="451406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Evaluation for 6G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including simulation assumptions and scenarios. Including link and system-level simulation assumptions</a:t>
            </a:r>
            <a:endParaRPr lang="en-US" altLang="zh-CN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Discussion on 6G workplans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147320" y="1241508"/>
            <a:ext cx="11639550" cy="569277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Control plane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Functionality, Identification of functionality of the control plane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Include the support of harmonization and simplification of the similar functions and/or </a:t>
            </a:r>
            <a:r>
              <a:rPr lang="en-US" altLang="zh-CN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signalling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Aim to </a:t>
            </a: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minimize the adoption of multiple options for the same functionality, avoid excessive configurations</a:t>
            </a: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RRC States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Consideration of RRC states related to mobility, data activity, power saving etc.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System information,Initial access, mobility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Flexible system informaiton, unified access control, paging, unified mobility management etc.</a:t>
            </a:r>
          </a:p>
          <a:p>
            <a:pPr marL="1657350" lvl="3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Note: Target flexible, simplified, scalable and forward compatible design for diverse device,service and scenario types</a:t>
            </a: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Unified Multi-carrier Framework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target for common framework to support carrier aggregation, supplementary UL, multiple carrier operations as one cell and etc.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capability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Aim to </a:t>
            </a: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 avoid  excessive UE capabilities and UE capabilities reporting</a:t>
            </a: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914400" lvl="4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Note: Aim at a harmonized 6G f</a:t>
            </a: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unctionality</a:t>
            </a:r>
            <a:r>
              <a:rPr lang="en-US" altLang="zh-CN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design for TN and NTN, including their integration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User plane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, identification of functions of the user plane and allocation to user plane protocol layers, support of radio bearer within the 6G, etc. </a:t>
            </a: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User plane protocol Simplification and function </a:t>
            </a:r>
            <a:r>
              <a:rPr lang="en-US" altLang="zh-CN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harmorization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Note: study on simplification and/or customization/modular of protocol for diverse device,service and scenario types</a:t>
            </a: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Note: including supporting of low latency, high reliability and high bit rates for immersive communication, e.g.,UE aggregation,Multiple-Factor Scheduling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altLang="zh-CN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RAN Data plane</a:t>
            </a: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identification of functions and protocol layers of the data plane, support of Data bearer within the 6G, etc.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Support of AI/ISAC data collection, communication of AI models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Note: including impact of supporting life cycle management for AI/ML and supporting of ISAC</a:t>
            </a: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NR</a:t>
            </a:r>
            <a:r>
              <a:rPr lang="zh-CN" alt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-</a:t>
            </a:r>
            <a:r>
              <a:rPr lang="en-US" altLang="zh-CN" sz="1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6G interworking aspects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, identification of functionality of the NR</a:t>
            </a:r>
            <a:r>
              <a:rPr lang="zh-CN" altLang="en-US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-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6G interworking (e.g. inter-RAT mobility, dual steer/dual stack etc.).</a:t>
            </a: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zh-CN" altLang="en-US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772259"/>
            <a:ext cx="7200734" cy="397510"/>
            <a:chOff x="431364" y="884716"/>
            <a:chExt cx="3975210" cy="397510"/>
          </a:xfrm>
        </p:grpSpPr>
        <p:sp>
          <p:nvSpPr>
            <p:cNvPr id="14" name="矩形 1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31364" y="884716"/>
              <a:ext cx="3975210" cy="39751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RAN 2 areas 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Discussion on 6G workplans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276225" y="1299928"/>
            <a:ext cx="11639550" cy="526224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Radio Access Network architecture, interface protocols and procedures,  including RAN</a:t>
            </a:r>
            <a:r>
              <a:rPr lang="zh-CN" altLang="en-US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Core interface;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Study and identify architecture for supporting new functionalities and interfaces, e.g. introduce new network entities / nodes for supporting AI/ML as a service;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Study and identify the functionalities and use cases requiring service</a:t>
            </a:r>
            <a:r>
              <a:rPr lang="zh-CN" altLang="en-US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based interface;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Overall high</a:t>
            </a:r>
            <a:r>
              <a:rPr lang="zh-CN" altLang="en-US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level aspects of 5G to 6G migration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Coordination of 6G AI/ML framework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891639"/>
            <a:ext cx="7200734" cy="400105"/>
            <a:chOff x="431364" y="884716"/>
            <a:chExt cx="3975210" cy="400105"/>
          </a:xfrm>
        </p:grpSpPr>
        <p:sp>
          <p:nvSpPr>
            <p:cNvPr id="14" name="矩形 1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31364" y="884716"/>
              <a:ext cx="3975210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RAN 3 areas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8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1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Discussion on 6G workplans</a:t>
              </a:r>
            </a:p>
          </p:txBody>
        </p:sp>
      </p:grpSp>
      <p:sp>
        <p:nvSpPr>
          <p:cNvPr id="12" name="矩形 14"/>
          <p:cNvSpPr/>
          <p:nvPr/>
        </p:nvSpPr>
        <p:spPr>
          <a:xfrm>
            <a:off x="276225" y="1299928"/>
            <a:ext cx="11639550" cy="573644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Spectrum and system 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Spectrum and co-existence study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System parameters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including for example channel raster, sync raster, channel bandwidth, spectrum utilization and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UE RF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Baseline assumptions for 6G NR UE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including for example number of Tx and Rx, power class, bandwidt</a:t>
            </a: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 and etc.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Unified and simplified RF requirements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including for example power class, MPR, MSD and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BS RF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BS RF requirements considering MSR and AAS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SBFD RF requirements for 6G 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RRM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Measurement gap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target for Unified and simplified measurement gap design considering different use cases and requirements, e.g. TN / NTN, immersive communication, energy efficiency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Measurement for intra/inter frequency and inter-RAT (5G)</a:t>
            </a:r>
          </a:p>
          <a:p>
            <a:pPr marL="1143000" lvl="2" indent="-228600" defTabSz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40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energy efficiency needs to be taken into account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Identify AI related use cases from RAN4 perspective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Testability related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Specification simplification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Including UE RF, BS RF and RRM spec simplification</a:t>
            </a:r>
          </a:p>
          <a:p>
            <a:endParaRPr lang="en-US" altLang="zh-CN" sz="1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400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6220" y="891639"/>
            <a:ext cx="7200734" cy="400105"/>
            <a:chOff x="431364" y="884716"/>
            <a:chExt cx="3975210" cy="400105"/>
          </a:xfrm>
        </p:grpSpPr>
        <p:sp>
          <p:nvSpPr>
            <p:cNvPr id="14" name="矩形 1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2"/>
            <p:cNvSpPr txBox="1"/>
            <p:nvPr/>
          </p:nvSpPr>
          <p:spPr>
            <a:xfrm>
              <a:off x="431364" y="884716"/>
              <a:ext cx="3975210" cy="400105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RAN 4 areas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1498</Words>
  <Application>Microsoft Office PowerPoint</Application>
  <PresentationFormat>Widescreen</PresentationFormat>
  <Paragraphs>176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等线</vt:lpstr>
      <vt:lpstr>微软雅黑</vt:lpstr>
      <vt:lpstr>Agency FB</vt:lpstr>
      <vt:lpstr>Arial</vt:lpstr>
      <vt:lpstr>Calibri</vt:lpstr>
      <vt:lpstr>Calibri Light</vt:lpstr>
      <vt:lpstr>Courier New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CMCC</dc:creator>
  <cp:lastModifiedBy>Xiaodong Shen</cp:lastModifiedBy>
  <cp:revision>656</cp:revision>
  <dcterms:created xsi:type="dcterms:W3CDTF">2021-03-17T03:39:00Z</dcterms:created>
  <dcterms:modified xsi:type="dcterms:W3CDTF">2025-06-01T14:54:38Z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A3E14766C1A740FDBFCEE38CF3A14ABD_13</vt:lpwstr>
  </property>
  <property fmtid="{D5CDD505-2E9C-101B-9397-08002B2CF9AE}" pid="3" name="KSOProductBuildVer">
    <vt:lpwstr>2052-12.8.2.17838</vt:lpwstr>
  </property>
</Properties>
</file>