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7" r:id="rId2"/>
    <p:sldId id="320" r:id="rId3"/>
    <p:sldId id="329" r:id="rId4"/>
    <p:sldId id="344" r:id="rId5"/>
    <p:sldId id="342" r:id="rId6"/>
    <p:sldId id="284" r:id="rId7"/>
    <p:sldId id="338" r:id="rId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54" userDrawn="1">
          <p15:clr>
            <a:srgbClr val="A4A3A4"/>
          </p15:clr>
        </p15:guide>
        <p15:guide id="2" pos="28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59" autoAdjust="0"/>
  </p:normalViewPr>
  <p:slideViewPr>
    <p:cSldViewPr showGuides="1">
      <p:cViewPr varScale="1">
        <p:scale>
          <a:sx n="103" d="100"/>
          <a:sy n="103" d="100"/>
        </p:scale>
        <p:origin x="102" y="117"/>
      </p:cViewPr>
      <p:guideLst>
        <p:guide orient="horz" pos="1654"/>
        <p:guide pos="286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Xiaoran Zhang" userId="b6b6f6f5ad0c23d6" providerId="LiveId" clId="{A2330F07-3778-433B-ADE8-9445ADC7AA7F}"/>
    <pc:docChg chg="modSld">
      <pc:chgData name="Xiaoran Zhang" userId="b6b6f6f5ad0c23d6" providerId="LiveId" clId="{A2330F07-3778-433B-ADE8-9445ADC7AA7F}" dt="2025-06-02T06:01:46.439" v="46" actId="20577"/>
      <pc:docMkLst>
        <pc:docMk/>
      </pc:docMkLst>
      <pc:sldChg chg="addSp modSp mod">
        <pc:chgData name="Xiaoran Zhang" userId="b6b6f6f5ad0c23d6" providerId="LiveId" clId="{A2330F07-3778-433B-ADE8-9445ADC7AA7F}" dt="2025-06-02T06:01:46.439" v="46" actId="20577"/>
        <pc:sldMkLst>
          <pc:docMk/>
          <pc:sldMk cId="0" sldId="257"/>
        </pc:sldMkLst>
        <pc:spChg chg="mod">
          <ac:chgData name="Xiaoran Zhang" userId="b6b6f6f5ad0c23d6" providerId="LiveId" clId="{A2330F07-3778-433B-ADE8-9445ADC7AA7F}" dt="2025-06-02T05:59:33.021" v="0" actId="21"/>
          <ac:spMkLst>
            <pc:docMk/>
            <pc:sldMk cId="0" sldId="257"/>
            <ac:spMk id="2" creationId="{00000000-0000-0000-0000-000000000000}"/>
          </ac:spMkLst>
        </pc:spChg>
        <pc:spChg chg="add mod">
          <ac:chgData name="Xiaoran Zhang" userId="b6b6f6f5ad0c23d6" providerId="LiveId" clId="{A2330F07-3778-433B-ADE8-9445ADC7AA7F}" dt="2025-06-02T06:01:46.439" v="46" actId="20577"/>
          <ac:spMkLst>
            <pc:docMk/>
            <pc:sldMk cId="0" sldId="257"/>
            <ac:spMk id="4" creationId="{08D6FBF1-A9CF-AD69-BDC8-260E411C86D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270F8D-5F1C-47B6-A12A-54A90574728C}" type="datetimeFigureOut">
              <a:rPr lang="zh-CN" altLang="en-US" smtClean="0"/>
              <a:t>2025/6/2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2F785-2094-436F-8B04-BBE68CC967C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a:p>
        </p:txBody>
      </p:sp>
      <p:sp>
        <p:nvSpPr>
          <p:cNvPr id="4" name="灯片编号占位符 3"/>
          <p:cNvSpPr>
            <a:spLocks noGrp="1"/>
          </p:cNvSpPr>
          <p:nvPr>
            <p:ph type="sldNum" sz="quarter" idx="10"/>
          </p:nvPr>
        </p:nvSpPr>
        <p:spPr/>
        <p:txBody>
          <a:bodyPr/>
          <a:lstStyle/>
          <a:p>
            <a:fld id="{9BD2F785-2094-436F-8B04-BBE68CC967CA}"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  </a:t>
            </a:r>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current minimum output level is much strict for UAV with higher power, i.e. larger dynamic range is required. the same logic for max input level</a:t>
            </a:r>
          </a:p>
          <a:p>
            <a:r>
              <a:rPr lang="en-US" altLang="zh-CN" dirty="0"/>
              <a:t>UAV fly speed = 8-15m/s, doppler shift 69~130Hz</a:t>
            </a:r>
            <a:r>
              <a:rPr lang="zh-CN" altLang="en-US" dirty="0"/>
              <a:t>，</a:t>
            </a:r>
            <a:r>
              <a:rPr lang="en-US" altLang="zh-CN" dirty="0"/>
              <a:t>0.1ppm =260 Hz</a:t>
            </a:r>
          </a:p>
          <a:p>
            <a:endParaRPr lang="en-US" altLang="zh-CN"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current minimum output level is much strict for UAV with higher power, i.e. larger dynamic range is required. the same logic for max input level</a:t>
            </a:r>
          </a:p>
          <a:p>
            <a:r>
              <a:rPr lang="en-US" altLang="zh-CN" dirty="0"/>
              <a:t>UAV fly speed = 8-15m/s, doppler shift 69~130Hz</a:t>
            </a:r>
            <a:r>
              <a:rPr lang="zh-CN" altLang="en-US" dirty="0"/>
              <a:t>，</a:t>
            </a:r>
            <a:r>
              <a:rPr lang="en-US" altLang="zh-CN" dirty="0"/>
              <a:t>0.1ppm =260 Hz</a:t>
            </a:r>
          </a:p>
          <a:p>
            <a:endParaRPr lang="en-US" altLang="zh-CN"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  </a:t>
            </a:r>
            <a:endParaRPr lang="zh-CN" altLang="en-US" dirty="0"/>
          </a:p>
        </p:txBody>
      </p:sp>
      <p:sp>
        <p:nvSpPr>
          <p:cNvPr id="4" name="灯片编号占位符 3"/>
          <p:cNvSpPr>
            <a:spLocks noGrp="1"/>
          </p:cNvSpPr>
          <p:nvPr>
            <p:ph type="sldNum" sz="quarter" idx="10"/>
          </p:nvPr>
        </p:nvSpPr>
        <p:spPr/>
        <p:txBody>
          <a:bodyPr/>
          <a:lstStyle/>
          <a:p>
            <a:fld id="{9BD2F785-2094-436F-8B04-BBE68CC967CA}" type="slidenum">
              <a:rPr lang="zh-CN" altLang="en-US" smtClean="0"/>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6858" y="0"/>
            <a:ext cx="9130285" cy="51435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2025/6/2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E3DA9F6-21A4-4A55-9474-961DBC45ED69}" type="datetimeFigureOut">
              <a:rPr lang="zh-CN" altLang="en-US" smtClean="0"/>
              <a:t>2025/6/2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43D148-8FED-40DA-9394-4890DD2B197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7744627" y="4854671"/>
            <a:ext cx="67151" cy="144780"/>
          </a:xfrm>
          <a:prstGeom prst="rect">
            <a:avLst/>
          </a:prstGeom>
        </p:spPr>
        <p:txBody>
          <a:bodyPr vert="horz" wrap="square" lIns="0" tIns="6668" rIns="0" bIns="0" rtlCol="0">
            <a:spAutoFit/>
          </a:bodyPr>
          <a:lstStyle/>
          <a:p>
            <a:pPr>
              <a:spcBef>
                <a:spcPts val="40"/>
              </a:spcBef>
            </a:pPr>
            <a:r>
              <a:rPr sz="900" dirty="0">
                <a:solidFill>
                  <a:srgbClr val="7E7E7E"/>
                </a:solidFill>
                <a:latin typeface="微软雅黑" panose="020B0503020204020204" charset="-122"/>
                <a:cs typeface="微软雅黑" panose="020B0503020204020204" charset="-122"/>
              </a:rPr>
              <a:t>0</a:t>
            </a:r>
            <a:endParaRPr sz="900" dirty="0">
              <a:latin typeface="微软雅黑" panose="020B0503020204020204" charset="-122"/>
              <a:cs typeface="微软雅黑" panose="020B0503020204020204" charset="-122"/>
            </a:endParaRPr>
          </a:p>
        </p:txBody>
      </p:sp>
      <p:sp>
        <p:nvSpPr>
          <p:cNvPr id="1048690" name="TextBox 8"/>
          <p:cNvSpPr txBox="1"/>
          <p:nvPr/>
        </p:nvSpPr>
        <p:spPr>
          <a:xfrm>
            <a:off x="-108520" y="2499112"/>
            <a:ext cx="9144000" cy="760730"/>
          </a:xfrm>
          <a:prstGeom prst="rect">
            <a:avLst/>
          </a:prstGeom>
          <a:noFill/>
        </p:spPr>
        <p:txBody>
          <a:bodyPr wrap="square" lIns="68580" tIns="34290" rIns="68580" bIns="34290" rtlCol="0">
            <a:spAutoFit/>
          </a:bodyPr>
          <a:lstStyle/>
          <a:p>
            <a:pPr algn="ctr">
              <a:lnSpc>
                <a:spcPct val="150000"/>
              </a:lnSpc>
            </a:pPr>
            <a:r>
              <a:rPr lang="en-US" altLang="zh-CN" sz="3000" b="1" dirty="0">
                <a:solidFill>
                  <a:srgbClr val="0070C0"/>
                </a:solidFill>
                <a:latin typeface="微软雅黑" panose="020B0503020204020204" charset="-122"/>
                <a:ea typeface="微软雅黑" panose="020B0503020204020204" charset="-122"/>
              </a:rPr>
              <a:t>Support of high power UAV UE in Rel-20</a:t>
            </a:r>
          </a:p>
        </p:txBody>
      </p:sp>
      <p:sp>
        <p:nvSpPr>
          <p:cNvPr id="2" name="文本框 1"/>
          <p:cNvSpPr txBox="1"/>
          <p:nvPr/>
        </p:nvSpPr>
        <p:spPr>
          <a:xfrm>
            <a:off x="323528" y="609674"/>
            <a:ext cx="8639944" cy="116955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buClrTx/>
              <a:buSzTx/>
              <a:buFontTx/>
              <a:buNone/>
              <a:defRPr/>
            </a:pP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mn-cs"/>
              </a:rPr>
              <a:t>3GPP TSG RAN Meeting #10</a:t>
            </a:r>
            <a:r>
              <a:rPr kumimoji="0" lang="en-US" altLang="en-GB"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mn-cs"/>
              </a:rPr>
              <a:t>8</a:t>
            </a: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			                                                  </a:t>
            </a: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mn-cs"/>
              </a:rPr>
              <a:t>RP-251389</a:t>
            </a:r>
          </a:p>
          <a:p>
            <a:pPr marL="0" marR="0" lvl="0" indent="0" algn="l" defTabSz="914400" rtl="0" eaLnBrk="1" fontAlgn="auto" latinLnBrk="0" hangingPunct="0">
              <a:lnSpc>
                <a:spcPct val="100000"/>
              </a:lnSpc>
              <a:spcBef>
                <a:spcPts val="0"/>
              </a:spcBef>
              <a:buClrTx/>
              <a:buSzTx/>
              <a:buFontTx/>
              <a:buNone/>
              <a:defRPr/>
            </a:pP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mn-cs"/>
              </a:rPr>
              <a:t>Prague, Czech Republic, June 9-13, 2025</a:t>
            </a:r>
          </a:p>
          <a:p>
            <a:pPr marL="0" marR="0" lvl="0" indent="0" algn="l" defTabSz="914400" rtl="0" eaLnBrk="1" fontAlgn="auto" latinLnBrk="0" hangingPunct="0">
              <a:lnSpc>
                <a:spcPct val="100000"/>
              </a:lnSpc>
              <a:spcBef>
                <a:spcPts val="0"/>
              </a:spcBef>
              <a:buClrTx/>
              <a:buSzTx/>
              <a:buFontTx/>
              <a:buNone/>
              <a:defRPr/>
            </a:pPr>
            <a:endPar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mn-cs"/>
            </a:endParaRPr>
          </a:p>
          <a:p>
            <a:pPr marL="0" marR="0" lvl="0" indent="0" algn="l" defTabSz="914400" rtl="0" eaLnBrk="1" fontAlgn="auto" latinLnBrk="0" hangingPunct="0">
              <a:lnSpc>
                <a:spcPct val="100000"/>
              </a:lnSpc>
              <a:spcBef>
                <a:spcPts val="0"/>
              </a:spcBef>
              <a:buClrTx/>
              <a:buSzTx/>
              <a:buFontTx/>
              <a:buNone/>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Agenda Item:</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	</a:t>
            </a:r>
            <a:r>
              <a:rPr lang="en-US" altLang="zh-CN" sz="1400" b="1" dirty="0">
                <a:solidFill>
                  <a:prstClr val="black"/>
                </a:solidFill>
                <a:latin typeface="Arial" panose="020B0604020202020204" pitchFamily="34" charset="0"/>
                <a:ea typeface="Times New Roman" panose="02020603050405020304" charset="0"/>
                <a:cs typeface="Times New Roman" panose="02020603050405020304" charset="0"/>
              </a:rPr>
              <a:t>15.4.4</a:t>
            </a:r>
            <a:endParaRPr kumimoji="0" lang="zh-CN" altLang="zh-CN" sz="1400" b="0" i="0" u="none" strike="noStrike" kern="1200" cap="none" spc="0" normalizeH="0" baseline="0" noProof="0" dirty="0">
              <a:ln>
                <a:noFill/>
              </a:ln>
              <a:solidFill>
                <a:prstClr val="black"/>
              </a:solidFill>
              <a:effectLst/>
              <a:uLnTx/>
              <a:uFillTx/>
              <a:latin typeface="Times New Roman" panose="02020603050405020304" charset="0"/>
              <a:ea typeface="Times New Roman" panose="02020603050405020304" charset="0"/>
              <a:cs typeface="+mn-cs"/>
            </a:endParaRPr>
          </a:p>
          <a:p>
            <a:pPr marL="0" marR="0" lvl="0" indent="0" algn="l" defTabSz="914400" rtl="0" eaLnBrk="1" fontAlgn="auto" latinLnBrk="0" hangingPunct="0">
              <a:lnSpc>
                <a:spcPct val="100000"/>
              </a:lnSpc>
              <a:spcBef>
                <a:spcPts val="0"/>
              </a:spcBef>
              <a:buClrTx/>
              <a:buSzTx/>
              <a:buFontTx/>
              <a:buNone/>
              <a:defRPr/>
            </a:pP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Document for:</a:t>
            </a:r>
            <a:r>
              <a:rPr kumimoji="0" lang="en-GB" altLang="zh-CN" sz="1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	</a:t>
            </a:r>
            <a:r>
              <a:rPr kumimoji="0" lang="en-GB" altLang="zh-CN" sz="14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Discussion</a:t>
            </a:r>
            <a:endParaRPr kumimoji="0" lang="zh-CN" altLang="zh-CN" sz="1400" b="0" i="0" u="none" strike="noStrike" kern="1200" cap="none" spc="0" normalizeH="0" baseline="0" noProof="0" dirty="0">
              <a:ln>
                <a:noFill/>
              </a:ln>
              <a:solidFill>
                <a:prstClr val="black"/>
              </a:solidFill>
              <a:effectLst/>
              <a:uLnTx/>
              <a:uFillTx/>
              <a:latin typeface="Times New Roman" panose="02020603050405020304" charset="0"/>
              <a:ea typeface="Times New Roman" panose="02020603050405020304" charset="0"/>
              <a:cs typeface="+mn-cs"/>
            </a:endParaRPr>
          </a:p>
        </p:txBody>
      </p:sp>
      <p:sp>
        <p:nvSpPr>
          <p:cNvPr id="4" name="文本框 3">
            <a:extLst>
              <a:ext uri="{FF2B5EF4-FFF2-40B4-BE49-F238E27FC236}">
                <a16:creationId xmlns:a16="http://schemas.microsoft.com/office/drawing/2014/main" id="{08D6FBF1-A9CF-AD69-BDC8-260E411C86D4}"/>
              </a:ext>
            </a:extLst>
          </p:cNvPr>
          <p:cNvSpPr txBox="1"/>
          <p:nvPr/>
        </p:nvSpPr>
        <p:spPr>
          <a:xfrm>
            <a:off x="1115616" y="3518064"/>
            <a:ext cx="6484995" cy="923330"/>
          </a:xfrm>
          <a:prstGeom prst="rect">
            <a:avLst/>
          </a:prstGeom>
          <a:noFill/>
        </p:spPr>
        <p:txBody>
          <a:bodyPr wrap="square">
            <a:spAutoFit/>
          </a:bodyPr>
          <a:lstStyle/>
          <a:p>
            <a:pPr marL="0" marR="0" lvl="0" indent="0" algn="ctr" defTabSz="914400" rtl="0" eaLnBrk="1" fontAlgn="auto" latinLnBrk="0" hangingPunct="0">
              <a:lnSpc>
                <a:spcPct val="100000"/>
              </a:lnSpc>
              <a:spcBef>
                <a:spcPts val="0"/>
              </a:spcBef>
              <a:buClrTx/>
              <a:buSzTx/>
              <a:buFontTx/>
              <a:buNone/>
              <a:defRPr/>
            </a:pPr>
            <a:r>
              <a:rPr kumimoji="0" lang="en-GB" altLang="zh-CN" sz="18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CMCC</a:t>
            </a:r>
            <a:r>
              <a:rPr kumimoji="0" lang="en-US" altLang="en-GB" sz="18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 China Telecom, China Unicom, SK Telecom, Verizon, Apple, CATT, Huawei, </a:t>
            </a:r>
            <a:r>
              <a:rPr kumimoji="0" lang="en-US" altLang="zh-CN" sz="1800" b="1"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HiSilicon</a:t>
            </a:r>
            <a:r>
              <a:rPr kumimoji="0" lang="en-US" altLang="zh-CN" sz="1800" b="1"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 MediaTek, </a:t>
            </a: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OPPO, vivo, </a:t>
            </a:r>
            <a:r>
              <a:rPr kumimoji="0" lang="en-US" altLang="zh-CN" sz="1800" b="1"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xiaomi</a:t>
            </a: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charset="0"/>
                <a:cs typeface="Times New Roman" panose="02020603050405020304" charset="0"/>
              </a:rPr>
              <a:t>, ZTE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71450" y="52070"/>
            <a:ext cx="8093710" cy="857250"/>
          </a:xfrm>
          <a:prstGeom prst="rect">
            <a:avLst/>
          </a:prstGeom>
        </p:spPr>
        <p:txBody>
          <a:bodyPr/>
          <a:lstStyle/>
          <a:p>
            <a:pPr lvl="0" indent="0">
              <a:spcBef>
                <a:spcPct val="20000"/>
              </a:spcBef>
              <a:buFont typeface="Arial" panose="020B0604020202020204" pitchFamily="34" charset="0"/>
              <a:buNone/>
              <a:defRPr/>
            </a:pPr>
            <a:r>
              <a:rPr lang="en-US" altLang="zh-CN" sz="2800" b="1" kern="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Motivation and Background</a:t>
            </a:r>
            <a:endParaRPr lang="en-US" altLang="zh-CN" sz="2800" dirty="0">
              <a:solidFill>
                <a:prstClr val="black"/>
              </a:solidFill>
            </a:endParaRPr>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矩形 14"/>
          <p:cNvSpPr/>
          <p:nvPr/>
        </p:nvSpPr>
        <p:spPr>
          <a:xfrm>
            <a:off x="171450" y="797450"/>
            <a:ext cx="8698230" cy="3500755"/>
          </a:xfrm>
          <a:prstGeom prst="rect">
            <a:avLst/>
          </a:prstGeom>
          <a:noFill/>
          <a:ln w="12700">
            <a:noFill/>
          </a:ln>
        </p:spPr>
        <p:txBody>
          <a:bodyPr wrap="square">
            <a:noAutofit/>
          </a:bodyPr>
          <a:lstStyle/>
          <a:p>
            <a:pPr marL="342900" lvl="0" indent="-342900" algn="l">
              <a:spcBef>
                <a:spcPct val="20000"/>
              </a:spcBef>
              <a:buClrTx/>
              <a:buSzTx/>
              <a:buFont typeface="Arial" panose="020B0604020202020204" pitchFamily="34" charset="0"/>
              <a:buChar char="•"/>
              <a:defRPr/>
            </a:pPr>
            <a:r>
              <a:rPr lang="en-US" altLang="zh-CN" sz="1200" b="0" i="0" dirty="0">
                <a:solidFill>
                  <a:prstClr val="black"/>
                </a:solidFill>
              </a:rPr>
              <a:t>In recent years, the low altitude economy has been burgeoning with remarkable momentum, emerging as a new economic growth engine and attracting widespread attention. In China, low altitude economy has been considered as a new growth engine for the national economy. Many cities are planning UAV routes for technical trial.  </a:t>
            </a:r>
          </a:p>
          <a:p>
            <a:pPr marL="342900" lvl="0" indent="-342900" algn="l">
              <a:spcBef>
                <a:spcPct val="20000"/>
              </a:spcBef>
              <a:buClrTx/>
              <a:buSzTx/>
              <a:buFont typeface="Arial" panose="020B0604020202020204" pitchFamily="34" charset="0"/>
              <a:buChar char="•"/>
              <a:defRPr/>
            </a:pPr>
            <a:r>
              <a:rPr lang="en-US" altLang="zh-CN" sz="1200" b="0" i="0" dirty="0">
                <a:solidFill>
                  <a:prstClr val="black"/>
                </a:solidFill>
              </a:rPr>
              <a:t>The main application scenarios of UAV include low altitude logistics, travel, tourism, control and supervision, medical rescue, etc. so UL throughput and UL coverage is the key target compared with DL. </a:t>
            </a:r>
          </a:p>
          <a:p>
            <a:pPr marL="342900" lvl="0" indent="-342900">
              <a:spcBef>
                <a:spcPct val="20000"/>
              </a:spcBef>
              <a:buFont typeface="Arial" panose="020B0604020202020204" pitchFamily="34" charset="0"/>
              <a:buChar char="•"/>
              <a:defRPr/>
            </a:pPr>
            <a:r>
              <a:rPr lang="en-US" altLang="zh-CN" sz="1200" dirty="0">
                <a:solidFill>
                  <a:prstClr val="black"/>
                </a:solidFill>
              </a:rPr>
              <a:t>Deployment scenarios: </a:t>
            </a:r>
          </a:p>
          <a:p>
            <a:pPr marL="800100" lvl="1" indent="-342900">
              <a:spcBef>
                <a:spcPct val="20000"/>
              </a:spcBef>
              <a:buFont typeface="Arial" panose="020B0604020202020204" pitchFamily="34" charset="0"/>
              <a:buChar char="•"/>
              <a:defRPr/>
            </a:pPr>
            <a:r>
              <a:rPr lang="en-US" altLang="zh-CN" sz="1200" dirty="0">
                <a:solidFill>
                  <a:prstClr val="black"/>
                </a:solidFill>
              </a:rPr>
              <a:t>BSs are deployed on the ground by adjusting the tilt angle upwards. The coverage height is up to 600~1000m. The ISD is about 2~4km.</a:t>
            </a:r>
          </a:p>
          <a:p>
            <a:pPr marL="800100" lvl="1" indent="-342900">
              <a:spcBef>
                <a:spcPct val="20000"/>
              </a:spcBef>
              <a:buFont typeface="Arial" panose="020B0604020202020204" pitchFamily="34" charset="0"/>
              <a:buChar char="•"/>
              <a:defRPr/>
            </a:pPr>
            <a:r>
              <a:rPr lang="en-US" altLang="zh-CN" sz="1200" dirty="0">
                <a:solidFill>
                  <a:prstClr val="black"/>
                </a:solidFill>
              </a:rPr>
              <a:t>A direct radio link between BS on the ground and UAV UE</a:t>
            </a:r>
          </a:p>
          <a:p>
            <a:pPr marL="800100" lvl="1" indent="-342900">
              <a:spcBef>
                <a:spcPct val="20000"/>
              </a:spcBef>
              <a:buFont typeface="Arial" panose="020B0604020202020204" pitchFamily="34" charset="0"/>
              <a:buChar char="•"/>
              <a:defRPr/>
            </a:pPr>
            <a:r>
              <a:rPr lang="en-US" altLang="zh-CN" sz="1200" dirty="0">
                <a:solidFill>
                  <a:prstClr val="black"/>
                </a:solidFill>
              </a:rPr>
              <a:t>Spectrum: TDD bands with same TDD pattern as TN, e.g. n41, n77/n78, n79</a:t>
            </a:r>
          </a:p>
          <a:p>
            <a:pPr marL="342900" lvl="0" indent="-342900">
              <a:spcBef>
                <a:spcPct val="20000"/>
              </a:spcBef>
              <a:buFont typeface="Arial" panose="020B0604020202020204" pitchFamily="34" charset="0"/>
              <a:buChar char="•"/>
              <a:defRPr/>
            </a:pPr>
            <a:r>
              <a:rPr lang="en-US" altLang="zh-CN" sz="1200" dirty="0">
                <a:solidFill>
                  <a:prstClr val="black"/>
                </a:solidFill>
              </a:rPr>
              <a:t>To reduce the network construction costs, the </a:t>
            </a:r>
            <a:r>
              <a:rPr lang="en-US" altLang="zh-CN" sz="1200" b="1" dirty="0">
                <a:solidFill>
                  <a:prstClr val="black"/>
                </a:solidFill>
              </a:rPr>
              <a:t>transmission power</a:t>
            </a:r>
            <a:r>
              <a:rPr lang="en-US" altLang="zh-CN" sz="1200" dirty="0">
                <a:solidFill>
                  <a:prstClr val="black"/>
                </a:solidFill>
              </a:rPr>
              <a:t> of the UAVs should be further </a:t>
            </a:r>
            <a:r>
              <a:rPr lang="en-US" altLang="zh-CN" sz="1200" b="1" dirty="0">
                <a:solidFill>
                  <a:prstClr val="black"/>
                </a:solidFill>
              </a:rPr>
              <a:t>increased</a:t>
            </a:r>
            <a:r>
              <a:rPr lang="en-US" altLang="zh-CN" sz="1200" dirty="0">
                <a:solidFill>
                  <a:prstClr val="black"/>
                </a:solidFill>
              </a:rPr>
              <a:t> to enhance the UL coverage for UAV.</a:t>
            </a:r>
          </a:p>
          <a:p>
            <a:pPr marL="800100" lvl="1" indent="-342900">
              <a:spcBef>
                <a:spcPct val="20000"/>
              </a:spcBef>
              <a:buFont typeface="Arial" panose="020B0604020202020204" pitchFamily="34" charset="0"/>
              <a:buChar char="•"/>
              <a:defRPr/>
            </a:pPr>
            <a:r>
              <a:rPr lang="en-US" altLang="zh-CN" sz="1200" dirty="0">
                <a:solidFill>
                  <a:prstClr val="black"/>
                </a:solidFill>
              </a:rPr>
              <a:t>In China, the upper power limit of UAV UE is  33dBm for trial as issued by MIIT</a:t>
            </a:r>
          </a:p>
          <a:p>
            <a:pPr marL="342900" lvl="0" indent="-342900">
              <a:spcBef>
                <a:spcPct val="20000"/>
              </a:spcBef>
              <a:buFont typeface="Arial" panose="020B0604020202020204" pitchFamily="34" charset="0"/>
              <a:buChar char="•"/>
              <a:defRPr/>
            </a:pPr>
            <a:r>
              <a:rPr lang="en-US" altLang="zh-CN" sz="1200" dirty="0">
                <a:solidFill>
                  <a:prstClr val="black"/>
                </a:solidFill>
              </a:rPr>
              <a:t>To avoid severe interference to ground networks due to the increased uplink power limit, </a:t>
            </a:r>
            <a:r>
              <a:rPr lang="en-US" altLang="zh-CN" sz="1200" b="1" dirty="0">
                <a:solidFill>
                  <a:prstClr val="black"/>
                </a:solidFill>
              </a:rPr>
              <a:t>beamforming or directional antenna</a:t>
            </a:r>
            <a:r>
              <a:rPr lang="en-US" altLang="zh-CN" sz="1200" dirty="0">
                <a:solidFill>
                  <a:prstClr val="black"/>
                </a:solidFill>
              </a:rPr>
              <a:t> should be supported.</a:t>
            </a:r>
          </a:p>
          <a:p>
            <a:pPr marL="342900" lvl="0" indent="-342900">
              <a:spcBef>
                <a:spcPct val="20000"/>
              </a:spcBef>
              <a:buFont typeface="Arial" panose="020B0604020202020204" pitchFamily="34" charset="0"/>
              <a:buChar char="•"/>
              <a:defRPr/>
            </a:pPr>
            <a:endParaRPr lang="en-US" altLang="zh-CN" sz="1200" dirty="0">
              <a:solidFill>
                <a:prstClr val="black"/>
              </a:solidFill>
            </a:endParaRPr>
          </a:p>
        </p:txBody>
      </p:sp>
      <p:grpSp>
        <p:nvGrpSpPr>
          <p:cNvPr id="7" name="组合 6"/>
          <p:cNvGrpSpPr/>
          <p:nvPr/>
        </p:nvGrpSpPr>
        <p:grpSpPr>
          <a:xfrm>
            <a:off x="3995936" y="3866930"/>
            <a:ext cx="3608070" cy="1176655"/>
            <a:chOff x="4243" y="6344"/>
            <a:chExt cx="5682" cy="1853"/>
          </a:xfrm>
        </p:grpSpPr>
        <p:grpSp>
          <p:nvGrpSpPr>
            <p:cNvPr id="3" name="组合 2"/>
            <p:cNvGrpSpPr/>
            <p:nvPr/>
          </p:nvGrpSpPr>
          <p:grpSpPr>
            <a:xfrm>
              <a:off x="4243" y="6577"/>
              <a:ext cx="5683" cy="1620"/>
              <a:chOff x="5753" y="5328"/>
              <a:chExt cx="10139" cy="2256"/>
            </a:xfrm>
          </p:grpSpPr>
          <p:sp>
            <p:nvSpPr>
              <p:cNvPr id="4" name="文本框 3"/>
              <p:cNvSpPr txBox="1"/>
              <p:nvPr/>
            </p:nvSpPr>
            <p:spPr>
              <a:xfrm>
                <a:off x="5753" y="7112"/>
                <a:ext cx="2160" cy="472"/>
              </a:xfrm>
              <a:prstGeom prst="rect">
                <a:avLst/>
              </a:prstGeom>
              <a:noFill/>
            </p:spPr>
            <p:txBody>
              <a:bodyPr wrap="square" rtlCol="0">
                <a:spAutoFit/>
              </a:bodyPr>
              <a:lstStyle/>
              <a:p>
                <a:r>
                  <a:rPr lang="en-US" altLang="zh-CN" sz="800" b="1" dirty="0">
                    <a:latin typeface="微软雅黑" panose="020B0503020204020204" charset="-122"/>
                    <a:ea typeface="微软雅黑" panose="020B0503020204020204" charset="-122"/>
                    <a:cs typeface="微软雅黑" panose="020B0503020204020204" charset="-122"/>
                  </a:rPr>
                  <a:t>UAV BS</a:t>
                </a:r>
              </a:p>
            </p:txBody>
          </p:sp>
          <p:pic>
            <p:nvPicPr>
              <p:cNvPr id="5" name="图片 303" descr="网络基站"/>
              <p:cNvPicPr>
                <a:picLocks noChangeAspect="1"/>
              </p:cNvPicPr>
              <p:nvPr/>
            </p:nvPicPr>
            <p:blipFill>
              <a:blip r:embed="rId3"/>
              <a:stretch>
                <a:fillRect/>
              </a:stretch>
            </p:blipFill>
            <p:spPr>
              <a:xfrm>
                <a:off x="6297" y="6165"/>
                <a:ext cx="1059" cy="1008"/>
              </a:xfrm>
              <a:prstGeom prst="rect">
                <a:avLst/>
              </a:prstGeom>
            </p:spPr>
          </p:pic>
          <p:sp>
            <p:nvSpPr>
              <p:cNvPr id="6" name="椭圆 5"/>
              <p:cNvSpPr/>
              <p:nvPr/>
            </p:nvSpPr>
            <p:spPr>
              <a:xfrm rot="20940000">
                <a:off x="6734" y="5328"/>
                <a:ext cx="9158" cy="465"/>
              </a:xfrm>
              <a:prstGeom prst="ellipse">
                <a:avLst/>
              </a:prstGeom>
              <a:solidFill>
                <a:srgbClr val="4D9BD3">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t" anchorCtr="0" forceAA="0" compatLnSpc="1">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lvl="0" algn="l">
                  <a:buClrTx/>
                  <a:buSzTx/>
                  <a:buFontTx/>
                </a:pPr>
                <a:endParaRPr lang="zh-CN" altLang="en-US" sz="800">
                  <a:latin typeface="微软雅黑" panose="020B0503020204020204" charset="-122"/>
                  <a:ea typeface="微软雅黑" panose="020B0503020204020204" charset="-122"/>
                  <a:cs typeface="微软雅黑" panose="020B0503020204020204" charset="-122"/>
                  <a:sym typeface="+mn-ea"/>
                </a:endParaRPr>
              </a:p>
            </p:txBody>
          </p:sp>
          <p:sp>
            <p:nvSpPr>
              <p:cNvPr id="9" name="椭圆 8"/>
              <p:cNvSpPr/>
              <p:nvPr/>
            </p:nvSpPr>
            <p:spPr bwMode="auto">
              <a:xfrm rot="20520000" flipH="1">
                <a:off x="8220" y="6165"/>
                <a:ext cx="1629" cy="465"/>
              </a:xfrm>
              <a:prstGeom prst="ellipse">
                <a:avLst/>
              </a:prstGeom>
              <a:solidFill>
                <a:srgbClr val="FF8D41">
                  <a:alpha val="60000"/>
                </a:srgbClr>
              </a:solidFill>
              <a:ln>
                <a:noFill/>
              </a:ln>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 typeface="Arial" panose="020B0604020202020204" pitchFamily="34" charset="0"/>
                  <a:defRPr/>
                </a:pPr>
                <a:endParaRPr kumimoji="1" lang="zh-CN" altLang="en-US" sz="800" dirty="0">
                  <a:solidFill>
                    <a:schemeClr val="bg1"/>
                  </a:solidFill>
                  <a:latin typeface="微软雅黑" panose="020B0503020204020204" charset="-122"/>
                  <a:ea typeface="微软雅黑" panose="020B0503020204020204" charset="-122"/>
                  <a:sym typeface="+mn-ea"/>
                </a:endParaRPr>
              </a:p>
            </p:txBody>
          </p:sp>
          <p:sp>
            <p:nvSpPr>
              <p:cNvPr id="10" name="椭圆 9"/>
              <p:cNvSpPr/>
              <p:nvPr/>
            </p:nvSpPr>
            <p:spPr bwMode="auto">
              <a:xfrm rot="1020000">
                <a:off x="6763" y="6135"/>
                <a:ext cx="1629" cy="465"/>
              </a:xfrm>
              <a:prstGeom prst="ellipse">
                <a:avLst/>
              </a:prstGeom>
              <a:solidFill>
                <a:srgbClr val="FF8D41">
                  <a:alpha val="60000"/>
                </a:srgbClr>
              </a:solidFill>
              <a:ln>
                <a:noFill/>
              </a:ln>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 typeface="Arial" panose="020B0604020202020204" pitchFamily="34" charset="0"/>
                  <a:defRPr/>
                </a:pPr>
                <a:endParaRPr kumimoji="1" lang="zh-CN" altLang="en-US" sz="800" dirty="0">
                  <a:solidFill>
                    <a:schemeClr val="bg1"/>
                  </a:solidFill>
                  <a:latin typeface="微软雅黑" panose="020B0503020204020204" charset="-122"/>
                  <a:ea typeface="微软雅黑" panose="020B0503020204020204" charset="-122"/>
                  <a:sym typeface="+mn-ea"/>
                </a:endParaRPr>
              </a:p>
            </p:txBody>
          </p:sp>
          <p:sp>
            <p:nvSpPr>
              <p:cNvPr id="11" name="椭圆 10"/>
              <p:cNvSpPr/>
              <p:nvPr/>
            </p:nvSpPr>
            <p:spPr bwMode="auto">
              <a:xfrm rot="1200000">
                <a:off x="9742" y="6164"/>
                <a:ext cx="1629" cy="465"/>
              </a:xfrm>
              <a:prstGeom prst="ellipse">
                <a:avLst/>
              </a:prstGeom>
              <a:solidFill>
                <a:srgbClr val="FF8D41">
                  <a:alpha val="60000"/>
                </a:srgbClr>
              </a:solidFill>
              <a:ln>
                <a:noFill/>
              </a:ln>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 typeface="Arial" panose="020B0604020202020204" pitchFamily="34" charset="0"/>
                  <a:defRPr/>
                </a:pPr>
                <a:endParaRPr kumimoji="1" lang="zh-CN" altLang="en-US" sz="800" dirty="0">
                  <a:solidFill>
                    <a:schemeClr val="bg1"/>
                  </a:solidFill>
                  <a:latin typeface="微软雅黑" panose="020B0503020204020204" charset="-122"/>
                  <a:ea typeface="微软雅黑" panose="020B0503020204020204" charset="-122"/>
                  <a:sym typeface="+mn-ea"/>
                </a:endParaRPr>
              </a:p>
            </p:txBody>
          </p:sp>
          <p:sp>
            <p:nvSpPr>
              <p:cNvPr id="13" name="椭圆 12"/>
              <p:cNvSpPr/>
              <p:nvPr/>
            </p:nvSpPr>
            <p:spPr bwMode="auto">
              <a:xfrm rot="20520000" flipH="1">
                <a:off x="11231" y="6161"/>
                <a:ext cx="1629" cy="465"/>
              </a:xfrm>
              <a:prstGeom prst="ellipse">
                <a:avLst/>
              </a:prstGeom>
              <a:solidFill>
                <a:srgbClr val="FF8D41">
                  <a:alpha val="60000"/>
                </a:srgbClr>
              </a:solidFill>
              <a:ln>
                <a:noFill/>
              </a:ln>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 typeface="Arial" panose="020B0604020202020204" pitchFamily="34" charset="0"/>
                  <a:defRPr/>
                </a:pPr>
                <a:endParaRPr kumimoji="1" lang="zh-CN" altLang="en-US" sz="800" dirty="0">
                  <a:solidFill>
                    <a:schemeClr val="bg1"/>
                  </a:solidFill>
                  <a:latin typeface="微软雅黑" panose="020B0503020204020204" charset="-122"/>
                  <a:ea typeface="微软雅黑" panose="020B0503020204020204" charset="-122"/>
                  <a:sym typeface="+mn-ea"/>
                </a:endParaRPr>
              </a:p>
            </p:txBody>
          </p:sp>
          <p:pic>
            <p:nvPicPr>
              <p:cNvPr id="14" name="图片 303" descr="网络基站"/>
              <p:cNvPicPr>
                <a:picLocks noChangeAspect="1"/>
              </p:cNvPicPr>
              <p:nvPr/>
            </p:nvPicPr>
            <p:blipFill>
              <a:blip r:embed="rId3"/>
              <a:stretch>
                <a:fillRect/>
              </a:stretch>
            </p:blipFill>
            <p:spPr>
              <a:xfrm>
                <a:off x="9305" y="6158"/>
                <a:ext cx="1059" cy="1008"/>
              </a:xfrm>
              <a:prstGeom prst="rect">
                <a:avLst/>
              </a:prstGeom>
            </p:spPr>
          </p:pic>
          <p:sp>
            <p:nvSpPr>
              <p:cNvPr id="15" name="椭圆 14"/>
              <p:cNvSpPr/>
              <p:nvPr/>
            </p:nvSpPr>
            <p:spPr bwMode="auto">
              <a:xfrm rot="1020000">
                <a:off x="12847" y="6162"/>
                <a:ext cx="1629" cy="465"/>
              </a:xfrm>
              <a:prstGeom prst="ellipse">
                <a:avLst/>
              </a:prstGeom>
              <a:solidFill>
                <a:srgbClr val="FF8D41">
                  <a:alpha val="60000"/>
                </a:srgbClr>
              </a:solidFill>
              <a:ln>
                <a:noFill/>
              </a:ln>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 typeface="Arial" panose="020B0604020202020204" pitchFamily="34" charset="0"/>
                  <a:defRPr/>
                </a:pPr>
                <a:endParaRPr kumimoji="1" lang="zh-CN" altLang="en-US" sz="800" dirty="0">
                  <a:solidFill>
                    <a:schemeClr val="bg1"/>
                  </a:solidFill>
                  <a:latin typeface="微软雅黑" panose="020B0503020204020204" charset="-122"/>
                  <a:ea typeface="微软雅黑" panose="020B0503020204020204" charset="-122"/>
                  <a:sym typeface="+mn-ea"/>
                </a:endParaRPr>
              </a:p>
            </p:txBody>
          </p:sp>
          <p:pic>
            <p:nvPicPr>
              <p:cNvPr id="17" name="图片 303" descr="网络基站"/>
              <p:cNvPicPr>
                <a:picLocks noChangeAspect="1"/>
              </p:cNvPicPr>
              <p:nvPr/>
            </p:nvPicPr>
            <p:blipFill>
              <a:blip r:embed="rId3"/>
              <a:stretch>
                <a:fillRect/>
              </a:stretch>
            </p:blipFill>
            <p:spPr>
              <a:xfrm>
                <a:off x="12397" y="6165"/>
                <a:ext cx="1059" cy="1008"/>
              </a:xfrm>
              <a:prstGeom prst="rect">
                <a:avLst/>
              </a:prstGeom>
            </p:spPr>
          </p:pic>
          <p:sp>
            <p:nvSpPr>
              <p:cNvPr id="18" name="文本框 17"/>
              <p:cNvSpPr txBox="1"/>
              <p:nvPr/>
            </p:nvSpPr>
            <p:spPr>
              <a:xfrm>
                <a:off x="8819" y="7102"/>
                <a:ext cx="2447" cy="472"/>
              </a:xfrm>
              <a:prstGeom prst="rect">
                <a:avLst/>
              </a:prstGeom>
              <a:noFill/>
            </p:spPr>
            <p:txBody>
              <a:bodyPr wrap="square" rtlCol="0">
                <a:spAutoFit/>
              </a:bodyPr>
              <a:lstStyle/>
              <a:p>
                <a:r>
                  <a:rPr lang="en-US" altLang="zh-CN" sz="800" dirty="0">
                    <a:latin typeface="微软雅黑" panose="020B0503020204020204" charset="-122"/>
                    <a:ea typeface="微软雅黑" panose="020B0503020204020204" charset="-122"/>
                  </a:rPr>
                  <a:t>legacy BS</a:t>
                </a:r>
                <a:endParaRPr lang="zh-CN" altLang="en-US" sz="800" dirty="0">
                  <a:latin typeface="微软雅黑" panose="020B0503020204020204" charset="-122"/>
                  <a:ea typeface="微软雅黑" panose="020B0503020204020204" charset="-122"/>
                </a:endParaRPr>
              </a:p>
            </p:txBody>
          </p:sp>
          <p:sp>
            <p:nvSpPr>
              <p:cNvPr id="19" name="文本框 18"/>
              <p:cNvSpPr txBox="1"/>
              <p:nvPr/>
            </p:nvSpPr>
            <p:spPr>
              <a:xfrm>
                <a:off x="12045" y="7063"/>
                <a:ext cx="2906" cy="472"/>
              </a:xfrm>
              <a:prstGeom prst="rect">
                <a:avLst/>
              </a:prstGeom>
              <a:noFill/>
            </p:spPr>
            <p:txBody>
              <a:bodyPr wrap="square" rtlCol="0">
                <a:spAutoFit/>
              </a:bodyPr>
              <a:lstStyle/>
              <a:p>
                <a:r>
                  <a:rPr lang="en-US" altLang="zh-CN" sz="800" dirty="0">
                    <a:latin typeface="微软雅黑" panose="020B0503020204020204" charset="-122"/>
                    <a:ea typeface="微软雅黑" panose="020B0503020204020204" charset="-122"/>
                  </a:rPr>
                  <a:t>legacy BS</a:t>
                </a:r>
                <a:endParaRPr lang="zh-CN" altLang="en-US" sz="800" dirty="0">
                  <a:latin typeface="微软雅黑" panose="020B0503020204020204" charset="-122"/>
                  <a:ea typeface="微软雅黑" panose="020B0503020204020204" charset="-122"/>
                </a:endParaRPr>
              </a:p>
            </p:txBody>
          </p:sp>
          <p:cxnSp>
            <p:nvCxnSpPr>
              <p:cNvPr id="21" name="直接箭头连接符 20"/>
              <p:cNvCxnSpPr/>
              <p:nvPr/>
            </p:nvCxnSpPr>
            <p:spPr bwMode="auto">
              <a:xfrm flipV="1">
                <a:off x="6789" y="6725"/>
                <a:ext cx="2833" cy="26"/>
              </a:xfrm>
              <a:prstGeom prst="straightConnector1">
                <a:avLst/>
              </a:prstGeom>
              <a:ln>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22" name="文本框 21"/>
              <p:cNvSpPr txBox="1"/>
              <p:nvPr/>
            </p:nvSpPr>
            <p:spPr>
              <a:xfrm>
                <a:off x="7106" y="6752"/>
                <a:ext cx="2807" cy="472"/>
              </a:xfrm>
              <a:prstGeom prst="rect">
                <a:avLst/>
              </a:prstGeom>
              <a:noFill/>
            </p:spPr>
            <p:txBody>
              <a:bodyPr wrap="square" rtlCol="0">
                <a:spAutoFit/>
              </a:bodyPr>
              <a:lstStyle/>
              <a:p>
                <a:r>
                  <a:rPr lang="en-US" altLang="zh-CN" sz="800" dirty="0">
                    <a:latin typeface="微软雅黑" panose="020B0503020204020204" charset="-122"/>
                    <a:ea typeface="微软雅黑" panose="020B0503020204020204" charset="-122"/>
                    <a:cs typeface="微软雅黑" panose="020B0503020204020204" charset="-122"/>
                  </a:rPr>
                  <a:t>500m-1km</a:t>
                </a:r>
              </a:p>
            </p:txBody>
          </p:sp>
        </p:grpSp>
        <p:pic>
          <p:nvPicPr>
            <p:cNvPr id="25" name="Picture 2" descr="C:\Users\y00310440\AppData\Roaming\eSpace_Desktop\UserData\y00310440\imagefiles\7A94D1E1-1264-410B-BDAA-77A6E981B52B.png"/>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rot="19860000">
              <a:off x="4535" y="6344"/>
              <a:ext cx="433" cy="815"/>
            </a:xfrm>
            <a:prstGeom prst="rect">
              <a:avLst/>
            </a:prstGeom>
            <a:noFill/>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71450" y="52070"/>
            <a:ext cx="8093710" cy="857250"/>
          </a:xfrm>
          <a:prstGeom prst="rect">
            <a:avLst/>
          </a:prstGeom>
        </p:spPr>
        <p:txBody>
          <a:bodyPr/>
          <a:lstStyle/>
          <a:p>
            <a:pPr>
              <a:spcBef>
                <a:spcPct val="0"/>
              </a:spcBef>
              <a:defRPr/>
            </a:pPr>
            <a:r>
              <a:rPr lang="en-US" altLang="zh-CN" sz="2800" b="1" kern="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Motivation and Background</a:t>
            </a:r>
            <a:endParaRPr lang="en-US" altLang="zh-CN" sz="2800" dirty="0">
              <a:solidFill>
                <a:prstClr val="black"/>
              </a:solidFill>
            </a:endParaRPr>
          </a:p>
          <a:p>
            <a:pPr>
              <a:spcBef>
                <a:spcPct val="0"/>
              </a:spcBef>
              <a:defRPr/>
            </a:pPr>
            <a:r>
              <a:rPr lang="en-US" altLang="zh-CN" sz="2800" noProof="0" dirty="0">
                <a:ln>
                  <a:noFill/>
                </a:ln>
                <a:effectLst/>
                <a:uLnTx/>
                <a:uFillTx/>
                <a:latin typeface="+mj-lt"/>
                <a:ea typeface="+mj-ea"/>
                <a:cs typeface="+mj-cs"/>
                <a:sym typeface="+mn-ea"/>
              </a:rPr>
              <a:t> </a:t>
            </a:r>
            <a:endParaRPr lang="en-US" altLang="zh-CN" sz="2800" noProof="0" dirty="0">
              <a:ln>
                <a:noFill/>
              </a:ln>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矩形 14"/>
          <p:cNvSpPr/>
          <p:nvPr/>
        </p:nvSpPr>
        <p:spPr>
          <a:xfrm>
            <a:off x="205421" y="627534"/>
            <a:ext cx="8685533" cy="4624070"/>
          </a:xfrm>
          <a:prstGeom prst="rect">
            <a:avLst/>
          </a:prstGeom>
          <a:noFill/>
          <a:ln w="12700">
            <a:noFill/>
          </a:ln>
        </p:spPr>
        <p:txBody>
          <a:bodyPr wrap="square">
            <a:noAutofit/>
          </a:bodyPr>
          <a:lstStyle/>
          <a:p>
            <a:pPr lvl="0" algn="l">
              <a:spcBef>
                <a:spcPct val="20000"/>
              </a:spcBef>
              <a:buClrTx/>
              <a:buSzTx/>
              <a:buFont typeface="Arial" panose="020B0604020202020204" pitchFamily="34" charset="0"/>
              <a:defRPr/>
            </a:pPr>
            <a:r>
              <a:rPr lang="en-US" altLang="zh-CN" sz="1400" b="1" dirty="0">
                <a:solidFill>
                  <a:prstClr val="black"/>
                </a:solidFill>
                <a:sym typeface="+mn-ea"/>
              </a:rPr>
              <a:t>Rel-18 NR_UAV</a:t>
            </a:r>
            <a:endParaRPr lang="en-US" altLang="zh-CN" sz="1400" b="1" dirty="0">
              <a:solidFill>
                <a:prstClr val="black"/>
              </a:solidFill>
            </a:endParaRPr>
          </a:p>
          <a:p>
            <a:pPr marL="342900" lvl="0" indent="-342900" algn="l">
              <a:spcBef>
                <a:spcPct val="20000"/>
              </a:spcBef>
              <a:buClrTx/>
              <a:buSzTx/>
              <a:buFont typeface="Arial" panose="020B0604020202020204" pitchFamily="34" charset="0"/>
              <a:buChar char="•"/>
              <a:defRPr/>
            </a:pPr>
            <a:r>
              <a:rPr lang="en-US" altLang="zh-CN" sz="1000" b="1" dirty="0">
                <a:solidFill>
                  <a:prstClr val="black"/>
                </a:solidFill>
                <a:sym typeface="+mn-ea"/>
              </a:rPr>
              <a:t>Directional antenna at UE side has been discussed in Rel-18 NR_UAV but no conclusion</a:t>
            </a:r>
          </a:p>
          <a:p>
            <a:pPr marL="800100" lvl="1" indent="-342900">
              <a:spcBef>
                <a:spcPct val="20000"/>
              </a:spcBef>
              <a:buFont typeface="Arial" panose="020B0604020202020204" pitchFamily="34" charset="0"/>
              <a:buChar char="•"/>
              <a:defRPr/>
            </a:pPr>
            <a:r>
              <a:rPr lang="en-US" altLang="zh-CN" sz="1000" dirty="0">
                <a:solidFill>
                  <a:prstClr val="black"/>
                </a:solidFill>
                <a:sym typeface="+mn-ea"/>
              </a:rPr>
              <a:t> </a:t>
            </a:r>
          </a:p>
          <a:p>
            <a:pPr marL="800100" lvl="1" indent="-342900">
              <a:spcBef>
                <a:spcPct val="20000"/>
              </a:spcBef>
              <a:buFont typeface="Arial" panose="020B0604020202020204" pitchFamily="34" charset="0"/>
              <a:buChar char="•"/>
              <a:defRPr/>
            </a:pPr>
            <a:endParaRPr lang="en-US" altLang="zh-CN" sz="1000" dirty="0">
              <a:solidFill>
                <a:prstClr val="black"/>
              </a:solidFill>
              <a:sym typeface="+mn-ea"/>
            </a:endParaRPr>
          </a:p>
          <a:p>
            <a:pPr lvl="1">
              <a:spcBef>
                <a:spcPct val="20000"/>
              </a:spcBef>
              <a:defRPr/>
            </a:pPr>
            <a:endParaRPr lang="en-US" altLang="zh-CN" sz="1000" dirty="0">
              <a:solidFill>
                <a:prstClr val="black"/>
              </a:solidFill>
              <a:sym typeface="+mn-ea"/>
            </a:endParaRPr>
          </a:p>
          <a:p>
            <a:pPr marL="800100" lvl="1" indent="-342900">
              <a:spcBef>
                <a:spcPct val="20000"/>
              </a:spcBef>
              <a:buFont typeface="Arial" panose="020B0604020202020204" pitchFamily="34" charset="0"/>
              <a:buChar char="•"/>
              <a:defRPr/>
            </a:pPr>
            <a:r>
              <a:rPr lang="en-US" altLang="zh-CN" sz="1000" dirty="0">
                <a:solidFill>
                  <a:prstClr val="black"/>
                </a:solidFill>
                <a:sym typeface="+mn-ea"/>
              </a:rPr>
              <a:t>RAN1 has discussed the capability related issues, but no consensus has been reached. </a:t>
            </a:r>
          </a:p>
          <a:p>
            <a:pPr marL="800100" lvl="1" indent="-342900">
              <a:spcBef>
                <a:spcPct val="20000"/>
              </a:spcBef>
              <a:buFont typeface="Arial" panose="020B0604020202020204" pitchFamily="34" charset="0"/>
              <a:buChar char="•"/>
              <a:defRPr/>
            </a:pPr>
            <a:r>
              <a:rPr lang="en-US" altLang="zh-CN" sz="1000" dirty="0">
                <a:solidFill>
                  <a:prstClr val="black"/>
                </a:solidFill>
                <a:sym typeface="+mn-ea"/>
              </a:rPr>
              <a:t>Conclusion from RAN1#112bis</a:t>
            </a:r>
            <a:r>
              <a:rPr lang="zh-CN" altLang="en-US" sz="1000" dirty="0">
                <a:solidFill>
                  <a:prstClr val="black"/>
                </a:solidFill>
                <a:sym typeface="+mn-ea"/>
              </a:rPr>
              <a:t>：</a:t>
            </a:r>
            <a:endParaRPr lang="en-US" altLang="zh-CN" sz="1000" dirty="0">
              <a:solidFill>
                <a:prstClr val="black"/>
              </a:solidFill>
              <a:sym typeface="+mn-ea"/>
            </a:endParaRPr>
          </a:p>
          <a:p>
            <a:pPr marL="1257300" lvl="2" indent="-342900">
              <a:spcBef>
                <a:spcPct val="20000"/>
              </a:spcBef>
              <a:buFont typeface="Arial" panose="020B0604020202020204" pitchFamily="34" charset="0"/>
              <a:buChar char="•"/>
              <a:defRPr/>
            </a:pPr>
            <a:r>
              <a:rPr lang="en-US" altLang="zh-CN" sz="1000" dirty="0">
                <a:solidFill>
                  <a:prstClr val="black"/>
                </a:solidFill>
                <a:sym typeface="+mn-ea"/>
              </a:rPr>
              <a:t>There is no consensus on whether new UE UAV capabilities including beam related information, beam correspondence, or QCI Type-D should be reported and whether reporting the UE UAV beamforming capabilities only is sufficient or not to support beamforming based on beam switching among fixed directional antennas to limit interference and/or balance traffic load to adjacent cells in FR1 in Rel-18.</a:t>
            </a:r>
          </a:p>
          <a:p>
            <a:pPr marL="800100" lvl="1" indent="-342900">
              <a:spcBef>
                <a:spcPct val="20000"/>
              </a:spcBef>
              <a:buFont typeface="Arial" panose="020B0604020202020204" pitchFamily="34" charset="0"/>
              <a:buChar char="•"/>
              <a:defRPr/>
            </a:pPr>
            <a:r>
              <a:rPr lang="en-US" altLang="zh-CN" sz="1000" dirty="0">
                <a:solidFill>
                  <a:prstClr val="black"/>
                </a:solidFill>
                <a:sym typeface="+mn-ea"/>
              </a:rPr>
              <a:t>RAN2 has not conducted any discussion on this objective.</a:t>
            </a:r>
          </a:p>
          <a:p>
            <a:pPr marL="342900" lvl="0" indent="-342900">
              <a:spcBef>
                <a:spcPct val="20000"/>
              </a:spcBef>
              <a:buFont typeface="Arial" panose="020B0604020202020204" pitchFamily="34" charset="0"/>
              <a:buChar char="•"/>
              <a:defRPr/>
            </a:pPr>
            <a:r>
              <a:rPr lang="en-US" altLang="zh-CN" sz="1000" dirty="0">
                <a:solidFill>
                  <a:prstClr val="black"/>
                </a:solidFill>
                <a:sym typeface="+mn-ea"/>
              </a:rPr>
              <a:t>RAN4 only supports </a:t>
            </a:r>
            <a:r>
              <a:rPr lang="en-US" altLang="zh-CN" sz="1000" b="1" dirty="0">
                <a:solidFill>
                  <a:prstClr val="black"/>
                </a:solidFill>
                <a:sym typeface="+mn-ea"/>
              </a:rPr>
              <a:t>PC3 omni-directional UAV</a:t>
            </a:r>
            <a:r>
              <a:rPr lang="en-US" altLang="zh-CN" sz="1000" dirty="0">
                <a:solidFill>
                  <a:prstClr val="black"/>
                </a:solidFill>
                <a:sym typeface="+mn-ea"/>
              </a:rPr>
              <a:t> with additional A-MPR and additional spurious emisison requirements</a:t>
            </a:r>
          </a:p>
          <a:p>
            <a:pPr lvl="0" algn="l">
              <a:spcBef>
                <a:spcPct val="20000"/>
              </a:spcBef>
              <a:buClrTx/>
              <a:buSzTx/>
              <a:buFont typeface="Arial" panose="020B0604020202020204" pitchFamily="34" charset="0"/>
              <a:defRPr/>
            </a:pPr>
            <a:r>
              <a:rPr lang="en-US" altLang="zh-CN" sz="1400" b="1" dirty="0">
                <a:solidFill>
                  <a:prstClr val="black"/>
                </a:solidFill>
                <a:sym typeface="+mn-ea"/>
              </a:rPr>
              <a:t>Rel-18 NR_ATG</a:t>
            </a:r>
            <a:endParaRPr lang="en-US" altLang="zh-CN" sz="1400" b="1" dirty="0">
              <a:solidFill>
                <a:prstClr val="black"/>
              </a:solidFill>
            </a:endParaRPr>
          </a:p>
          <a:p>
            <a:pPr marL="342900" lvl="0" indent="-342900">
              <a:spcBef>
                <a:spcPct val="20000"/>
              </a:spcBef>
              <a:buClrTx/>
              <a:buSzTx/>
              <a:buFont typeface="Arial" panose="020B0604020202020204" pitchFamily="34" charset="0"/>
              <a:buChar char="•"/>
              <a:defRPr/>
            </a:pPr>
            <a:r>
              <a:rPr lang="en-GB" altLang="zh-CN" sz="1200" b="1" dirty="0">
                <a:solidFill>
                  <a:prstClr val="black"/>
                </a:solidFill>
                <a:sym typeface="+mn-ea"/>
              </a:rPr>
              <a:t>ATG UE </a:t>
            </a:r>
            <a:r>
              <a:rPr lang="en-US" altLang="zh-CN" sz="1200" b="1" dirty="0">
                <a:solidFill>
                  <a:prstClr val="black"/>
                </a:solidFill>
                <a:sym typeface="+mn-ea"/>
              </a:rPr>
              <a:t>antenna types</a:t>
            </a:r>
          </a:p>
          <a:p>
            <a:pPr marL="800100" lvl="1" indent="-342900">
              <a:spcBef>
                <a:spcPct val="20000"/>
              </a:spcBef>
              <a:buClrTx/>
              <a:buSzTx/>
              <a:buFont typeface="Arial" panose="020B0604020202020204" pitchFamily="34" charset="0"/>
              <a:buChar char="•"/>
              <a:defRPr/>
            </a:pPr>
            <a:r>
              <a:rPr lang="en-US" altLang="zh-CN" sz="1000" dirty="0">
                <a:solidFill>
                  <a:prstClr val="black"/>
                </a:solidFill>
                <a:sym typeface="+mn-ea"/>
              </a:rPr>
              <a:t>Considering the implementation freedom for ATG UE(e.g. for 2 GHz, to use omni antenna for ATG UE and for 4 GHz, to use antenna array for ATG UE), RAN4 agreed to introduce two ATG UE types to distinguish the antenna types for ATG UE. When define the RF and RRM requirements, RAN4 considered two kinds of UE types separately.</a:t>
            </a:r>
          </a:p>
          <a:p>
            <a:pPr marL="342900" lvl="0" indent="-342900" algn="l">
              <a:spcBef>
                <a:spcPct val="20000"/>
              </a:spcBef>
              <a:buClrTx/>
              <a:buSzTx/>
              <a:buFont typeface="Arial" panose="020B0604020202020204" pitchFamily="34" charset="0"/>
              <a:buChar char="•"/>
              <a:defRPr/>
            </a:pPr>
            <a:r>
              <a:rPr lang="en-GB" altLang="zh-CN" sz="1200" b="1" dirty="0">
                <a:solidFill>
                  <a:prstClr val="black"/>
                </a:solidFill>
                <a:sym typeface="+mn-ea"/>
              </a:rPr>
              <a:t> </a:t>
            </a:r>
            <a:r>
              <a:rPr lang="en-GB" altLang="zh-CN" sz="1200" b="1" dirty="0">
                <a:solidFill>
                  <a:prstClr val="black"/>
                </a:solidFill>
              </a:rPr>
              <a:t>ATG UE power class</a:t>
            </a:r>
            <a:r>
              <a:rPr lang="en-GB" altLang="zh-CN" sz="1200" b="1" dirty="0">
                <a:solidFill>
                  <a:prstClr val="black"/>
                </a:solidFill>
                <a:sym typeface="+mn-ea"/>
              </a:rPr>
              <a:t> </a:t>
            </a:r>
          </a:p>
          <a:p>
            <a:pPr marL="800100" lvl="1" indent="-342900">
              <a:spcBef>
                <a:spcPct val="20000"/>
              </a:spcBef>
              <a:buFont typeface="Arial" panose="020B0604020202020204" pitchFamily="34" charset="0"/>
              <a:buChar char="•"/>
              <a:defRPr/>
            </a:pPr>
            <a:r>
              <a:rPr lang="en-US" altLang="zh-CN" sz="1200" dirty="0">
                <a:solidFill>
                  <a:prstClr val="black"/>
                </a:solidFill>
                <a:sym typeface="+mn-ea"/>
              </a:rPr>
              <a:t>Since the required power level for ATG might be varying in different aircraft types and also in different frequency ranges, it’s quite difficult to focus on one specific power class. A new capability for ATG UE is introduced to indicate the rated maximum output power (23dBm-40dBm) and its capability report granularity as 1dB. </a:t>
            </a:r>
            <a:endParaRPr lang="en-US" altLang="zh-CN" sz="1400" dirty="0">
              <a:solidFill>
                <a:prstClr val="black"/>
              </a:solidFill>
              <a:sym typeface="+mn-ea"/>
            </a:endParaRPr>
          </a:p>
        </p:txBody>
      </p:sp>
      <p:pic>
        <p:nvPicPr>
          <p:cNvPr id="4" name="图片 3"/>
          <p:cNvPicPr>
            <a:picLocks noChangeAspect="1"/>
          </p:cNvPicPr>
          <p:nvPr/>
        </p:nvPicPr>
        <p:blipFill>
          <a:blip r:embed="rId3"/>
          <a:stretch>
            <a:fillRect/>
          </a:stretch>
        </p:blipFill>
        <p:spPr>
          <a:xfrm>
            <a:off x="1043430" y="1203598"/>
            <a:ext cx="6136005" cy="631825"/>
          </a:xfrm>
          <a:prstGeom prst="rect">
            <a:avLst/>
          </a:prstGeom>
        </p:spPr>
      </p:pic>
      <p:sp>
        <p:nvSpPr>
          <p:cNvPr id="5" name="文本框 4"/>
          <p:cNvSpPr txBox="1"/>
          <p:nvPr/>
        </p:nvSpPr>
        <p:spPr>
          <a:xfrm>
            <a:off x="1043429" y="1203598"/>
            <a:ext cx="6336883" cy="631825"/>
          </a:xfrm>
          <a:prstGeom prst="rect">
            <a:avLst/>
          </a:prstGeom>
          <a:noFill/>
          <a:ln w="19050">
            <a:solidFill>
              <a:schemeClr val="tx1"/>
            </a:solidFill>
            <a:prstDash val="dash"/>
          </a:ln>
        </p:spPr>
        <p:txBody>
          <a:bodyPr wrap="square" rtlCol="0">
            <a:noAutofit/>
          </a:bodyPr>
          <a:lstStyle/>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4"/>
          <p:cNvSpPr/>
          <p:nvPr/>
        </p:nvSpPr>
        <p:spPr>
          <a:xfrm>
            <a:off x="171450" y="857250"/>
            <a:ext cx="8362950" cy="504056"/>
          </a:xfrm>
          <a:prstGeom prst="rect">
            <a:avLst/>
          </a:prstGeom>
        </p:spPr>
        <p:style>
          <a:lnRef idx="2">
            <a:schemeClr val="accent1"/>
          </a:lnRef>
          <a:fillRef idx="1">
            <a:schemeClr val="lt1"/>
          </a:fillRef>
          <a:effectRef idx="0">
            <a:schemeClr val="accent1"/>
          </a:effectRef>
          <a:fontRef idx="minor">
            <a:schemeClr val="dk1"/>
          </a:fontRef>
        </p:style>
        <p:txBody>
          <a:bodyPr wrap="square">
            <a:noAutofit/>
          </a:bodyPr>
          <a:lstStyle/>
          <a:p>
            <a:pPr lvl="0" algn="l">
              <a:spcBef>
                <a:spcPct val="20000"/>
              </a:spcBef>
              <a:buClrTx/>
              <a:buSzTx/>
              <a:buFont typeface="Arial" panose="020B0604020202020204" pitchFamily="34" charset="0"/>
              <a:defRPr/>
            </a:pPr>
            <a:r>
              <a:rPr lang="en-US" altLang="zh-CN" sz="1200" b="1" dirty="0">
                <a:solidFill>
                  <a:prstClr val="black"/>
                </a:solidFill>
                <a:sym typeface="+mn-ea"/>
              </a:rPr>
              <a:t>The interference for UAV-TN deployment scenario is less than the interference for TN-TN and TN-ATG deployment scenario.  </a:t>
            </a:r>
          </a:p>
          <a:p>
            <a:pPr lvl="0" algn="l">
              <a:spcBef>
                <a:spcPct val="20000"/>
              </a:spcBef>
              <a:buClrTx/>
              <a:buSzTx/>
              <a:buFont typeface="Arial" panose="020B0604020202020204" pitchFamily="34" charset="0"/>
              <a:defRPr/>
            </a:pPr>
            <a:r>
              <a:rPr lang="en-US" altLang="zh-CN" sz="1200" b="1" dirty="0">
                <a:solidFill>
                  <a:prstClr val="black"/>
                </a:solidFill>
                <a:sym typeface="+mn-ea"/>
              </a:rPr>
              <a:t>No additional simulation is required. UAV BS and UE can reuse TN BS and PC3 UE co-existence requirements. </a:t>
            </a:r>
            <a:endParaRPr lang="en-US" altLang="zh-CN" sz="1200" dirty="0">
              <a:solidFill>
                <a:prstClr val="black"/>
              </a:solidFill>
              <a:sym typeface="+mn-ea"/>
            </a:endParaRPr>
          </a:p>
        </p:txBody>
      </p:sp>
      <p:graphicFrame>
        <p:nvGraphicFramePr>
          <p:cNvPr id="3" name="表格 2"/>
          <p:cNvGraphicFramePr/>
          <p:nvPr>
            <p:custDataLst>
              <p:tags r:id="rId1"/>
            </p:custDataLst>
          </p:nvPr>
        </p:nvGraphicFramePr>
        <p:xfrm>
          <a:off x="56198" y="1491630"/>
          <a:ext cx="8983980" cy="3577249"/>
        </p:xfrm>
        <a:graphic>
          <a:graphicData uri="http://schemas.openxmlformats.org/drawingml/2006/table">
            <a:tbl>
              <a:tblPr firstRow="1" bandRow="1">
                <a:tableStyleId>{5C22544A-7EE6-4342-B048-85BDC9FD1C3A}</a:tableStyleId>
              </a:tblPr>
              <a:tblGrid>
                <a:gridCol w="770434">
                  <a:extLst>
                    <a:ext uri="{9D8B030D-6E8A-4147-A177-3AD203B41FA5}">
                      <a16:colId xmlns:a16="http://schemas.microsoft.com/office/drawing/2014/main" val="20000"/>
                    </a:ext>
                  </a:extLst>
                </a:gridCol>
                <a:gridCol w="1152981">
                  <a:extLst>
                    <a:ext uri="{9D8B030D-6E8A-4147-A177-3AD203B41FA5}">
                      <a16:colId xmlns:a16="http://schemas.microsoft.com/office/drawing/2014/main" val="20001"/>
                    </a:ext>
                  </a:extLst>
                </a:gridCol>
                <a:gridCol w="6047819">
                  <a:extLst>
                    <a:ext uri="{9D8B030D-6E8A-4147-A177-3AD203B41FA5}">
                      <a16:colId xmlns:a16="http://schemas.microsoft.com/office/drawing/2014/main" val="20002"/>
                    </a:ext>
                  </a:extLst>
                </a:gridCol>
                <a:gridCol w="1012746">
                  <a:extLst>
                    <a:ext uri="{9D8B030D-6E8A-4147-A177-3AD203B41FA5}">
                      <a16:colId xmlns:a16="http://schemas.microsoft.com/office/drawing/2014/main" val="20003"/>
                    </a:ext>
                  </a:extLst>
                </a:gridCol>
              </a:tblGrid>
              <a:tr h="344227">
                <a:tc>
                  <a:txBody>
                    <a:bodyPr/>
                    <a:lstStyle/>
                    <a:p>
                      <a:pPr>
                        <a:buNone/>
                      </a:pPr>
                      <a:r>
                        <a:rPr lang="en-US" altLang="zh-CN" sz="900" dirty="0">
                          <a:latin typeface="Times New Roman" panose="02020603050405020304" charset="0"/>
                          <a:cs typeface="Times New Roman" panose="02020603050405020304" charset="0"/>
                        </a:rPr>
                        <a:t>Case No.</a:t>
                      </a:r>
                    </a:p>
                  </a:txBody>
                  <a:tcPr/>
                </a:tc>
                <a:tc>
                  <a:txBody>
                    <a:bodyPr/>
                    <a:lstStyle/>
                    <a:p>
                      <a:pPr>
                        <a:buNone/>
                      </a:pPr>
                      <a:r>
                        <a:rPr lang="en-US" altLang="zh-CN" sz="900">
                          <a:latin typeface="Times New Roman" panose="02020603050405020304" charset="0"/>
                          <a:cs typeface="Times New Roman" panose="02020603050405020304" charset="0"/>
                        </a:rPr>
                        <a:t>interference case</a:t>
                      </a:r>
                    </a:p>
                  </a:txBody>
                  <a:tcPr/>
                </a:tc>
                <a:tc>
                  <a:txBody>
                    <a:bodyPr/>
                    <a:lstStyle/>
                    <a:p>
                      <a:pPr>
                        <a:buNone/>
                      </a:pPr>
                      <a:r>
                        <a:rPr lang="en-US" altLang="zh-CN" sz="900" dirty="0">
                          <a:latin typeface="Times New Roman" panose="02020603050405020304" charset="0"/>
                          <a:cs typeface="Times New Roman" panose="02020603050405020304" charset="0"/>
                        </a:rPr>
                        <a:t>analysis</a:t>
                      </a:r>
                    </a:p>
                  </a:txBody>
                  <a:tcPr/>
                </a:tc>
                <a:tc>
                  <a:txBody>
                    <a:bodyPr/>
                    <a:lstStyle/>
                    <a:p>
                      <a:pPr>
                        <a:buNone/>
                      </a:pPr>
                      <a:r>
                        <a:rPr lang="en-US" altLang="zh-CN" sz="900">
                          <a:latin typeface="Times New Roman" panose="02020603050405020304" charset="0"/>
                          <a:cs typeface="Times New Roman" panose="02020603050405020304" charset="0"/>
                        </a:rPr>
                        <a:t>ACLR/ACS requirements</a:t>
                      </a:r>
                    </a:p>
                  </a:txBody>
                  <a:tcPr/>
                </a:tc>
                <a:extLst>
                  <a:ext uri="{0D108BD9-81ED-4DB2-BD59-A6C34878D82A}">
                    <a16:rowId xmlns:a16="http://schemas.microsoft.com/office/drawing/2014/main" val="10000"/>
                  </a:ext>
                </a:extLst>
              </a:tr>
              <a:tr h="473313">
                <a:tc>
                  <a:txBody>
                    <a:bodyPr/>
                    <a:lstStyle/>
                    <a:p>
                      <a:pPr>
                        <a:buNone/>
                      </a:pPr>
                      <a:r>
                        <a:rPr lang="en-US" altLang="zh-CN" sz="900">
                          <a:latin typeface="Times New Roman" panose="02020603050405020304" charset="0"/>
                          <a:cs typeface="Times New Roman" panose="02020603050405020304" charset="0"/>
                        </a:rPr>
                        <a:t>1</a:t>
                      </a:r>
                    </a:p>
                  </a:txBody>
                  <a:tcPr/>
                </a:tc>
                <a:tc>
                  <a:txBody>
                    <a:bodyPr/>
                    <a:lstStyle/>
                    <a:p>
                      <a:pPr>
                        <a:buNone/>
                      </a:pPr>
                      <a:r>
                        <a:rPr lang="en-US" altLang="zh-CN" sz="900">
                          <a:latin typeface="Times New Roman" panose="02020603050405020304" charset="0"/>
                          <a:cs typeface="Times New Roman" panose="02020603050405020304" charset="0"/>
                        </a:rPr>
                        <a:t>TN DL -&gt; UAV DL</a:t>
                      </a:r>
                    </a:p>
                  </a:txBody>
                  <a:tcPr/>
                </a:tc>
                <a:tc>
                  <a:txBody>
                    <a:bodyPr/>
                    <a:lstStyle/>
                    <a:p>
                      <a:pPr>
                        <a:buNone/>
                      </a:pPr>
                      <a:r>
                        <a:rPr lang="en-US" altLang="zh-CN" sz="900">
                          <a:latin typeface="Times New Roman" panose="02020603050405020304" charset="0"/>
                          <a:cs typeface="Times New Roman" panose="02020603050405020304" charset="0"/>
                        </a:rPr>
                        <a:t>compared with TN DL-&gt;TN DL, antenna gain of </a:t>
                      </a:r>
                      <a:r>
                        <a:rPr lang="en-US" altLang="zh-CN" sz="900">
                          <a:latin typeface="Times New Roman" panose="02020603050405020304" charset="0"/>
                          <a:cs typeface="Times New Roman" panose="02020603050405020304" charset="0"/>
                          <a:sym typeface="+mn-ea"/>
                        </a:rPr>
                        <a:t>aggressor TN BS </a:t>
                      </a:r>
                      <a:r>
                        <a:rPr lang="en-US" altLang="zh-CN" sz="900">
                          <a:latin typeface="Times New Roman" panose="02020603050405020304" charset="0"/>
                          <a:cs typeface="Times New Roman" panose="02020603050405020304" charset="0"/>
                        </a:rPr>
                        <a:t>towards UAV UE is at least 12-15dB less than the antenna gain towards UE on the ground </a:t>
                      </a:r>
                      <a:r>
                        <a:rPr lang="en-US" altLang="zh-CN" sz="900">
                          <a:latin typeface="Times New Roman" panose="02020603050405020304" charset="0"/>
                          <a:cs typeface="Times New Roman" panose="02020603050405020304" charset="0"/>
                          <a:sym typeface="+mn-ea"/>
                        </a:rPr>
                        <a:t>if we assume UAV BS point above the horizontal line</a:t>
                      </a:r>
                      <a:r>
                        <a:rPr lang="en-US" altLang="zh-CN" sz="900">
                          <a:latin typeface="Times New Roman" panose="02020603050405020304" charset="0"/>
                          <a:cs typeface="Times New Roman" panose="02020603050405020304" charset="0"/>
                        </a:rPr>
                        <a:t>. So no further simulation and legacy TN requirements can be reused.</a:t>
                      </a:r>
                    </a:p>
                  </a:txBody>
                  <a:tcPr/>
                </a:tc>
                <a:tc>
                  <a:txBody>
                    <a:bodyPr/>
                    <a:lstStyle/>
                    <a:p>
                      <a:pPr>
                        <a:buNone/>
                      </a:pPr>
                      <a:r>
                        <a:rPr lang="en-US" altLang="zh-CN" sz="900">
                          <a:latin typeface="Times New Roman" panose="02020603050405020304" charset="0"/>
                          <a:cs typeface="Times New Roman" panose="02020603050405020304" charset="0"/>
                        </a:rPr>
                        <a:t>reuse TN UE PC3 ACS</a:t>
                      </a:r>
                    </a:p>
                  </a:txBody>
                  <a:tcPr/>
                </a:tc>
                <a:extLst>
                  <a:ext uri="{0D108BD9-81ED-4DB2-BD59-A6C34878D82A}">
                    <a16:rowId xmlns:a16="http://schemas.microsoft.com/office/drawing/2014/main" val="10001"/>
                  </a:ext>
                </a:extLst>
              </a:tr>
              <a:tr h="473313">
                <a:tc>
                  <a:txBody>
                    <a:bodyPr/>
                    <a:lstStyle/>
                    <a:p>
                      <a:pPr>
                        <a:buNone/>
                      </a:pPr>
                      <a:r>
                        <a:rPr lang="en-US" altLang="zh-CN" sz="900">
                          <a:latin typeface="Times New Roman" panose="02020603050405020304" charset="0"/>
                          <a:cs typeface="Times New Roman" panose="02020603050405020304" charset="0"/>
                        </a:rPr>
                        <a:t>2</a:t>
                      </a:r>
                    </a:p>
                  </a:txBody>
                  <a:tcPr/>
                </a:tc>
                <a:tc>
                  <a:txBody>
                    <a:bodyPr/>
                    <a:lstStyle/>
                    <a:p>
                      <a:pPr>
                        <a:buNone/>
                      </a:pPr>
                      <a:r>
                        <a:rPr lang="en-US" altLang="zh-CN" sz="900">
                          <a:latin typeface="Times New Roman" panose="02020603050405020304" charset="0"/>
                          <a:cs typeface="Times New Roman" panose="02020603050405020304" charset="0"/>
                        </a:rPr>
                        <a:t>TN UL -&gt; UAV UL</a:t>
                      </a:r>
                    </a:p>
                  </a:txBody>
                  <a:tcPr/>
                </a:tc>
                <a:tc>
                  <a:txBody>
                    <a:bodyPr/>
                    <a:lstStyle/>
                    <a:p>
                      <a:pPr>
                        <a:buNone/>
                      </a:pPr>
                      <a:r>
                        <a:rPr lang="en-US" altLang="zh-CN" sz="900">
                          <a:latin typeface="Times New Roman" panose="02020603050405020304" charset="0"/>
                          <a:cs typeface="Times New Roman" panose="02020603050405020304" charset="0"/>
                          <a:sym typeface="+mn-ea"/>
                        </a:rPr>
                        <a:t>compared with TN UL-&gt;TN UL, antenna gain of victim UAV BS is at least 12-15dB less than the antenna gain of victim BS on the ground if we assume UAV BS point above the horizontal line. So no further simulation and legacy TN requirements can be reused.</a:t>
                      </a:r>
                    </a:p>
                  </a:txBody>
                  <a:tcPr/>
                </a:tc>
                <a:tc>
                  <a:txBody>
                    <a:bodyPr/>
                    <a:lstStyle/>
                    <a:p>
                      <a:pPr>
                        <a:buNone/>
                      </a:pPr>
                      <a:r>
                        <a:rPr lang="en-US" altLang="zh-CN" sz="900">
                          <a:latin typeface="Times New Roman" panose="02020603050405020304" charset="0"/>
                          <a:cs typeface="Times New Roman" panose="02020603050405020304" charset="0"/>
                        </a:rPr>
                        <a:t>reuse TN BS ACS</a:t>
                      </a:r>
                    </a:p>
                  </a:txBody>
                  <a:tcPr/>
                </a:tc>
                <a:extLst>
                  <a:ext uri="{0D108BD9-81ED-4DB2-BD59-A6C34878D82A}">
                    <a16:rowId xmlns:a16="http://schemas.microsoft.com/office/drawing/2014/main" val="10002"/>
                  </a:ext>
                </a:extLst>
              </a:tr>
              <a:tr h="473313">
                <a:tc>
                  <a:txBody>
                    <a:bodyPr/>
                    <a:lstStyle/>
                    <a:p>
                      <a:pPr>
                        <a:buNone/>
                      </a:pPr>
                      <a:r>
                        <a:rPr lang="en-US" altLang="zh-CN" sz="900">
                          <a:latin typeface="Times New Roman" panose="02020603050405020304" charset="0"/>
                          <a:cs typeface="Times New Roman" panose="02020603050405020304" charset="0"/>
                        </a:rPr>
                        <a:t>3</a:t>
                      </a:r>
                    </a:p>
                  </a:txBody>
                  <a:tcPr/>
                </a:tc>
                <a:tc>
                  <a:txBody>
                    <a:bodyPr/>
                    <a:lstStyle/>
                    <a:p>
                      <a:pPr>
                        <a:buNone/>
                      </a:pPr>
                      <a:r>
                        <a:rPr lang="en-US" altLang="zh-CN" sz="900">
                          <a:latin typeface="Times New Roman" panose="02020603050405020304" charset="0"/>
                          <a:cs typeface="Times New Roman" panose="02020603050405020304" charset="0"/>
                        </a:rPr>
                        <a:t>UAV DL -&gt; TN DL</a:t>
                      </a:r>
                    </a:p>
                  </a:txBody>
                  <a:tcPr/>
                </a:tc>
                <a:tc>
                  <a:txBody>
                    <a:bodyPr/>
                    <a:lstStyle/>
                    <a:p>
                      <a:pPr>
                        <a:buNone/>
                      </a:pPr>
                      <a:r>
                        <a:rPr lang="en-US" altLang="zh-CN" sz="900">
                          <a:latin typeface="Times New Roman" panose="02020603050405020304" charset="0"/>
                          <a:cs typeface="Times New Roman" panose="02020603050405020304" charset="0"/>
                          <a:sym typeface="+mn-ea"/>
                        </a:rPr>
                        <a:t>compared with TN DL-&gt;TN DL, antenna gain of aggressor UAV BS towards TN UE is at least 12-15dB less than the antenna gain of TN BS towards TN UE on the ground if we assume UAV BS point above the horizontal line. So no further simulation and legacy TN requirements can be reused.</a:t>
                      </a:r>
                    </a:p>
                  </a:txBody>
                  <a:tcPr/>
                </a:tc>
                <a:tc>
                  <a:txBody>
                    <a:bodyPr/>
                    <a:lstStyle/>
                    <a:p>
                      <a:pPr>
                        <a:buNone/>
                      </a:pPr>
                      <a:r>
                        <a:rPr lang="en-US" altLang="zh-CN" sz="900" dirty="0">
                          <a:latin typeface="Times New Roman" panose="02020603050405020304" charset="0"/>
                          <a:cs typeface="Times New Roman" panose="02020603050405020304" charset="0"/>
                          <a:sym typeface="+mn-ea"/>
                        </a:rPr>
                        <a:t>reuse TN BS ACLR</a:t>
                      </a:r>
                      <a:endParaRPr lang="en-US" altLang="zh-CN" sz="900" dirty="0">
                        <a:latin typeface="Times New Roman" panose="02020603050405020304" charset="0"/>
                        <a:cs typeface="Times New Roman" panose="02020603050405020304" charset="0"/>
                      </a:endParaRPr>
                    </a:p>
                    <a:p>
                      <a:pPr>
                        <a:buNone/>
                      </a:pPr>
                      <a:endParaRPr lang="en-US" altLang="zh-CN" sz="900" dirty="0">
                        <a:latin typeface="Times New Roman" panose="02020603050405020304" charset="0"/>
                        <a:cs typeface="Times New Roman" panose="02020603050405020304" charset="0"/>
                      </a:endParaRPr>
                    </a:p>
                  </a:txBody>
                  <a:tcPr/>
                </a:tc>
                <a:extLst>
                  <a:ext uri="{0D108BD9-81ED-4DB2-BD59-A6C34878D82A}">
                    <a16:rowId xmlns:a16="http://schemas.microsoft.com/office/drawing/2014/main" val="10003"/>
                  </a:ext>
                </a:extLst>
              </a:tr>
              <a:tr h="796827">
                <a:tc rowSpan="2">
                  <a:txBody>
                    <a:bodyPr/>
                    <a:lstStyle/>
                    <a:p>
                      <a:pPr>
                        <a:buNone/>
                      </a:pPr>
                      <a:r>
                        <a:rPr lang="en-US" altLang="zh-CN" sz="900">
                          <a:latin typeface="Times New Roman" panose="02020603050405020304" charset="0"/>
                          <a:cs typeface="Times New Roman" panose="02020603050405020304" charset="0"/>
                        </a:rPr>
                        <a:t>4</a:t>
                      </a:r>
                    </a:p>
                  </a:txBody>
                  <a:tcPr/>
                </a:tc>
                <a:tc rowSpan="2">
                  <a:txBody>
                    <a:bodyPr/>
                    <a:lstStyle/>
                    <a:p>
                      <a:pPr>
                        <a:buNone/>
                      </a:pPr>
                      <a:r>
                        <a:rPr lang="en-US" altLang="zh-CN" sz="900">
                          <a:latin typeface="Times New Roman" panose="02020603050405020304" charset="0"/>
                          <a:cs typeface="Times New Roman" panose="02020603050405020304" charset="0"/>
                        </a:rPr>
                        <a:t>UAV UL -&gt; TN UL</a:t>
                      </a:r>
                    </a:p>
                  </a:txBody>
                  <a:tcPr/>
                </a:tc>
                <a:tc>
                  <a:txBody>
                    <a:bodyPr/>
                    <a:lstStyle/>
                    <a:p>
                      <a:pPr>
                        <a:buNone/>
                      </a:pPr>
                      <a:r>
                        <a:rPr lang="en-US" altLang="zh-CN" sz="900">
                          <a:latin typeface="Times New Roman" panose="02020603050405020304" charset="0"/>
                          <a:cs typeface="Times New Roman" panose="02020603050405020304" charset="0"/>
                          <a:sym typeface="+mn-ea"/>
                        </a:rPr>
                        <a:t>compared with TN UL-&gt;TN UL, UAV UE has max 11dB antenna gain calculated from deployment scenario while victim BS antenna gain towards UAV UE is at least 12-15dB less than that towards TN UE. As for the pathloss, if we reuse the same model as used for ATG, UAV pathloss is 2dB, 4dB, 7dB and 11dB less than TN pathloss at 1km, 2km, 4km and 7km distance for LOS. but this pathloss can be compensated by the less number of UAV UE. for TN network, one network has 30-50 TN UE but UAV can only support less than 5 UE to avoid crash. so in total, legacy TN requirements can be reused.</a:t>
                      </a:r>
                    </a:p>
                  </a:txBody>
                  <a:tcPr/>
                </a:tc>
                <a:tc rowSpan="2">
                  <a:txBody>
                    <a:bodyPr/>
                    <a:lstStyle/>
                    <a:p>
                      <a:pPr>
                        <a:buNone/>
                      </a:pPr>
                      <a:r>
                        <a:rPr lang="en-US" altLang="zh-CN" sz="900" dirty="0">
                          <a:latin typeface="Times New Roman" panose="02020603050405020304" charset="0"/>
                          <a:cs typeface="Times New Roman" panose="02020603050405020304" charset="0"/>
                        </a:rPr>
                        <a:t>reuse TN UE PC3 ACLR</a:t>
                      </a:r>
                    </a:p>
                  </a:txBody>
                  <a:tcPr/>
                </a:tc>
                <a:extLst>
                  <a:ext uri="{0D108BD9-81ED-4DB2-BD59-A6C34878D82A}">
                    <a16:rowId xmlns:a16="http://schemas.microsoft.com/office/drawing/2014/main" val="10004"/>
                  </a:ext>
                </a:extLst>
              </a:tr>
              <a:tr h="677302">
                <a:tc vMerge="1">
                  <a:txBody>
                    <a:bodyPr/>
                    <a:lstStyle/>
                    <a:p>
                      <a:endParaRPr lang="zh-CN"/>
                    </a:p>
                  </a:txBody>
                  <a:tcPr/>
                </a:tc>
                <a:tc vMerge="1">
                  <a:txBody>
                    <a:bodyPr/>
                    <a:lstStyle/>
                    <a:p>
                      <a:endParaRPr lang="zh-CN"/>
                    </a:p>
                  </a:txBody>
                  <a:tcPr/>
                </a:tc>
                <a:tc>
                  <a:txBody>
                    <a:bodyPr/>
                    <a:lstStyle/>
                    <a:p>
                      <a:pPr>
                        <a:buNone/>
                      </a:pPr>
                      <a:r>
                        <a:rPr lang="en-US" altLang="zh-CN" sz="900">
                          <a:latin typeface="Times New Roman" panose="02020603050405020304" charset="0"/>
                          <a:cs typeface="Times New Roman" panose="02020603050405020304" charset="0"/>
                          <a:sym typeface="+mn-ea"/>
                        </a:rPr>
                        <a:t>compared with ATG UL-&gt;TN UL, ATG UE antenna gain is almost 12dB larger than UAV, i.e. ATG is 23dB and UAV is 11dB. Pathloss from ATG UE to TN BS is almost 20dB larger than UAV UE to TN BS when we consider UAV/ATG UE is just above the TN BS. so the interference is almost 8dB larger than ATG network. we re-simulate using ATG simulation by adding 8dB interference, final simulation results show legacy requirements is enough.</a:t>
                      </a:r>
                    </a:p>
                  </a:txBody>
                  <a:tcPr/>
                </a:tc>
                <a:tc vMerge="1">
                  <a:txBody>
                    <a:bodyPr/>
                    <a:lstStyle/>
                    <a:p>
                      <a:endParaRPr lang="zh-CN"/>
                    </a:p>
                  </a:txBody>
                  <a:tcPr/>
                </a:tc>
                <a:extLst>
                  <a:ext uri="{0D108BD9-81ED-4DB2-BD59-A6C34878D82A}">
                    <a16:rowId xmlns:a16="http://schemas.microsoft.com/office/drawing/2014/main" val="10005"/>
                  </a:ext>
                </a:extLst>
              </a:tr>
              <a:tr h="215142">
                <a:tc gridSpan="4">
                  <a:txBody>
                    <a:bodyPr/>
                    <a:lstStyle/>
                    <a:p>
                      <a:pPr>
                        <a:buNone/>
                      </a:pPr>
                      <a:r>
                        <a:rPr lang="en-US" altLang="zh-CN" sz="900" dirty="0">
                          <a:latin typeface="Times New Roman" panose="02020603050405020304" charset="0"/>
                          <a:cs typeface="Times New Roman" panose="02020603050405020304" charset="0"/>
                        </a:rPr>
                        <a:t>Note: related assumption for above analysis is listed in annex.</a:t>
                      </a:r>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6"/>
                  </a:ext>
                </a:extLst>
              </a:tr>
            </a:tbl>
          </a:graphicData>
        </a:graphic>
      </p:graphicFrame>
      <p:sp>
        <p:nvSpPr>
          <p:cNvPr id="6" name="标题 1"/>
          <p:cNvSpPr txBox="1"/>
          <p:nvPr/>
        </p:nvSpPr>
        <p:spPr>
          <a:xfrm>
            <a:off x="171450" y="140593"/>
            <a:ext cx="8093710" cy="630957"/>
          </a:xfrm>
          <a:prstGeom prst="rect">
            <a:avLst/>
          </a:prstGeom>
        </p:spPr>
        <p:txBody>
          <a:bodyPr/>
          <a:lstStyle/>
          <a:p>
            <a:pPr>
              <a:spcBef>
                <a:spcPct val="0"/>
              </a:spcBef>
              <a:defRPr/>
            </a:pPr>
            <a:r>
              <a:rPr lang="en-US" altLang="zh-CN" sz="2800" b="1" kern="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Co-existence Analysis</a:t>
            </a:r>
            <a:endParaRPr lang="en-US" altLang="zh-CN" sz="2800" dirty="0">
              <a:solidFill>
                <a:prstClr val="black"/>
              </a:solidFill>
            </a:endParaRPr>
          </a:p>
          <a:p>
            <a:pPr>
              <a:spcBef>
                <a:spcPct val="0"/>
              </a:spcBef>
              <a:defRPr/>
            </a:pPr>
            <a:r>
              <a:rPr lang="en-US" altLang="zh-CN" sz="2800" noProof="0" dirty="0">
                <a:ln>
                  <a:noFill/>
                </a:ln>
                <a:effectLst/>
                <a:uLnTx/>
                <a:uFillTx/>
                <a:latin typeface="+mj-lt"/>
                <a:ea typeface="+mj-ea"/>
                <a:cs typeface="+mj-cs"/>
                <a:sym typeface="+mn-ea"/>
              </a:rPr>
              <a:t> </a:t>
            </a:r>
            <a:endParaRPr lang="en-US" altLang="zh-CN" sz="2800" noProof="0" dirty="0">
              <a:ln>
                <a:noFill/>
              </a:ln>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4"/>
          <p:cNvSpPr/>
          <p:nvPr/>
        </p:nvSpPr>
        <p:spPr>
          <a:xfrm>
            <a:off x="539552" y="942859"/>
            <a:ext cx="8362950" cy="3995420"/>
          </a:xfrm>
          <a:prstGeom prst="rect">
            <a:avLst/>
          </a:prstGeom>
          <a:noFill/>
          <a:ln w="12700">
            <a:noFill/>
          </a:ln>
        </p:spPr>
        <p:txBody>
          <a:bodyPr wrap="square">
            <a:noAutofit/>
          </a:bodyPr>
          <a:lstStyle/>
          <a:p>
            <a:pPr lvl="0" algn="l">
              <a:spcBef>
                <a:spcPct val="20000"/>
              </a:spcBef>
              <a:buClrTx/>
              <a:buSzTx/>
              <a:buFont typeface="Arial" panose="020B0604020202020204" pitchFamily="34" charset="0"/>
              <a:defRPr/>
            </a:pPr>
            <a:endPar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a:p>
            <a:pPr lvl="0" algn="l">
              <a:spcBef>
                <a:spcPct val="20000"/>
              </a:spcBef>
              <a:buClrTx/>
              <a:buSzTx/>
              <a:buFont typeface="Arial" panose="020B0604020202020204" pitchFamily="34" charset="0"/>
              <a:defRPr/>
            </a:pPr>
            <a:r>
              <a:rPr lang="en-US" altLang="zh-CN" sz="14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Objectives for Rel-20</a:t>
            </a:r>
          </a:p>
          <a:p>
            <a:pPr marL="342900" lvl="0" indent="-342900" algn="l">
              <a:spcBef>
                <a:spcPct val="20000"/>
              </a:spcBef>
              <a:buClrTx/>
              <a:buSzTx/>
              <a:buFont typeface="Arial" panose="020B0604020202020204" pitchFamily="34" charset="0"/>
              <a:buChar char="•"/>
              <a:defRPr/>
            </a:pPr>
            <a:r>
              <a:rPr lang="en-US" altLang="zh-CN" sz="1400" b="1" dirty="0">
                <a:solidFill>
                  <a:prstClr val="black"/>
                </a:solidFill>
                <a:sym typeface="+mn-ea"/>
              </a:rPr>
              <a:t>Scenario: </a:t>
            </a:r>
          </a:p>
          <a:p>
            <a:pPr marL="800100" lvl="1" indent="-342900">
              <a:spcBef>
                <a:spcPct val="20000"/>
              </a:spcBef>
              <a:buFont typeface="Arial" panose="020B0604020202020204" pitchFamily="34" charset="0"/>
              <a:buChar char="•"/>
              <a:defRPr/>
            </a:pPr>
            <a:r>
              <a:rPr lang="en-US" altLang="zh-CN" sz="1400" dirty="0">
                <a:solidFill>
                  <a:prstClr val="black"/>
                </a:solidFill>
              </a:rPr>
              <a:t>BSs are deployed on the ground by adjusting the tilt angle upwards. The coverage height is up to 600~1000m. The ISD is about 2~4km.</a:t>
            </a:r>
          </a:p>
          <a:p>
            <a:pPr marL="800100" lvl="1" indent="-342900">
              <a:spcBef>
                <a:spcPct val="20000"/>
              </a:spcBef>
              <a:buFont typeface="Arial" panose="020B0604020202020204" pitchFamily="34" charset="0"/>
              <a:buChar char="•"/>
              <a:defRPr/>
            </a:pPr>
            <a:r>
              <a:rPr lang="en-US" altLang="zh-CN" sz="1400" dirty="0">
                <a:solidFill>
                  <a:prstClr val="black"/>
                </a:solidFill>
              </a:rPr>
              <a:t>A direct radio link between BS on the ground and UAV UE</a:t>
            </a:r>
            <a:endParaRPr lang="en-US" altLang="zh-CN" sz="1400" b="1" dirty="0">
              <a:solidFill>
                <a:prstClr val="black"/>
              </a:solidFill>
              <a:sym typeface="+mn-ea"/>
            </a:endParaRPr>
          </a:p>
          <a:p>
            <a:pPr marL="342900" lvl="0" indent="-342900" algn="l">
              <a:spcBef>
                <a:spcPct val="20000"/>
              </a:spcBef>
              <a:buClrTx/>
              <a:buSzTx/>
              <a:buFont typeface="Arial" panose="020B0604020202020204" pitchFamily="34" charset="0"/>
              <a:buChar char="•"/>
              <a:defRPr/>
            </a:pPr>
            <a:r>
              <a:rPr lang="en-US" altLang="zh-CN" sz="1400" b="1" dirty="0">
                <a:solidFill>
                  <a:prstClr val="black"/>
                </a:solidFill>
                <a:sym typeface="+mn-ea"/>
              </a:rPr>
              <a:t>Specify RF requirements for UAV UE/BS to support higher UL output power and UL beamforming</a:t>
            </a:r>
          </a:p>
          <a:p>
            <a:pPr marL="800100" lvl="1" indent="-342900">
              <a:spcBef>
                <a:spcPct val="20000"/>
              </a:spcBef>
              <a:buFont typeface="Arial" panose="020B0604020202020204" pitchFamily="34" charset="0"/>
              <a:buChar char="•"/>
              <a:defRPr/>
            </a:pPr>
            <a:r>
              <a:rPr lang="en-US" altLang="zh-CN" sz="1400" dirty="0">
                <a:solidFill>
                  <a:prstClr val="black"/>
                </a:solidFill>
                <a:sym typeface="+mn-ea"/>
              </a:rPr>
              <a:t>Example bands: only consider TDD with same TDD pattern, including n41, n77, n78, n79</a:t>
            </a:r>
            <a:endParaRPr lang="en-US" altLang="zh-CN" sz="1400" b="1" dirty="0">
              <a:solidFill>
                <a:prstClr val="black"/>
              </a:solidFill>
              <a:sym typeface="+mn-ea"/>
            </a:endParaRPr>
          </a:p>
          <a:p>
            <a:pPr marL="800100" lvl="1" indent="-342900" algn="l">
              <a:spcBef>
                <a:spcPct val="20000"/>
              </a:spcBef>
              <a:buClrTx/>
              <a:buSzTx/>
              <a:buFont typeface="Arial" panose="020B0604020202020204" pitchFamily="34" charset="0"/>
              <a:buChar char="•"/>
              <a:defRPr/>
            </a:pPr>
            <a:r>
              <a:rPr lang="en-US" altLang="zh-CN" sz="1400" dirty="0">
                <a:solidFill>
                  <a:prstClr val="black"/>
                </a:solidFill>
                <a:sym typeface="+mn-ea"/>
              </a:rPr>
              <a:t>Consider UAV UE with antenna array with up to 33dBm maximum output power</a:t>
            </a:r>
          </a:p>
          <a:p>
            <a:pPr marL="800100" lvl="1" indent="-342900">
              <a:spcBef>
                <a:spcPct val="20000"/>
              </a:spcBef>
              <a:buFont typeface="Arial" panose="020B0604020202020204" pitchFamily="34" charset="0"/>
              <a:buChar char="•"/>
              <a:defRPr/>
            </a:pPr>
            <a:r>
              <a:rPr lang="en-US" altLang="zh-CN" sz="1400" dirty="0">
                <a:solidFill>
                  <a:prstClr val="black"/>
                </a:solidFill>
                <a:sym typeface="+mn-ea"/>
              </a:rPr>
              <a:t>Specify RF requirements including output power, configured power, SEM, etc.</a:t>
            </a:r>
          </a:p>
          <a:p>
            <a:pPr marL="1257300" lvl="2" indent="-342900">
              <a:spcBef>
                <a:spcPct val="20000"/>
              </a:spcBef>
              <a:buFont typeface="Arial" panose="020B0604020202020204" pitchFamily="34" charset="0"/>
              <a:buChar char="•"/>
              <a:defRPr/>
            </a:pPr>
            <a:r>
              <a:rPr lang="en-US" altLang="zh-CN" sz="1400" dirty="0">
                <a:solidFill>
                  <a:prstClr val="black"/>
                </a:solidFill>
                <a:sym typeface="+mn-ea"/>
              </a:rPr>
              <a:t>Reuse legacy BS and PC3 UE co-existence requirements and </a:t>
            </a:r>
            <a:r>
              <a:rPr lang="en-US" altLang="zh-CN" sz="1400" b="1" dirty="0">
                <a:solidFill>
                  <a:prstClr val="black"/>
                </a:solidFill>
                <a:sym typeface="+mn-ea"/>
              </a:rPr>
              <a:t>no additional co-existence simulaiton is required</a:t>
            </a:r>
          </a:p>
          <a:p>
            <a:pPr marL="1257300" lvl="2" indent="-342900">
              <a:spcBef>
                <a:spcPct val="20000"/>
              </a:spcBef>
              <a:buFont typeface="Arial" panose="020B0604020202020204" pitchFamily="34" charset="0"/>
              <a:buChar char="•"/>
              <a:defRPr/>
            </a:pPr>
            <a:r>
              <a:rPr lang="en-US" altLang="zh-CN" sz="1400" dirty="0">
                <a:solidFill>
                  <a:prstClr val="black"/>
                </a:solidFill>
                <a:sym typeface="+mn-ea"/>
              </a:rPr>
              <a:t>Note: only define RF requirements for regions/areas without A-MPR and additional spurious requirement</a:t>
            </a:r>
          </a:p>
          <a:p>
            <a:pPr marL="342900" lvl="0" indent="-342900" algn="l">
              <a:spcBef>
                <a:spcPct val="20000"/>
              </a:spcBef>
              <a:buClrTx/>
              <a:buSzTx/>
              <a:buFont typeface="Arial" panose="020B0604020202020204" pitchFamily="34" charset="0"/>
              <a:buChar char="•"/>
              <a:defRPr/>
            </a:pPr>
            <a:r>
              <a:rPr lang="en-US" altLang="zh-CN" sz="1400" b="1" dirty="0">
                <a:solidFill>
                  <a:prstClr val="black"/>
                </a:solidFill>
                <a:sym typeface="+mn-ea"/>
              </a:rPr>
              <a:t>Specify RRM requirements, if needed</a:t>
            </a:r>
          </a:p>
        </p:txBody>
      </p:sp>
      <p:sp>
        <p:nvSpPr>
          <p:cNvPr id="3" name="标题 1"/>
          <p:cNvSpPr txBox="1"/>
          <p:nvPr/>
        </p:nvSpPr>
        <p:spPr>
          <a:xfrm>
            <a:off x="323528" y="205221"/>
            <a:ext cx="8093710" cy="630957"/>
          </a:xfrm>
          <a:prstGeom prst="rect">
            <a:avLst/>
          </a:prstGeom>
        </p:spPr>
        <p:txBody>
          <a:bodyPr/>
          <a:lstStyle/>
          <a:p>
            <a:pPr>
              <a:spcBef>
                <a:spcPct val="0"/>
              </a:spcBef>
              <a:defRPr/>
            </a:pPr>
            <a:r>
              <a:rPr lang="en-US" altLang="zh-CN" sz="2800" b="1" kern="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Potential objectives</a:t>
            </a:r>
            <a:endParaRPr lang="en-US" altLang="zh-CN" sz="2800" dirty="0">
              <a:solidFill>
                <a:prstClr val="black"/>
              </a:solidFill>
            </a:endParaRPr>
          </a:p>
          <a:p>
            <a:pPr>
              <a:spcBef>
                <a:spcPct val="0"/>
              </a:spcBef>
              <a:defRPr/>
            </a:pPr>
            <a:r>
              <a:rPr lang="en-US" altLang="zh-CN" sz="2800" noProof="0" dirty="0">
                <a:ln>
                  <a:noFill/>
                </a:ln>
                <a:effectLst/>
                <a:uLnTx/>
                <a:uFillTx/>
                <a:latin typeface="+mj-lt"/>
                <a:ea typeface="+mj-ea"/>
                <a:cs typeface="+mj-cs"/>
                <a:sym typeface="+mn-ea"/>
              </a:rPr>
              <a:t> </a:t>
            </a:r>
            <a:endParaRPr lang="en-US" altLang="zh-CN" sz="2800" noProof="0" dirty="0">
              <a:ln>
                <a:noFill/>
              </a:ln>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411760" y="1923678"/>
            <a:ext cx="3960440" cy="829945"/>
          </a:xfrm>
          <a:prstGeom prst="rect">
            <a:avLst/>
          </a:prstGeom>
          <a:noFill/>
        </p:spPr>
        <p:txBody>
          <a:bodyPr wrap="square" rtlCol="0">
            <a:spAutoFit/>
          </a:bodyPr>
          <a:lstStyle/>
          <a:p>
            <a:r>
              <a:rPr lang="en-US" altLang="zh-CN" sz="4800" b="1" dirty="0">
                <a:solidFill>
                  <a:srgbClr val="0070C0"/>
                </a:solidFill>
                <a:latin typeface="Arial" panose="020B0604020202020204" pitchFamily="34" charset="0"/>
                <a:cs typeface="Arial" panose="020B0604020202020204" pitchFamily="34" charset="0"/>
              </a:rPr>
              <a:t>THANK YOU</a:t>
            </a:r>
            <a:r>
              <a:rPr lang="zh-CN" altLang="en-US" sz="4800" b="1" dirty="0">
                <a:solidFill>
                  <a:srgbClr val="0070C0"/>
                </a:solidFill>
                <a:latin typeface="Arial" panose="020B0604020202020204" pitchFamily="34" charset="0"/>
                <a:cs typeface="Arial" panose="020B0604020202020204" pitchFamily="34" charset="0"/>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stretch>
            <a:fillRect/>
          </a:stretch>
        </p:blipFill>
        <p:spPr>
          <a:xfrm>
            <a:off x="3635896" y="3435846"/>
            <a:ext cx="4919345" cy="1570990"/>
          </a:xfrm>
          <a:prstGeom prst="rect">
            <a:avLst/>
          </a:prstGeom>
        </p:spPr>
      </p:pic>
      <p:graphicFrame>
        <p:nvGraphicFramePr>
          <p:cNvPr id="8" name="表格 7"/>
          <p:cNvGraphicFramePr/>
          <p:nvPr>
            <p:custDataLst>
              <p:tags r:id="rId1"/>
            </p:custDataLst>
          </p:nvPr>
        </p:nvGraphicFramePr>
        <p:xfrm>
          <a:off x="204986" y="1919605"/>
          <a:ext cx="4680455" cy="1615440"/>
        </p:xfrm>
        <a:graphic>
          <a:graphicData uri="http://schemas.openxmlformats.org/drawingml/2006/table">
            <a:tbl>
              <a:tblPr firstRow="1" bandRow="1">
                <a:tableStyleId>{5C22544A-7EE6-4342-B048-85BDC9FD1C3A}</a:tableStyleId>
              </a:tblPr>
              <a:tblGrid>
                <a:gridCol w="2045154">
                  <a:extLst>
                    <a:ext uri="{9D8B030D-6E8A-4147-A177-3AD203B41FA5}">
                      <a16:colId xmlns:a16="http://schemas.microsoft.com/office/drawing/2014/main" val="20000"/>
                    </a:ext>
                  </a:extLst>
                </a:gridCol>
                <a:gridCol w="1340138">
                  <a:extLst>
                    <a:ext uri="{9D8B030D-6E8A-4147-A177-3AD203B41FA5}">
                      <a16:colId xmlns:a16="http://schemas.microsoft.com/office/drawing/2014/main" val="20001"/>
                    </a:ext>
                  </a:extLst>
                </a:gridCol>
                <a:gridCol w="1295163">
                  <a:extLst>
                    <a:ext uri="{9D8B030D-6E8A-4147-A177-3AD203B41FA5}">
                      <a16:colId xmlns:a16="http://schemas.microsoft.com/office/drawing/2014/main" val="20002"/>
                    </a:ext>
                  </a:extLst>
                </a:gridCol>
              </a:tblGrid>
              <a:tr h="243840">
                <a:tc>
                  <a:txBody>
                    <a:bodyPr/>
                    <a:lstStyle/>
                    <a:p>
                      <a:pPr>
                        <a:buNone/>
                      </a:pPr>
                      <a:r>
                        <a:rPr lang="en-US" altLang="zh-CN" sz="1000">
                          <a:latin typeface="Times New Roman" panose="02020603050405020304" charset="0"/>
                          <a:cs typeface="Times New Roman" panose="02020603050405020304" charset="0"/>
                        </a:rPr>
                        <a:t>deployment parameter</a:t>
                      </a:r>
                    </a:p>
                  </a:txBody>
                  <a:tcPr/>
                </a:tc>
                <a:tc gridSpan="2">
                  <a:txBody>
                    <a:bodyPr/>
                    <a:lstStyle/>
                    <a:p>
                      <a:pPr>
                        <a:buNone/>
                      </a:pPr>
                      <a:r>
                        <a:rPr lang="en-US" altLang="zh-CN" sz="1000" dirty="0">
                          <a:latin typeface="Times New Roman" panose="02020603050405020304" charset="0"/>
                          <a:cs typeface="Times New Roman" panose="02020603050405020304" charset="0"/>
                        </a:rPr>
                        <a:t>typical value</a:t>
                      </a:r>
                    </a:p>
                  </a:txBody>
                  <a:tcPr/>
                </a:tc>
                <a:tc hMerge="1">
                  <a:txBody>
                    <a:bodyPr/>
                    <a:lstStyle/>
                    <a:p>
                      <a:endParaRPr lang="zh-CN"/>
                    </a:p>
                  </a:txBody>
                  <a:tcPr/>
                </a:tc>
                <a:extLst>
                  <a:ext uri="{0D108BD9-81ED-4DB2-BD59-A6C34878D82A}">
                    <a16:rowId xmlns:a16="http://schemas.microsoft.com/office/drawing/2014/main" val="10000"/>
                  </a:ext>
                </a:extLst>
              </a:tr>
              <a:tr h="243840">
                <a:tc>
                  <a:txBody>
                    <a:bodyPr/>
                    <a:lstStyle/>
                    <a:p>
                      <a:pPr>
                        <a:buNone/>
                      </a:pPr>
                      <a:r>
                        <a:rPr lang="en-US" altLang="zh-CN" sz="1000">
                          <a:latin typeface="Times New Roman" panose="02020603050405020304" charset="0"/>
                          <a:cs typeface="Times New Roman" panose="02020603050405020304" charset="0"/>
                          <a:sym typeface="+mn-ea"/>
                        </a:rPr>
                        <a:t>max </a:t>
                      </a:r>
                      <a:r>
                        <a:rPr lang="en-US" altLang="zh-CN" sz="1000">
                          <a:latin typeface="Times New Roman" panose="02020603050405020304" charset="0"/>
                          <a:cs typeface="Times New Roman" panose="02020603050405020304" charset="0"/>
                        </a:rPr>
                        <a:t>horizontal coverage distance</a:t>
                      </a:r>
                    </a:p>
                  </a:txBody>
                  <a:tcPr/>
                </a:tc>
                <a:tc gridSpan="2">
                  <a:txBody>
                    <a:bodyPr/>
                    <a:lstStyle/>
                    <a:p>
                      <a:pPr>
                        <a:buNone/>
                      </a:pPr>
                      <a:r>
                        <a:rPr lang="en-US" altLang="zh-CN" sz="1000">
                          <a:latin typeface="Times New Roman" panose="02020603050405020304" charset="0"/>
                          <a:cs typeface="Times New Roman" panose="02020603050405020304" charset="0"/>
                        </a:rPr>
                        <a:t>3.5km for 2.6GHz, 2km for 4.9GHz</a:t>
                      </a:r>
                    </a:p>
                  </a:txBody>
                  <a:tcPr/>
                </a:tc>
                <a:tc hMerge="1">
                  <a:txBody>
                    <a:bodyPr/>
                    <a:lstStyle/>
                    <a:p>
                      <a:endParaRPr lang="zh-CN"/>
                    </a:p>
                  </a:txBody>
                  <a:tcPr/>
                </a:tc>
                <a:extLst>
                  <a:ext uri="{0D108BD9-81ED-4DB2-BD59-A6C34878D82A}">
                    <a16:rowId xmlns:a16="http://schemas.microsoft.com/office/drawing/2014/main" val="10001"/>
                  </a:ext>
                </a:extLst>
              </a:tr>
              <a:tr h="243840">
                <a:tc>
                  <a:txBody>
                    <a:bodyPr/>
                    <a:lstStyle/>
                    <a:p>
                      <a:pPr>
                        <a:buNone/>
                      </a:pPr>
                      <a:r>
                        <a:rPr lang="en-US" altLang="zh-CN" sz="1000">
                          <a:latin typeface="Times New Roman" panose="02020603050405020304" charset="0"/>
                          <a:cs typeface="Times New Roman" panose="02020603050405020304" charset="0"/>
                        </a:rPr>
                        <a:t>max coverage height</a:t>
                      </a:r>
                    </a:p>
                  </a:txBody>
                  <a:tcPr/>
                </a:tc>
                <a:tc gridSpan="2">
                  <a:txBody>
                    <a:bodyPr/>
                    <a:lstStyle/>
                    <a:p>
                      <a:pPr>
                        <a:buNone/>
                      </a:pPr>
                      <a:r>
                        <a:rPr lang="en-US" altLang="zh-CN" sz="1000" dirty="0">
                          <a:latin typeface="Times New Roman" panose="02020603050405020304" charset="0"/>
                          <a:cs typeface="Times New Roman" panose="02020603050405020304" charset="0"/>
                        </a:rPr>
                        <a:t>1km</a:t>
                      </a:r>
                    </a:p>
                  </a:txBody>
                  <a:tcPr/>
                </a:tc>
                <a:tc hMerge="1">
                  <a:txBody>
                    <a:bodyPr/>
                    <a:lstStyle/>
                    <a:p>
                      <a:endParaRPr lang="zh-CN"/>
                    </a:p>
                  </a:txBody>
                  <a:tcPr/>
                </a:tc>
                <a:extLst>
                  <a:ext uri="{0D108BD9-81ED-4DB2-BD59-A6C34878D82A}">
                    <a16:rowId xmlns:a16="http://schemas.microsoft.com/office/drawing/2014/main" val="10002"/>
                  </a:ext>
                </a:extLst>
              </a:tr>
              <a:tr h="243840">
                <a:tc>
                  <a:txBody>
                    <a:bodyPr/>
                    <a:lstStyle/>
                    <a:p>
                      <a:pPr>
                        <a:buNone/>
                      </a:pPr>
                      <a:r>
                        <a:rPr lang="en-US" altLang="zh-CN" sz="1000">
                          <a:latin typeface="Times New Roman" panose="02020603050405020304" charset="0"/>
                          <a:cs typeface="Times New Roman" panose="02020603050405020304" charset="0"/>
                        </a:rPr>
                        <a:t>min coverage height</a:t>
                      </a:r>
                    </a:p>
                  </a:txBody>
                  <a:tcPr/>
                </a:tc>
                <a:tc gridSpan="2">
                  <a:txBody>
                    <a:bodyPr/>
                    <a:lstStyle/>
                    <a:p>
                      <a:pPr>
                        <a:buNone/>
                      </a:pPr>
                      <a:r>
                        <a:rPr lang="en-US" altLang="zh-CN" sz="1000" dirty="0">
                          <a:latin typeface="Times New Roman" panose="02020603050405020304" charset="0"/>
                          <a:cs typeface="Times New Roman" panose="02020603050405020304" charset="0"/>
                        </a:rPr>
                        <a:t>0m</a:t>
                      </a:r>
                    </a:p>
                  </a:txBody>
                  <a:tcPr/>
                </a:tc>
                <a:tc hMerge="1">
                  <a:txBody>
                    <a:bodyPr/>
                    <a:lstStyle/>
                    <a:p>
                      <a:endParaRPr lang="zh-CN"/>
                    </a:p>
                  </a:txBody>
                  <a:tcPr/>
                </a:tc>
                <a:extLst>
                  <a:ext uri="{0D108BD9-81ED-4DB2-BD59-A6C34878D82A}">
                    <a16:rowId xmlns:a16="http://schemas.microsoft.com/office/drawing/2014/main" val="10003"/>
                  </a:ext>
                </a:extLst>
              </a:tr>
              <a:tr h="243840">
                <a:tc>
                  <a:txBody>
                    <a:bodyPr/>
                    <a:lstStyle/>
                    <a:p>
                      <a:pPr>
                        <a:buNone/>
                      </a:pPr>
                      <a:r>
                        <a:rPr lang="en-US" altLang="zh-CN" sz="1000">
                          <a:latin typeface="Times New Roman" panose="02020603050405020304" charset="0"/>
                          <a:cs typeface="Times New Roman" panose="02020603050405020304" charset="0"/>
                        </a:rPr>
                        <a:t>UAV BS antenna vertical beamwidth</a:t>
                      </a:r>
                    </a:p>
                  </a:txBody>
                  <a:tcPr/>
                </a:tc>
                <a:tc>
                  <a:txBody>
                    <a:bodyPr/>
                    <a:lstStyle/>
                    <a:p>
                      <a:pPr>
                        <a:buNone/>
                      </a:pPr>
                      <a:r>
                        <a:rPr lang="en-US" altLang="zh-CN" sz="1000">
                          <a:latin typeface="Times New Roman" panose="02020603050405020304" charset="0"/>
                          <a:cs typeface="Times New Roman" panose="02020603050405020304" charset="0"/>
                        </a:rPr>
                        <a:t>36 degree for 128TRx</a:t>
                      </a:r>
                    </a:p>
                  </a:txBody>
                  <a:tcPr/>
                </a:tc>
                <a:tc>
                  <a:txBody>
                    <a:bodyPr/>
                    <a:lstStyle/>
                    <a:p>
                      <a:pPr>
                        <a:buNone/>
                      </a:pPr>
                      <a:r>
                        <a:rPr lang="en-US" altLang="zh-CN" sz="1000">
                          <a:latin typeface="Times New Roman" panose="02020603050405020304" charset="0"/>
                          <a:cs typeface="Times New Roman" panose="02020603050405020304" charset="0"/>
                          <a:sym typeface="+mn-ea"/>
                        </a:rPr>
                        <a:t>24 degree for 64TRx only for 2.6GHz</a:t>
                      </a:r>
                    </a:p>
                  </a:txBody>
                  <a:tcPr/>
                </a:tc>
                <a:extLst>
                  <a:ext uri="{0D108BD9-81ED-4DB2-BD59-A6C34878D82A}">
                    <a16:rowId xmlns:a16="http://schemas.microsoft.com/office/drawing/2014/main" val="10004"/>
                  </a:ext>
                </a:extLst>
              </a:tr>
              <a:tr h="243840">
                <a:tc>
                  <a:txBody>
                    <a:bodyPr/>
                    <a:lstStyle/>
                    <a:p>
                      <a:pPr>
                        <a:buNone/>
                      </a:pPr>
                      <a:r>
                        <a:rPr lang="en-US" altLang="zh-CN" sz="1000">
                          <a:latin typeface="Times New Roman" panose="02020603050405020304" charset="0"/>
                          <a:cs typeface="Times New Roman" panose="02020603050405020304" charset="0"/>
                        </a:rPr>
                        <a:t>min coverage height</a:t>
                      </a:r>
                    </a:p>
                  </a:txBody>
                  <a:tcPr/>
                </a:tc>
                <a:tc>
                  <a:txBody>
                    <a:bodyPr/>
                    <a:lstStyle/>
                    <a:p>
                      <a:pPr>
                        <a:buNone/>
                      </a:pPr>
                      <a:r>
                        <a:rPr lang="en-US" altLang="zh-CN" sz="1000">
                          <a:latin typeface="Times New Roman" panose="02020603050405020304" charset="0"/>
                          <a:cs typeface="Times New Roman" panose="02020603050405020304" charset="0"/>
                        </a:rPr>
                        <a:t>1.38km</a:t>
                      </a:r>
                    </a:p>
                  </a:txBody>
                  <a:tcPr/>
                </a:tc>
                <a:tc>
                  <a:txBody>
                    <a:bodyPr/>
                    <a:lstStyle/>
                    <a:p>
                      <a:pPr>
                        <a:buNone/>
                      </a:pPr>
                      <a:r>
                        <a:rPr lang="en-US" altLang="zh-CN" sz="1000" dirty="0">
                          <a:latin typeface="Times New Roman" panose="02020603050405020304" charset="0"/>
                          <a:cs typeface="Times New Roman" panose="02020603050405020304" charset="0"/>
                        </a:rPr>
                        <a:t>2.25km</a:t>
                      </a:r>
                    </a:p>
                  </a:txBody>
                  <a:tcPr/>
                </a:tc>
                <a:extLst>
                  <a:ext uri="{0D108BD9-81ED-4DB2-BD59-A6C34878D82A}">
                    <a16:rowId xmlns:a16="http://schemas.microsoft.com/office/drawing/2014/main" val="10005"/>
                  </a:ext>
                </a:extLst>
              </a:tr>
            </a:tbl>
          </a:graphicData>
        </a:graphic>
      </p:graphicFrame>
      <p:sp>
        <p:nvSpPr>
          <p:cNvPr id="2" name="标题 1"/>
          <p:cNvSpPr txBox="1"/>
          <p:nvPr/>
        </p:nvSpPr>
        <p:spPr>
          <a:xfrm>
            <a:off x="171450" y="0"/>
            <a:ext cx="8093710" cy="857250"/>
          </a:xfrm>
          <a:prstGeom prst="rect">
            <a:avLst/>
          </a:prstGeom>
        </p:spPr>
        <p:txBody>
          <a:bodyPr/>
          <a:lstStyle/>
          <a:p>
            <a:pPr>
              <a:spcBef>
                <a:spcPct val="0"/>
              </a:spcBef>
              <a:defRPr/>
            </a:pPr>
            <a:r>
              <a:rPr lang="en-US" altLang="zh-CN" sz="2800" b="1" kern="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Annex: Evaluation parameters </a:t>
            </a:r>
            <a:endParaRPr lang="en-US" altLang="zh-CN" sz="2800" b="1" kern="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0" marR="0" lvl="0" indent="0" defTabSz="914400" rtl="0" eaLnBrk="1" fontAlgn="auto" latinLnBrk="0" hangingPunct="1">
              <a:lnSpc>
                <a:spcPct val="100000"/>
              </a:lnSpc>
              <a:spcBef>
                <a:spcPct val="0"/>
              </a:spcBef>
              <a:spcAft>
                <a:spcPts val="0"/>
              </a:spcAft>
              <a:buClrTx/>
              <a:buSzTx/>
              <a:buFontTx/>
              <a:buNone/>
              <a:defRPr/>
            </a:pPr>
            <a:endParaRPr kumimoji="0" lang="zh-CN" altLang="en-US"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12" name="矩形 14"/>
          <p:cNvSpPr/>
          <p:nvPr/>
        </p:nvSpPr>
        <p:spPr>
          <a:xfrm>
            <a:off x="251520" y="857250"/>
            <a:ext cx="8362950" cy="4234780"/>
          </a:xfrm>
          <a:prstGeom prst="rect">
            <a:avLst/>
          </a:prstGeom>
          <a:noFill/>
          <a:ln w="12700">
            <a:noFill/>
          </a:ln>
        </p:spPr>
        <p:txBody>
          <a:bodyPr wrap="square">
            <a:noAutofit/>
          </a:bodyPr>
          <a:lstStyle/>
          <a:p>
            <a:pPr marL="342900" lvl="0" indent="-342900" algn="l">
              <a:spcBef>
                <a:spcPct val="20000"/>
              </a:spcBef>
              <a:buClrTx/>
              <a:buSzTx/>
              <a:buFont typeface="Arial" panose="020B0604020202020204" pitchFamily="34" charset="0"/>
              <a:buChar char="•"/>
              <a:defRPr/>
            </a:pPr>
            <a:r>
              <a:rPr lang="en-US" altLang="zh-CN" sz="1200" b="1" dirty="0">
                <a:solidFill>
                  <a:prstClr val="black"/>
                </a:solidFill>
                <a:sym typeface="+mn-ea"/>
              </a:rPr>
              <a:t>Deployment Scenario: </a:t>
            </a:r>
            <a:r>
              <a:rPr lang="en-US" altLang="zh-CN" sz="1200" dirty="0">
                <a:solidFill>
                  <a:prstClr val="black"/>
                </a:solidFill>
                <a:sym typeface="+mn-ea"/>
              </a:rPr>
              <a:t>using following deployment scenarios for co-existence/RF requirements analysis</a:t>
            </a:r>
            <a:endParaRPr lang="en-US" altLang="zh-CN" sz="1200" b="1" dirty="0">
              <a:solidFill>
                <a:prstClr val="black"/>
              </a:solidFill>
            </a:endParaRPr>
          </a:p>
          <a:p>
            <a:pPr marL="800100" lvl="1" indent="-342900">
              <a:spcBef>
                <a:spcPct val="20000"/>
              </a:spcBef>
              <a:buClrTx/>
              <a:buSzTx/>
              <a:buFont typeface="Arial" panose="020B0604020202020204" pitchFamily="34" charset="0"/>
              <a:buChar char="•"/>
              <a:defRPr/>
            </a:pPr>
            <a:r>
              <a:rPr lang="en-US" altLang="zh-CN" sz="1200" dirty="0">
                <a:solidFill>
                  <a:prstClr val="black"/>
                </a:solidFill>
                <a:sym typeface="+mn-ea"/>
              </a:rPr>
              <a:t>Ground BS communicate with UAVs using main lobe.</a:t>
            </a:r>
          </a:p>
          <a:p>
            <a:pPr marL="800100" lvl="1" indent="-342900">
              <a:spcBef>
                <a:spcPct val="20000"/>
              </a:spcBef>
              <a:buClrTx/>
              <a:buSzTx/>
              <a:buFont typeface="Arial" panose="020B0604020202020204" pitchFamily="34" charset="0"/>
              <a:buChar char="•"/>
              <a:defRPr/>
            </a:pPr>
            <a:r>
              <a:rPr lang="en-US" altLang="zh-CN" sz="1200" dirty="0">
                <a:solidFill>
                  <a:prstClr val="black"/>
                </a:solidFill>
                <a:sym typeface="+mn-ea"/>
              </a:rPr>
              <a:t>UAV BS located with TN BS from same operator</a:t>
            </a:r>
          </a:p>
          <a:p>
            <a:pPr marL="342900" lvl="0" indent="-342900">
              <a:spcBef>
                <a:spcPct val="20000"/>
              </a:spcBef>
              <a:buClrTx/>
              <a:buSzTx/>
              <a:buFont typeface="Arial" panose="020B0604020202020204" pitchFamily="34" charset="0"/>
              <a:buChar char="•"/>
              <a:defRPr/>
            </a:pPr>
            <a:endParaRPr lang="en-US" altLang="zh-CN" sz="1200" b="1" dirty="0">
              <a:solidFill>
                <a:prstClr val="black"/>
              </a:solidFill>
              <a:sym typeface="+mn-ea"/>
            </a:endParaRPr>
          </a:p>
          <a:p>
            <a:pPr lvl="0" algn="l">
              <a:spcBef>
                <a:spcPct val="20000"/>
              </a:spcBef>
              <a:buClrTx/>
              <a:buSzTx/>
              <a:defRPr/>
            </a:pPr>
            <a:endParaRPr lang="en-US" altLang="zh-CN" sz="1200" dirty="0">
              <a:solidFill>
                <a:prstClr val="black"/>
              </a:solidFill>
              <a:sym typeface="+mn-ea"/>
            </a:endParaRPr>
          </a:p>
          <a:p>
            <a:pPr marL="342900" lvl="0" indent="-342900" algn="l">
              <a:spcBef>
                <a:spcPct val="20000"/>
              </a:spcBef>
              <a:buClrTx/>
              <a:buSzTx/>
              <a:buFont typeface="Arial" panose="020B0604020202020204" pitchFamily="34" charset="0"/>
              <a:buChar char="•"/>
              <a:defRPr/>
            </a:pPr>
            <a:endParaRPr lang="en-US" altLang="zh-CN" sz="1200" dirty="0">
              <a:solidFill>
                <a:prstClr val="black"/>
              </a:solidFill>
              <a:sym typeface="+mn-ea"/>
            </a:endParaRPr>
          </a:p>
        </p:txBody>
      </p:sp>
      <p:graphicFrame>
        <p:nvGraphicFramePr>
          <p:cNvPr id="10" name="表格 9"/>
          <p:cNvGraphicFramePr/>
          <p:nvPr>
            <p:custDataLst>
              <p:tags r:id="rId2"/>
            </p:custDataLst>
          </p:nvPr>
        </p:nvGraphicFramePr>
        <p:xfrm>
          <a:off x="5076056" y="1946206"/>
          <a:ext cx="3690105" cy="731520"/>
        </p:xfrm>
        <a:graphic>
          <a:graphicData uri="http://schemas.openxmlformats.org/drawingml/2006/table">
            <a:tbl>
              <a:tblPr firstRow="1" bandRow="1">
                <a:tableStyleId>{5C22544A-7EE6-4342-B048-85BDC9FD1C3A}</a:tableStyleId>
              </a:tblPr>
              <a:tblGrid>
                <a:gridCol w="1312644">
                  <a:extLst>
                    <a:ext uri="{9D8B030D-6E8A-4147-A177-3AD203B41FA5}">
                      <a16:colId xmlns:a16="http://schemas.microsoft.com/office/drawing/2014/main" val="20000"/>
                    </a:ext>
                  </a:extLst>
                </a:gridCol>
                <a:gridCol w="2377461">
                  <a:extLst>
                    <a:ext uri="{9D8B030D-6E8A-4147-A177-3AD203B41FA5}">
                      <a16:colId xmlns:a16="http://schemas.microsoft.com/office/drawing/2014/main" val="20001"/>
                    </a:ext>
                  </a:extLst>
                </a:gridCol>
              </a:tblGrid>
              <a:tr h="243840">
                <a:tc>
                  <a:txBody>
                    <a:bodyPr/>
                    <a:lstStyle/>
                    <a:p>
                      <a:pPr>
                        <a:buNone/>
                      </a:pPr>
                      <a:r>
                        <a:rPr lang="en-US" altLang="zh-CN" sz="1000">
                          <a:latin typeface="Times New Roman" panose="02020603050405020304" charset="0"/>
                          <a:cs typeface="Times New Roman" panose="02020603050405020304" charset="0"/>
                        </a:rPr>
                        <a:t>UAV UE parameter</a:t>
                      </a:r>
                    </a:p>
                  </a:txBody>
                  <a:tcPr/>
                </a:tc>
                <a:tc>
                  <a:txBody>
                    <a:bodyPr/>
                    <a:lstStyle/>
                    <a:p>
                      <a:pPr>
                        <a:buNone/>
                      </a:pPr>
                      <a:r>
                        <a:rPr lang="en-US" altLang="zh-CN" sz="1000" dirty="0">
                          <a:latin typeface="Times New Roman" panose="02020603050405020304" charset="0"/>
                          <a:cs typeface="Times New Roman" panose="02020603050405020304" charset="0"/>
                        </a:rPr>
                        <a:t>typical value</a:t>
                      </a:r>
                    </a:p>
                  </a:txBody>
                  <a:tcPr/>
                </a:tc>
                <a:extLst>
                  <a:ext uri="{0D108BD9-81ED-4DB2-BD59-A6C34878D82A}">
                    <a16:rowId xmlns:a16="http://schemas.microsoft.com/office/drawing/2014/main" val="10000"/>
                  </a:ext>
                </a:extLst>
              </a:tr>
              <a:tr h="175895">
                <a:tc>
                  <a:txBody>
                    <a:bodyPr/>
                    <a:lstStyle/>
                    <a:p>
                      <a:pPr>
                        <a:buNone/>
                      </a:pPr>
                      <a:r>
                        <a:rPr lang="en-US" altLang="zh-CN" sz="1000">
                          <a:latin typeface="Times New Roman" panose="02020603050405020304" charset="0"/>
                          <a:cs typeface="Times New Roman" panose="02020603050405020304" charset="0"/>
                          <a:sym typeface="+mn-ea"/>
                        </a:rPr>
                        <a:t>antenna configuration</a:t>
                      </a:r>
                      <a:endParaRPr lang="en-US" altLang="zh-CN" sz="1000">
                        <a:latin typeface="Times New Roman" panose="02020603050405020304" charset="0"/>
                        <a:cs typeface="Times New Roman" panose="02020603050405020304" charset="0"/>
                      </a:endParaRPr>
                    </a:p>
                  </a:txBody>
                  <a:tcPr/>
                </a:tc>
                <a:tc>
                  <a:txBody>
                    <a:bodyPr/>
                    <a:lstStyle/>
                    <a:p>
                      <a:pPr>
                        <a:buNone/>
                      </a:pPr>
                      <a:r>
                        <a:rPr lang="en-US" altLang="zh-CN" sz="1000">
                          <a:latin typeface="Times New Roman" panose="02020603050405020304" charset="0"/>
                          <a:cs typeface="Times New Roman" panose="02020603050405020304" charset="0"/>
                        </a:rPr>
                        <a:t>Tx: 2*2 or 4*1 for 2.6GHz and 4.9GHz </a:t>
                      </a:r>
                    </a:p>
                  </a:txBody>
                  <a:tcPr/>
                </a:tc>
                <a:extLst>
                  <a:ext uri="{0D108BD9-81ED-4DB2-BD59-A6C34878D82A}">
                    <a16:rowId xmlns:a16="http://schemas.microsoft.com/office/drawing/2014/main" val="10001"/>
                  </a:ext>
                </a:extLst>
              </a:tr>
              <a:tr h="243840">
                <a:tc>
                  <a:txBody>
                    <a:bodyPr/>
                    <a:lstStyle/>
                    <a:p>
                      <a:pPr>
                        <a:buNone/>
                      </a:pPr>
                      <a:r>
                        <a:rPr lang="en-US" altLang="zh-CN" sz="1000">
                          <a:latin typeface="Times New Roman" panose="02020603050405020304" charset="0"/>
                          <a:cs typeface="Times New Roman" panose="02020603050405020304" charset="0"/>
                        </a:rPr>
                        <a:t>antenna element gain</a:t>
                      </a:r>
                    </a:p>
                  </a:txBody>
                  <a:tcPr/>
                </a:tc>
                <a:tc>
                  <a:txBody>
                    <a:bodyPr/>
                    <a:lstStyle/>
                    <a:p>
                      <a:pPr>
                        <a:buNone/>
                      </a:pPr>
                      <a:r>
                        <a:rPr lang="en-US" altLang="zh-CN" sz="1000" dirty="0">
                          <a:latin typeface="Times New Roman" panose="02020603050405020304" charset="0"/>
                          <a:cs typeface="Times New Roman" panose="02020603050405020304" charset="0"/>
                        </a:rPr>
                        <a:t>5dBi</a:t>
                      </a:r>
                    </a:p>
                  </a:txBody>
                  <a:tcPr/>
                </a:tc>
                <a:extLst>
                  <a:ext uri="{0D108BD9-81ED-4DB2-BD59-A6C34878D82A}">
                    <a16:rowId xmlns:a16="http://schemas.microsoft.com/office/drawing/2014/main" val="10002"/>
                  </a:ext>
                </a:extLst>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707*202"/>
  <p:tag name="TABLE_ENDDRAG_RECT" val="4*90*707*202"/>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669*51"/>
  <p:tag name="TABLE_ENDDRAG_RECT" val="14*128*669*51"/>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318*107"/>
  <p:tag name="TABLE_ENDDRAG_RECT" val="394*145*318*1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1416</Words>
  <Application>Microsoft Office PowerPoint</Application>
  <PresentationFormat>全屏显示(16:9)</PresentationFormat>
  <Paragraphs>117</Paragraphs>
  <Slides>7</Slides>
  <Notes>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Xiaoran Zhang</cp:lastModifiedBy>
  <cp:revision>256</cp:revision>
  <dcterms:created xsi:type="dcterms:W3CDTF">2023-05-29T11:07:00Z</dcterms:created>
  <dcterms:modified xsi:type="dcterms:W3CDTF">2025-06-02T06:01:46Z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CA675FE605AC49658423A4B05AF5165A_13</vt:lpwstr>
  </property>
  <property fmtid="{D5CDD505-2E9C-101B-9397-08002B2CF9AE}" pid="3" name="KSOProductBuildVer">
    <vt:lpwstr>2052-12.8.2.21177</vt:lpwstr>
  </property>
</Properties>
</file>