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7"/>
  </p:notesMasterIdLst>
  <p:sldIdLst>
    <p:sldId id="257" r:id="rId2"/>
    <p:sldId id="6103994" r:id="rId3"/>
    <p:sldId id="6103995" r:id="rId4"/>
    <p:sldId id="6103996" r:id="rId5"/>
    <p:sldId id="2250"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7">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83D1"/>
    <a:srgbClr val="FFFFFF"/>
    <a:srgbClr val="FFCCCC"/>
    <a:srgbClr val="203864"/>
    <a:srgbClr val="ADCDEA"/>
    <a:srgbClr val="DADDE2"/>
    <a:srgbClr val="FFE699"/>
    <a:srgbClr val="FFE6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00" autoAdjust="0"/>
    <p:restoredTop sz="89525" autoAdjust="0"/>
  </p:normalViewPr>
  <p:slideViewPr>
    <p:cSldViewPr snapToGrid="0" snapToObjects="1" showGuides="1">
      <p:cViewPr varScale="1">
        <p:scale>
          <a:sx n="99" d="100"/>
          <a:sy n="99" d="100"/>
        </p:scale>
        <p:origin x="584" y="60"/>
      </p:cViewPr>
      <p:guideLst>
        <p:guide orient="horz" pos="2107"/>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9CAB3-EDDD-48AD-A457-95B207A4A25C}" type="datetimeFigureOut">
              <a:rPr lang="zh-CN" altLang="en-US" smtClean="0"/>
              <a:t>2025/5/30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412C3A-12DB-4A89-BCC1-54016EBAE6C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t>1</a:t>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2C412C3A-12DB-4A89-BCC1-54016EBAE6CE}" type="slidenum">
              <a:rPr lang="zh-CN" altLang="en-US" smtClean="0"/>
              <a:t>2</a:t>
            </a:fld>
            <a:endParaRPr lang="zh-CN" altLang="en-US"/>
          </a:p>
        </p:txBody>
      </p:sp>
    </p:spTree>
    <p:extLst>
      <p:ext uri="{BB962C8B-B14F-4D97-AF65-F5344CB8AC3E}">
        <p14:creationId xmlns:p14="http://schemas.microsoft.com/office/powerpoint/2010/main" val="2258672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1F465-5186-59E6-6F43-24598F5D55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BF0EF6-EED4-961C-F0E9-56EF884350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CFF637-E2B8-4DEE-1E82-E7E199619437}"/>
              </a:ext>
            </a:extLst>
          </p:cNvPr>
          <p:cNvSpPr>
            <a:spLocks noGrp="1"/>
          </p:cNvSpPr>
          <p:nvPr>
            <p:ph type="body" idx="1"/>
          </p:nvPr>
        </p:nvSpPr>
        <p:spPr/>
        <p:txBody>
          <a:bodyPr/>
          <a:lstStyle/>
          <a:p>
            <a:endParaRPr lang="zh-CN" altLang="en-US" dirty="0"/>
          </a:p>
        </p:txBody>
      </p:sp>
      <p:sp>
        <p:nvSpPr>
          <p:cNvPr id="4" name="Slide Number Placeholder 3">
            <a:extLst>
              <a:ext uri="{FF2B5EF4-FFF2-40B4-BE49-F238E27FC236}">
                <a16:creationId xmlns:a16="http://schemas.microsoft.com/office/drawing/2014/main" id="{742086B3-0306-9572-74A8-31C839AA2C75}"/>
              </a:ext>
            </a:extLst>
          </p:cNvPr>
          <p:cNvSpPr>
            <a:spLocks noGrp="1"/>
          </p:cNvSpPr>
          <p:nvPr>
            <p:ph type="sldNum" sz="quarter" idx="5"/>
          </p:nvPr>
        </p:nvSpPr>
        <p:spPr/>
        <p:txBody>
          <a:bodyPr/>
          <a:lstStyle/>
          <a:p>
            <a:fld id="{2C412C3A-12DB-4A89-BCC1-54016EBAE6CE}" type="slidenum">
              <a:rPr lang="zh-CN" altLang="en-US" smtClean="0"/>
              <a:t>3</a:t>
            </a:fld>
            <a:endParaRPr lang="zh-CN" altLang="en-US"/>
          </a:p>
        </p:txBody>
      </p:sp>
    </p:spTree>
    <p:extLst>
      <p:ext uri="{BB962C8B-B14F-4D97-AF65-F5344CB8AC3E}">
        <p14:creationId xmlns:p14="http://schemas.microsoft.com/office/powerpoint/2010/main" val="1123516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E7B79-EA9B-47CA-68DE-CB033D62E2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166E73-41A2-AB78-858C-1F07AF4F14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710054-336B-94F9-B2D5-6B980B7E3579}"/>
              </a:ext>
            </a:extLst>
          </p:cNvPr>
          <p:cNvSpPr>
            <a:spLocks noGrp="1"/>
          </p:cNvSpPr>
          <p:nvPr>
            <p:ph type="body" idx="1"/>
          </p:nvPr>
        </p:nvSpPr>
        <p:spPr/>
        <p:txBody>
          <a:bodyPr/>
          <a:lstStyle/>
          <a:p>
            <a:endParaRPr lang="zh-CN" altLang="en-US" dirty="0"/>
          </a:p>
        </p:txBody>
      </p:sp>
      <p:sp>
        <p:nvSpPr>
          <p:cNvPr id="4" name="Slide Number Placeholder 3">
            <a:extLst>
              <a:ext uri="{FF2B5EF4-FFF2-40B4-BE49-F238E27FC236}">
                <a16:creationId xmlns:a16="http://schemas.microsoft.com/office/drawing/2014/main" id="{E49D5EC3-2A3F-98B5-9299-17E3D9682842}"/>
              </a:ext>
            </a:extLst>
          </p:cNvPr>
          <p:cNvSpPr>
            <a:spLocks noGrp="1"/>
          </p:cNvSpPr>
          <p:nvPr>
            <p:ph type="sldNum" sz="quarter" idx="5"/>
          </p:nvPr>
        </p:nvSpPr>
        <p:spPr/>
        <p:txBody>
          <a:bodyPr/>
          <a:lstStyle/>
          <a:p>
            <a:fld id="{2C412C3A-12DB-4A89-BCC1-54016EBAE6CE}" type="slidenum">
              <a:rPr lang="zh-CN" altLang="en-US" smtClean="0"/>
              <a:t>4</a:t>
            </a:fld>
            <a:endParaRPr lang="zh-CN" altLang="en-US"/>
          </a:p>
        </p:txBody>
      </p:sp>
    </p:spTree>
    <p:extLst>
      <p:ext uri="{BB962C8B-B14F-4D97-AF65-F5344CB8AC3E}">
        <p14:creationId xmlns:p14="http://schemas.microsoft.com/office/powerpoint/2010/main" val="1644887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Tree>
    <p:extLst>
      <p:ext uri="{BB962C8B-B14F-4D97-AF65-F5344CB8AC3E}">
        <p14:creationId xmlns:p14="http://schemas.microsoft.com/office/powerpoint/2010/main" val="33494462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extLst>
      <p:ext uri="{BB962C8B-B14F-4D97-AF65-F5344CB8AC3E}">
        <p14:creationId xmlns:p14="http://schemas.microsoft.com/office/powerpoint/2010/main" val="380728412"/>
      </p:ext>
    </p:extLst>
  </p:cSld>
  <p:clrMapOvr>
    <a:masterClrMapping/>
  </p:clrMapOvr>
  <p:hf hdr="0" ftr="0" dt="0"/>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5/30/2025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cSld>
  <p:clrMap bg1="lt1" tx1="dk1" bg2="lt2" tx2="dk2" accent1="accent1" accent2="accent2" accent3="accent3" accent4="accent4" accent5="accent5" accent6="accent6" hlink="hlink" folHlink="folHlink"/>
  <p:sldLayoutIdLst>
    <p:sldLayoutId id="214748366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9" name="文本占位符 4"/>
          <p:cNvSpPr>
            <a:spLocks noGrp="1"/>
          </p:cNvSpPr>
          <p:nvPr>
            <p:ph type="subTitle" idx="4294967295"/>
          </p:nvPr>
        </p:nvSpPr>
        <p:spPr>
          <a:xfrm>
            <a:off x="4133685" y="4839562"/>
            <a:ext cx="3867151" cy="528362"/>
          </a:xfrm>
        </p:spPr>
        <p:txBody>
          <a:bodyPr vert="horz" wrap="square" lIns="91440" tIns="45720" rIns="91440" bIns="45720" anchor="t" anchorCtr="0"/>
          <a:lstStyle/>
          <a:p>
            <a:pPr marL="0" indent="0" algn="ctr" defTabSz="914400" eaLnBrk="1" fontAlgn="auto" latinLnBrk="0" hangingPunct="1">
              <a:lnSpc>
                <a:spcPct val="150000"/>
              </a:lnSpc>
              <a:buClrTx/>
              <a:buSzTx/>
              <a:buNone/>
            </a:pPr>
            <a:r>
              <a:rPr lang="en-US" altLang="zh-CN" sz="1800" dirty="0">
                <a:solidFill>
                  <a:srgbClr val="0B85CF"/>
                </a:solidFill>
                <a:latin typeface="微软雅黑" panose="020B0503020204020204" charset="-122"/>
                <a:ea typeface="微软雅黑" panose="020B0503020204020204" charset="-122"/>
              </a:rPr>
              <a:t>CMCC</a:t>
            </a:r>
            <a:endParaRPr lang="zh-CN" altLang="en-US" sz="1800" b="0" kern="1200" dirty="0">
              <a:solidFill>
                <a:srgbClr val="0B85CF"/>
              </a:solidFill>
              <a:latin typeface="微软雅黑" panose="020B0503020204020204" charset="-122"/>
              <a:ea typeface="微软雅黑" panose="020B0503020204020204" charset="-122"/>
              <a:cs typeface="+mn-cs"/>
            </a:endParaRPr>
          </a:p>
        </p:txBody>
      </p:sp>
      <p:sp>
        <p:nvSpPr>
          <p:cNvPr id="1048690" name="TextBox 8"/>
          <p:cNvSpPr txBox="1"/>
          <p:nvPr/>
        </p:nvSpPr>
        <p:spPr>
          <a:xfrm>
            <a:off x="230910" y="2603581"/>
            <a:ext cx="11684000" cy="825419"/>
          </a:xfrm>
          <a:prstGeom prst="rect">
            <a:avLst/>
          </a:prstGeom>
          <a:noFill/>
        </p:spPr>
        <p:txBody>
          <a:bodyPr wrap="square" rtlCol="0">
            <a:spAutoFit/>
          </a:bodyPr>
          <a:lstStyle/>
          <a:p>
            <a:pPr algn="ctr">
              <a:lnSpc>
                <a:spcPct val="150000"/>
              </a:lnSpc>
            </a:pPr>
            <a:r>
              <a:rPr lang="en-US" altLang="zh-CN" sz="3600" b="1" dirty="0">
                <a:solidFill>
                  <a:srgbClr val="2583D1"/>
                </a:solidFill>
                <a:latin typeface="微软雅黑" panose="020B0503020204020204" charset="-122"/>
                <a:ea typeface="微软雅黑" panose="020B0503020204020204" charset="-122"/>
              </a:rPr>
              <a:t>Views on ISAC for Rel-20</a:t>
            </a:r>
          </a:p>
        </p:txBody>
      </p:sp>
      <p:sp>
        <p:nvSpPr>
          <p:cNvPr id="3" name="文本框 2">
            <a:extLst>
              <a:ext uri="{FF2B5EF4-FFF2-40B4-BE49-F238E27FC236}">
                <a16:creationId xmlns:a16="http://schemas.microsoft.com/office/drawing/2014/main" id="{052FFADB-680D-26CC-A9E3-CF5DA130BC69}"/>
              </a:ext>
            </a:extLst>
          </p:cNvPr>
          <p:cNvSpPr txBox="1"/>
          <p:nvPr/>
        </p:nvSpPr>
        <p:spPr>
          <a:xfrm>
            <a:off x="101599" y="5411"/>
            <a:ext cx="6055919" cy="1200329"/>
          </a:xfrm>
          <a:prstGeom prst="rect">
            <a:avLst/>
          </a:prstGeom>
          <a:noFill/>
        </p:spPr>
        <p:txBody>
          <a:bodyPr wrap="square">
            <a:spAutoFit/>
          </a:bodyPr>
          <a:lstStyle/>
          <a:p>
            <a:r>
              <a:rPr lang="en-US" altLang="zh-CN" dirty="0">
                <a:solidFill>
                  <a:srgbClr val="2583D1"/>
                </a:solidFill>
              </a:rPr>
              <a:t>3GPP TSG RAN Meeting #1078					</a:t>
            </a:r>
          </a:p>
          <a:p>
            <a:r>
              <a:rPr lang="en-US" altLang="zh-CN" dirty="0">
                <a:solidFill>
                  <a:srgbClr val="2583D1"/>
                </a:solidFill>
              </a:rPr>
              <a:t>Prague, Czech, June 9-13, 2025</a:t>
            </a:r>
          </a:p>
          <a:p>
            <a:r>
              <a:rPr lang="zh-CN" altLang="en-US" dirty="0">
                <a:solidFill>
                  <a:srgbClr val="2583D1"/>
                </a:solidFill>
              </a:rPr>
              <a:t>Agenda </a:t>
            </a:r>
            <a:r>
              <a:rPr lang="en-US" altLang="zh-CN" dirty="0">
                <a:solidFill>
                  <a:srgbClr val="2583D1"/>
                </a:solidFill>
              </a:rPr>
              <a:t>item</a:t>
            </a:r>
            <a:r>
              <a:rPr lang="zh-CN" altLang="en-US" dirty="0">
                <a:solidFill>
                  <a:srgbClr val="2583D1"/>
                </a:solidFill>
              </a:rPr>
              <a:t>: </a:t>
            </a:r>
            <a:r>
              <a:rPr lang="en-US" altLang="zh-CN" dirty="0">
                <a:solidFill>
                  <a:srgbClr val="2583D1"/>
                </a:solidFill>
              </a:rPr>
              <a:t>15.3.2</a:t>
            </a:r>
          </a:p>
          <a:p>
            <a:r>
              <a:rPr lang="en-US" altLang="zh-CN" dirty="0">
                <a:solidFill>
                  <a:srgbClr val="2583D1"/>
                </a:solidFill>
              </a:rPr>
              <a:t>RP-251386</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0BCAF363-7B01-5158-D37F-8EEDF98B5080}"/>
              </a:ext>
            </a:extLst>
          </p:cNvPr>
          <p:cNvSpPr txBox="1"/>
          <p:nvPr/>
        </p:nvSpPr>
        <p:spPr>
          <a:xfrm>
            <a:off x="372763" y="260649"/>
            <a:ext cx="9083611" cy="461665"/>
          </a:xfrm>
          <a:prstGeom prst="rect">
            <a:avLst/>
          </a:prstGeom>
          <a:noFill/>
        </p:spPr>
        <p:txBody>
          <a:bodyPr wrap="square" rtlCol="0">
            <a:spAutoFit/>
          </a:bodyPr>
          <a:lstStyle>
            <a:defPPr>
              <a:defRPr lang="zh-CN"/>
            </a:defPPr>
            <a:lvl1pPr>
              <a:defRPr sz="2800" b="1">
                <a:solidFill>
                  <a:schemeClr val="bg1"/>
                </a:solidFill>
                <a:latin typeface="微软雅黑" panose="020B0503020204020204" charset="-122"/>
                <a:ea typeface="微软雅黑" panose="020B0503020204020204" charset="-122"/>
              </a:defRPr>
            </a:lvl1pPr>
          </a:lstStyle>
          <a:p>
            <a:pPr defTabSz="1219170"/>
            <a:r>
              <a:rPr lang="en-US" altLang="zh-CN" sz="2400" b="1" kern="100" dirty="0">
                <a:solidFill>
                  <a:srgbClr val="2583D1"/>
                </a:solidFill>
                <a:latin typeface="Arial" panose="020B0604020202020204" pitchFamily="34" charset="0"/>
                <a:ea typeface="Calibri" panose="020F0502020204030204" pitchFamily="34" charset="0"/>
                <a:cs typeface="Arial" panose="020B0604020202020204" pitchFamily="34" charset="0"/>
              </a:rPr>
              <a:t>Overall consideration for ISAC</a:t>
            </a:r>
            <a:endParaRPr lang="zh-CN" altLang="en-US" sz="2400" dirty="0">
              <a:solidFill>
                <a:srgbClr val="2583D1"/>
              </a:solidFill>
              <a:latin typeface="Arial" panose="020B0604020202020204" pitchFamily="34" charset="0"/>
              <a:cs typeface="Arial" panose="020B0604020202020204" pitchFamily="34" charset="0"/>
            </a:endParaRPr>
          </a:p>
        </p:txBody>
      </p:sp>
      <p:sp>
        <p:nvSpPr>
          <p:cNvPr id="5" name="文本框 4">
            <a:extLst>
              <a:ext uri="{FF2B5EF4-FFF2-40B4-BE49-F238E27FC236}">
                <a16:creationId xmlns:a16="http://schemas.microsoft.com/office/drawing/2014/main" id="{2EFA8AF7-7976-55F8-FBE4-061ED515CB28}"/>
              </a:ext>
            </a:extLst>
          </p:cNvPr>
          <p:cNvSpPr txBox="1"/>
          <p:nvPr/>
        </p:nvSpPr>
        <p:spPr>
          <a:xfrm>
            <a:off x="338781" y="922577"/>
            <a:ext cx="11514437" cy="4047262"/>
          </a:xfrm>
          <a:prstGeom prst="rect">
            <a:avLst/>
          </a:prstGeom>
          <a:noFill/>
        </p:spPr>
        <p:txBody>
          <a:bodyPr wrap="square">
            <a:spAutoFit/>
          </a:bodyPr>
          <a:lstStyle/>
          <a:p>
            <a:pPr marL="285750"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In</a:t>
            </a:r>
            <a:r>
              <a:rPr lang="zh-CN" altLang="en-US" kern="100" dirty="0">
                <a:latin typeface="Calibri" panose="020F0502020204030204" pitchFamily="34" charset="0"/>
                <a:ea typeface="Calibri" panose="020F0502020204030204" pitchFamily="34" charset="0"/>
                <a:cs typeface="Calibri" panose="020F0502020204030204" pitchFamily="34" charset="0"/>
              </a:rPr>
              <a:t> </a:t>
            </a:r>
            <a:r>
              <a:rPr lang="en-US" altLang="zh-CN" kern="100" dirty="0">
                <a:latin typeface="Calibri" panose="020F0502020204030204" pitchFamily="34" charset="0"/>
                <a:ea typeface="Calibri" panose="020F0502020204030204" pitchFamily="34" charset="0"/>
                <a:cs typeface="Calibri" panose="020F0502020204030204" pitchFamily="34" charset="0"/>
              </a:rPr>
              <a:t>RAN Chair’s Summary of 5G-A in previous meeting, it points out a study needs to be avoided duplicate scope in 5G-A and 6G in Rel-20. Thus, the study of ISAC for 5G-A should avoid overlap with the corresponding 6G study. </a:t>
            </a:r>
          </a:p>
          <a:p>
            <a:pPr marL="285750"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Now, c</a:t>
            </a:r>
            <a:r>
              <a:rPr lang="en-US" altLang="zh-CN" kern="100" dirty="0">
                <a:effectLst/>
                <a:latin typeface="Calibri" panose="020F0502020204030204" pitchFamily="34" charset="0"/>
                <a:ea typeface="Calibri" panose="020F0502020204030204" pitchFamily="34" charset="0"/>
                <a:cs typeface="Calibri" panose="020F0502020204030204" pitchFamily="34" charset="0"/>
              </a:rPr>
              <a:t>ompanies have not anticipated the negative impacts of 5G-A ISAC, and proponents believe the RAN1 evaluation results are generally positive. In fact, the RAN3 ISAC should be based on validated RAN1 evaluations, the information exchanged via RAN3 interfaces would neither represents an urgent issue requiring immediate resolution nor pose a bottleneck for commercial deployment. </a:t>
            </a:r>
          </a:p>
          <a:p>
            <a:pPr marL="742950" lvl="1"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E.g., </a:t>
            </a:r>
            <a:r>
              <a:rPr lang="en-US" altLang="zh-CN" kern="100" dirty="0">
                <a:effectLst/>
                <a:latin typeface="Calibri" panose="020F0502020204030204" pitchFamily="34" charset="0"/>
                <a:ea typeface="Calibri" panose="020F0502020204030204" pitchFamily="34" charset="0"/>
                <a:cs typeface="Calibri" panose="020F0502020204030204" pitchFamily="34" charset="0"/>
              </a:rPr>
              <a:t>In operator’s fiel</a:t>
            </a:r>
            <a:r>
              <a:rPr lang="en-US" altLang="zh-CN" kern="100" dirty="0">
                <a:latin typeface="Calibri" panose="020F0502020204030204" pitchFamily="34" charset="0"/>
                <a:ea typeface="Calibri" panose="020F0502020204030204" pitchFamily="34" charset="0"/>
                <a:cs typeface="Calibri" panose="020F0502020204030204" pitchFamily="34" charset="0"/>
              </a:rPr>
              <a:t>d test</a:t>
            </a:r>
            <a:r>
              <a:rPr lang="en-US" altLang="zh-CN" kern="100" dirty="0">
                <a:effectLst/>
                <a:latin typeface="Calibri" panose="020F0502020204030204" pitchFamily="34" charset="0"/>
                <a:ea typeface="Calibri" panose="020F0502020204030204" pitchFamily="34" charset="0"/>
                <a:cs typeface="Calibri" panose="020F0502020204030204" pitchFamily="34" charset="0"/>
              </a:rPr>
              <a:t>, the sensing result </a:t>
            </a:r>
            <a:r>
              <a:rPr lang="en-US" altLang="zh-CN" kern="100" dirty="0">
                <a:latin typeface="Calibri" panose="020F0502020204030204" pitchFamily="34" charset="0"/>
                <a:ea typeface="Calibri" panose="020F0502020204030204" pitchFamily="34" charset="0"/>
                <a:cs typeface="Calibri" panose="020F0502020204030204" pitchFamily="34" charset="0"/>
              </a:rPr>
              <a:t>calculated by </a:t>
            </a:r>
            <a:r>
              <a:rPr lang="en-US" altLang="zh-CN" kern="100" dirty="0">
                <a:effectLst/>
                <a:latin typeface="Calibri" panose="020F0502020204030204" pitchFamily="34" charset="0"/>
                <a:ea typeface="Calibri" panose="020F0502020204030204" pitchFamily="34" charset="0"/>
                <a:cs typeface="Calibri" panose="020F0502020204030204" pitchFamily="34" charset="0"/>
              </a:rPr>
              <a:t>the SF deployed inside BBU can meet commercial requirements, so the ISAC currently can be supported by gNB </a:t>
            </a:r>
            <a:r>
              <a:rPr lang="en-US" altLang="zh-CN" kern="100" dirty="0">
                <a:latin typeface="Calibri" panose="020F0502020204030204" pitchFamily="34" charset="0"/>
                <a:ea typeface="Calibri" panose="020F0502020204030204" pitchFamily="34" charset="0"/>
                <a:cs typeface="Calibri" panose="020F0502020204030204" pitchFamily="34" charset="0"/>
              </a:rPr>
              <a:t>implementation</a:t>
            </a:r>
            <a:r>
              <a:rPr lang="en-US" altLang="zh-CN" kern="100" dirty="0">
                <a:effectLst/>
                <a:latin typeface="Calibri" panose="020F0502020204030204" pitchFamily="34" charset="0"/>
                <a:ea typeface="Calibri" panose="020F0502020204030204" pitchFamily="34" charset="0"/>
                <a:cs typeface="Calibri" panose="020F0502020204030204" pitchFamily="34" charset="0"/>
              </a:rPr>
              <a:t>.</a:t>
            </a:r>
          </a:p>
          <a:p>
            <a:pPr marL="742950" lvl="1" indent="-285750" algn="just">
              <a:spcBef>
                <a:spcPts val="600"/>
              </a:spcBef>
              <a:buFont typeface="Arial" panose="020B0604020202020204" pitchFamily="34" charset="0"/>
              <a:buChar char="•"/>
            </a:pPr>
            <a:endParaRPr lang="en-US" altLang="zh-CN" sz="1600" kern="100" dirty="0">
              <a:effectLst/>
              <a:latin typeface="Calibri" panose="020F0502020204030204" pitchFamily="34" charset="0"/>
              <a:ea typeface="Calibri" panose="020F0502020204030204" pitchFamily="34" charset="0"/>
              <a:cs typeface="Calibri" panose="020F0502020204030204" pitchFamily="34" charset="0"/>
            </a:endParaRPr>
          </a:p>
          <a:p>
            <a:pPr marL="0" lvl="1" algn="just">
              <a:spcBef>
                <a:spcPts val="600"/>
              </a:spcBef>
            </a:pPr>
            <a:r>
              <a:rPr lang="en-US" altLang="zh-CN" b="1" i="1" u="sng" kern="100" dirty="0">
                <a:latin typeface="Calibri" panose="020F0502020204030204" pitchFamily="34" charset="0"/>
                <a:ea typeface="Calibri" panose="020F0502020204030204" pitchFamily="34" charset="0"/>
                <a:cs typeface="Calibri" panose="020F0502020204030204" pitchFamily="34" charset="0"/>
              </a:rPr>
              <a:t>Proposal 1</a:t>
            </a:r>
            <a:r>
              <a:rPr lang="en-US" altLang="zh-CN" b="1" i="1" kern="100" dirty="0">
                <a:latin typeface="Calibri" panose="020F0502020204030204" pitchFamily="34" charset="0"/>
                <a:ea typeface="Calibri" panose="020F0502020204030204" pitchFamily="34" charset="0"/>
                <a:cs typeface="Calibri" panose="020F0502020204030204" pitchFamily="34" charset="0"/>
              </a:rPr>
              <a:t>: The study of ISAC for 5G-A should avoid overlap with the corresponding 6G study.</a:t>
            </a:r>
          </a:p>
          <a:p>
            <a:pPr marL="0" lvl="1" algn="just">
              <a:spcBef>
                <a:spcPts val="600"/>
              </a:spcBef>
            </a:pPr>
            <a:r>
              <a:rPr lang="en-US" altLang="zh-CN" b="1" i="1" u="sng" kern="100" dirty="0">
                <a:latin typeface="Calibri" panose="020F0502020204030204" pitchFamily="34" charset="0"/>
                <a:ea typeface="Calibri" panose="020F0502020204030204" pitchFamily="34" charset="0"/>
                <a:cs typeface="Calibri" panose="020F0502020204030204" pitchFamily="34" charset="0"/>
              </a:rPr>
              <a:t>Proposal 2</a:t>
            </a:r>
            <a:r>
              <a:rPr lang="en-US" altLang="zh-CN" b="1" i="1" kern="100" dirty="0">
                <a:latin typeface="Calibri" panose="020F0502020204030204" pitchFamily="34" charset="0"/>
                <a:ea typeface="Calibri" panose="020F0502020204030204" pitchFamily="34" charset="0"/>
                <a:cs typeface="Calibri" panose="020F0502020204030204" pitchFamily="34" charset="0"/>
              </a:rPr>
              <a:t>: </a:t>
            </a:r>
            <a:r>
              <a:rPr lang="en-US" altLang="zh-CN" b="1" i="1" kern="100" dirty="0">
                <a:effectLst/>
                <a:latin typeface="Calibri" panose="020F0502020204030204" pitchFamily="34" charset="0"/>
                <a:ea typeface="Calibri" panose="020F0502020204030204" pitchFamily="34" charset="0"/>
                <a:cs typeface="Calibri" panose="020F0502020204030204" pitchFamily="34" charset="0"/>
              </a:rPr>
              <a:t>The RAN3-led ISAC should be based on validated RAN1 evaluations, the information exchanged via RAN3 interfaces would neither represents an urgent issue requiring immediate resolution nor pose a bottleneck for commercial deployment</a:t>
            </a:r>
            <a:r>
              <a:rPr lang="en-US" altLang="zh-CN" i="1" kern="100" dirty="0">
                <a:effectLst/>
                <a:latin typeface="Calibri" panose="020F0502020204030204" pitchFamily="34" charset="0"/>
                <a:ea typeface="Calibri" panose="020F0502020204030204" pitchFamily="34" charset="0"/>
                <a:cs typeface="Calibri" panose="020F0502020204030204" pitchFamily="34" charset="0"/>
              </a:rPr>
              <a:t>.</a:t>
            </a:r>
            <a:endParaRPr lang="en-US" altLang="zh-CN" b="1" i="1" u="sng" kern="1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83695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908DC-2B96-EAB7-D47D-D45B0A2FA19D}"/>
            </a:ext>
          </a:extLst>
        </p:cNvPr>
        <p:cNvGrpSpPr/>
        <p:nvPr/>
      </p:nvGrpSpPr>
      <p:grpSpPr>
        <a:xfrm>
          <a:off x="0" y="0"/>
          <a:ext cx="0" cy="0"/>
          <a:chOff x="0" y="0"/>
          <a:chExt cx="0" cy="0"/>
        </a:xfrm>
      </p:grpSpPr>
      <p:sp>
        <p:nvSpPr>
          <p:cNvPr id="4" name="TextBox 8">
            <a:extLst>
              <a:ext uri="{FF2B5EF4-FFF2-40B4-BE49-F238E27FC236}">
                <a16:creationId xmlns:a16="http://schemas.microsoft.com/office/drawing/2014/main" id="{7C11E18B-2BE2-AC70-9286-7B1C71C9BC20}"/>
              </a:ext>
            </a:extLst>
          </p:cNvPr>
          <p:cNvSpPr txBox="1"/>
          <p:nvPr/>
        </p:nvSpPr>
        <p:spPr>
          <a:xfrm>
            <a:off x="372763" y="260649"/>
            <a:ext cx="9083611" cy="461665"/>
          </a:xfrm>
          <a:prstGeom prst="rect">
            <a:avLst/>
          </a:prstGeom>
          <a:noFill/>
        </p:spPr>
        <p:txBody>
          <a:bodyPr wrap="square" rtlCol="0">
            <a:spAutoFit/>
          </a:bodyPr>
          <a:lstStyle>
            <a:defPPr>
              <a:defRPr lang="zh-CN"/>
            </a:defPPr>
            <a:lvl1pPr>
              <a:defRPr sz="2800" b="1">
                <a:solidFill>
                  <a:schemeClr val="bg1"/>
                </a:solidFill>
                <a:latin typeface="微软雅黑" panose="020B0503020204020204" charset="-122"/>
                <a:ea typeface="微软雅黑" panose="020B0503020204020204" charset="-122"/>
              </a:defRPr>
            </a:lvl1pPr>
          </a:lstStyle>
          <a:p>
            <a:pPr defTabSz="1219170"/>
            <a:r>
              <a:rPr lang="en-US" altLang="zh-CN" sz="2400" b="1" kern="100" dirty="0">
                <a:solidFill>
                  <a:srgbClr val="2583D1"/>
                </a:solidFill>
                <a:latin typeface="Arial" panose="020B0604020202020204" pitchFamily="34" charset="0"/>
                <a:ea typeface="Calibri" panose="020F0502020204030204" pitchFamily="34" charset="0"/>
                <a:cs typeface="Arial" panose="020B0604020202020204" pitchFamily="34" charset="0"/>
              </a:rPr>
              <a:t>RAN1 study on 5G-A ISAC</a:t>
            </a:r>
            <a:endParaRPr lang="zh-CN" altLang="en-US" sz="2400" dirty="0">
              <a:solidFill>
                <a:srgbClr val="2583D1"/>
              </a:solidFill>
              <a:latin typeface="Arial" panose="020B0604020202020204" pitchFamily="34" charset="0"/>
              <a:cs typeface="Arial" panose="020B0604020202020204" pitchFamily="34" charset="0"/>
            </a:endParaRPr>
          </a:p>
        </p:txBody>
      </p:sp>
      <p:sp>
        <p:nvSpPr>
          <p:cNvPr id="5" name="文本框 4">
            <a:extLst>
              <a:ext uri="{FF2B5EF4-FFF2-40B4-BE49-F238E27FC236}">
                <a16:creationId xmlns:a16="http://schemas.microsoft.com/office/drawing/2014/main" id="{830FB103-CDC6-6E9A-DB8C-3F65D574914C}"/>
              </a:ext>
            </a:extLst>
          </p:cNvPr>
          <p:cNvSpPr txBox="1"/>
          <p:nvPr/>
        </p:nvSpPr>
        <p:spPr>
          <a:xfrm>
            <a:off x="338781" y="922577"/>
            <a:ext cx="11514437" cy="5493812"/>
          </a:xfrm>
          <a:prstGeom prst="rect">
            <a:avLst/>
          </a:prstGeom>
          <a:noFill/>
        </p:spPr>
        <p:txBody>
          <a:bodyPr wrap="square">
            <a:spAutoFit/>
          </a:bodyPr>
          <a:lstStyle/>
          <a:p>
            <a:pPr marL="285750"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The scope of 5G-A RAN1 study on ISAC:</a:t>
            </a:r>
          </a:p>
          <a:p>
            <a:pPr marL="742950" lvl="1"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Study and evaluate the performance of sensing for UAV use case</a:t>
            </a:r>
          </a:p>
          <a:p>
            <a:pPr marL="742950" lvl="1"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Sensing modes: gNB mono-static mode </a:t>
            </a:r>
          </a:p>
          <a:p>
            <a:pPr marL="742950" lvl="1"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No new waveform/RS to be specified in RAN1 and no UE impact is expected</a:t>
            </a:r>
            <a:endParaRPr lang="zh-CN" altLang="en-US" kern="100" dirty="0">
              <a:latin typeface="Calibri" panose="020F0502020204030204" pitchFamily="34" charset="0"/>
              <a:ea typeface="Calibri" panose="020F0502020204030204" pitchFamily="34" charset="0"/>
              <a:cs typeface="Calibri" panose="020F0502020204030204" pitchFamily="34" charset="0"/>
            </a:endParaRPr>
          </a:p>
          <a:p>
            <a:pPr marL="285750" indent="-285750" algn="just">
              <a:spcBef>
                <a:spcPts val="600"/>
              </a:spcBef>
              <a:buFont typeface="Arial" panose="020B0604020202020204" pitchFamily="34" charset="0"/>
              <a:buChar char="•"/>
            </a:pPr>
            <a:r>
              <a:rPr lang="en-US" altLang="zh-CN" kern="100" dirty="0">
                <a:effectLst/>
                <a:latin typeface="Calibri" panose="020F0502020204030204" pitchFamily="34" charset="0"/>
                <a:ea typeface="Calibri" panose="020F0502020204030204" pitchFamily="34" charset="0"/>
                <a:cs typeface="Calibri" panose="020F0502020204030204" pitchFamily="34" charset="0"/>
              </a:rPr>
              <a:t>In addition to the study of physical layer aspects </a:t>
            </a:r>
            <a:r>
              <a:rPr lang="en-US" altLang="zh-CN" kern="100" dirty="0">
                <a:latin typeface="Calibri" panose="020F0502020204030204" pitchFamily="34" charset="0"/>
                <a:ea typeface="Calibri" panose="020F0502020204030204" pitchFamily="34" charset="0"/>
                <a:cs typeface="Calibri" panose="020F0502020204030204" pitchFamily="34" charset="0"/>
              </a:rPr>
              <a:t>of ISAC, t</a:t>
            </a:r>
            <a:r>
              <a:rPr lang="en-US" altLang="zh-CN" kern="100" dirty="0">
                <a:effectLst/>
                <a:latin typeface="Calibri" panose="020F0502020204030204" pitchFamily="34" charset="0"/>
                <a:ea typeface="Calibri" panose="020F0502020204030204" pitchFamily="34" charset="0"/>
                <a:cs typeface="Calibri" panose="020F0502020204030204" pitchFamily="34" charset="0"/>
              </a:rPr>
              <a:t>he study should consider the </a:t>
            </a:r>
            <a:r>
              <a:rPr lang="en-US" altLang="zh-CN" kern="100" dirty="0">
                <a:latin typeface="Calibri" panose="020F0502020204030204" pitchFamily="34" charset="0"/>
                <a:ea typeface="Calibri" panose="020F0502020204030204" pitchFamily="34" charset="0"/>
                <a:cs typeface="Calibri" panose="020F0502020204030204" pitchFamily="34" charset="0"/>
              </a:rPr>
              <a:t>data type for evaluation. The data type is highly related to the interface and architecture. </a:t>
            </a:r>
            <a:r>
              <a:rPr lang="en-US" altLang="zh-CN" kern="100" dirty="0">
                <a:effectLst/>
                <a:latin typeface="Calibri" panose="020F0502020204030204" pitchFamily="34" charset="0"/>
                <a:ea typeface="Calibri" panose="020F0502020204030204" pitchFamily="34" charset="0"/>
                <a:cs typeface="Calibri" panose="020F0502020204030204" pitchFamily="34" charset="0"/>
              </a:rPr>
              <a:t>To ensure the sensing data consistency for verification, the data type reported by RAN should be the sensing results and the raw measurement data used as verification data. It should be noted that the raw measurement data can be sampled randomly considered that the entire raw measurement data may be too large.</a:t>
            </a:r>
            <a:endParaRPr lang="en-US" altLang="zh-CN" kern="100" dirty="0">
              <a:latin typeface="Calibri" panose="020F0502020204030204" pitchFamily="34" charset="0"/>
              <a:ea typeface="Calibri" panose="020F0502020204030204" pitchFamily="34" charset="0"/>
              <a:cs typeface="Calibri" panose="020F0502020204030204" pitchFamily="34" charset="0"/>
            </a:endParaRPr>
          </a:p>
          <a:p>
            <a:pPr marL="285750"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Therefore, a comprehensive study that addresses the physical layer aspects, data type and data consistency of ISAC should be studied in RAN1 before analyze the interface and architecture in RAN3.</a:t>
            </a:r>
          </a:p>
          <a:p>
            <a:pPr algn="just">
              <a:spcBef>
                <a:spcPts val="600"/>
              </a:spcBef>
            </a:pPr>
            <a:endParaRPr lang="en-US" altLang="zh-CN" kern="100" dirty="0">
              <a:latin typeface="Calibri" panose="020F0502020204030204" pitchFamily="34" charset="0"/>
              <a:ea typeface="Calibri" panose="020F0502020204030204" pitchFamily="34" charset="0"/>
              <a:cs typeface="Calibri" panose="020F0502020204030204" pitchFamily="34" charset="0"/>
            </a:endParaRPr>
          </a:p>
          <a:p>
            <a:pPr marL="0" lvl="1" algn="just">
              <a:spcBef>
                <a:spcPts val="600"/>
              </a:spcBef>
            </a:pPr>
            <a:r>
              <a:rPr lang="en-US" altLang="zh-CN" b="1" i="1" u="sng" kern="100" dirty="0">
                <a:latin typeface="Calibri" panose="020F0502020204030204" pitchFamily="34" charset="0"/>
                <a:ea typeface="Calibri" panose="020F0502020204030204" pitchFamily="34" charset="0"/>
                <a:cs typeface="Calibri" panose="020F0502020204030204" pitchFamily="34" charset="0"/>
              </a:rPr>
              <a:t>Proposal 3</a:t>
            </a:r>
            <a:r>
              <a:rPr lang="en-US" altLang="zh-CN" b="1" i="1" kern="100" dirty="0">
                <a:latin typeface="Calibri" panose="020F0502020204030204" pitchFamily="34" charset="0"/>
                <a:ea typeface="Calibri" panose="020F0502020204030204" pitchFamily="34" charset="0"/>
                <a:cs typeface="Calibri" panose="020F0502020204030204" pitchFamily="34" charset="0"/>
              </a:rPr>
              <a:t>: Comprehensive study that addresses the physical layer aspects, data type and data consistency of ISAC should be studied in RAN1.</a:t>
            </a:r>
          </a:p>
          <a:p>
            <a:pPr marL="0" lvl="1" algn="just">
              <a:spcBef>
                <a:spcPts val="600"/>
              </a:spcBef>
            </a:pPr>
            <a:r>
              <a:rPr lang="en-US" altLang="zh-CN" b="1" i="1" u="sng" kern="100" dirty="0">
                <a:latin typeface="Calibri" panose="020F0502020204030204" pitchFamily="34" charset="0"/>
                <a:ea typeface="Calibri" panose="020F0502020204030204" pitchFamily="34" charset="0"/>
                <a:cs typeface="Calibri" panose="020F0502020204030204" pitchFamily="34" charset="0"/>
              </a:rPr>
              <a:t>Proposal 4</a:t>
            </a:r>
            <a:r>
              <a:rPr lang="en-US" altLang="zh-CN" b="1" i="1" kern="100" dirty="0">
                <a:latin typeface="Calibri" panose="020F0502020204030204" pitchFamily="34" charset="0"/>
                <a:ea typeface="Calibri" panose="020F0502020204030204" pitchFamily="34" charset="0"/>
                <a:cs typeface="Calibri" panose="020F0502020204030204" pitchFamily="34" charset="0"/>
              </a:rPr>
              <a:t>: </a:t>
            </a:r>
            <a:r>
              <a:rPr lang="en-US" altLang="zh-CN" b="1" i="1" kern="100" dirty="0">
                <a:effectLst/>
                <a:latin typeface="Calibri" panose="020F0502020204030204" pitchFamily="34" charset="0"/>
                <a:ea typeface="Calibri" panose="020F0502020204030204" pitchFamily="34" charset="0"/>
                <a:cs typeface="Calibri" panose="020F0502020204030204" pitchFamily="34" charset="0"/>
              </a:rPr>
              <a:t>To ensure the sensing data consistency for verification, the data type reported by RAN should be the sensing results and the raw measurement data.</a:t>
            </a:r>
            <a:endParaRPr lang="en-US" altLang="zh-CN" b="1" i="1" kern="100" dirty="0">
              <a:latin typeface="Calibri" panose="020F0502020204030204" pitchFamily="34" charset="0"/>
              <a:ea typeface="Calibri" panose="020F0502020204030204" pitchFamily="34" charset="0"/>
              <a:cs typeface="Calibri" panose="020F0502020204030204" pitchFamily="34" charset="0"/>
            </a:endParaRPr>
          </a:p>
          <a:p>
            <a:pPr marL="0" lvl="1" algn="just">
              <a:spcBef>
                <a:spcPts val="600"/>
              </a:spcBef>
            </a:pPr>
            <a:endParaRPr lang="en-US" altLang="zh-CN" b="1" i="1" kern="1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57735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5DA35-9145-E008-5BE6-962A6336483A}"/>
            </a:ext>
          </a:extLst>
        </p:cNvPr>
        <p:cNvGrpSpPr/>
        <p:nvPr/>
      </p:nvGrpSpPr>
      <p:grpSpPr>
        <a:xfrm>
          <a:off x="0" y="0"/>
          <a:ext cx="0" cy="0"/>
          <a:chOff x="0" y="0"/>
          <a:chExt cx="0" cy="0"/>
        </a:xfrm>
      </p:grpSpPr>
      <p:sp>
        <p:nvSpPr>
          <p:cNvPr id="4" name="TextBox 8">
            <a:extLst>
              <a:ext uri="{FF2B5EF4-FFF2-40B4-BE49-F238E27FC236}">
                <a16:creationId xmlns:a16="http://schemas.microsoft.com/office/drawing/2014/main" id="{7EC62F35-5F9F-B746-1611-D6E7F7D176C4}"/>
              </a:ext>
            </a:extLst>
          </p:cNvPr>
          <p:cNvSpPr txBox="1"/>
          <p:nvPr/>
        </p:nvSpPr>
        <p:spPr>
          <a:xfrm>
            <a:off x="372763" y="260649"/>
            <a:ext cx="9083611" cy="461665"/>
          </a:xfrm>
          <a:prstGeom prst="rect">
            <a:avLst/>
          </a:prstGeom>
          <a:noFill/>
        </p:spPr>
        <p:txBody>
          <a:bodyPr wrap="square" rtlCol="0">
            <a:spAutoFit/>
          </a:bodyPr>
          <a:lstStyle>
            <a:defPPr>
              <a:defRPr lang="zh-CN"/>
            </a:defPPr>
            <a:lvl1pPr>
              <a:defRPr sz="2800" b="1">
                <a:solidFill>
                  <a:schemeClr val="bg1"/>
                </a:solidFill>
                <a:latin typeface="微软雅黑" panose="020B0503020204020204" charset="-122"/>
                <a:ea typeface="微软雅黑" panose="020B0503020204020204" charset="-122"/>
              </a:defRPr>
            </a:lvl1pPr>
          </a:lstStyle>
          <a:p>
            <a:pPr defTabSz="1219170"/>
            <a:r>
              <a:rPr lang="en-US" altLang="zh-CN" sz="2400" b="1" kern="100" dirty="0">
                <a:solidFill>
                  <a:srgbClr val="2583D1"/>
                </a:solidFill>
                <a:latin typeface="Arial" panose="020B0604020202020204" pitchFamily="34" charset="0"/>
                <a:ea typeface="Calibri" panose="020F0502020204030204" pitchFamily="34" charset="0"/>
                <a:cs typeface="Arial" panose="020B0604020202020204" pitchFamily="34" charset="0"/>
              </a:rPr>
              <a:t>RAN3 related aspects on 5G-A ISAC</a:t>
            </a:r>
            <a:endParaRPr lang="zh-CN" altLang="en-US" sz="2400" dirty="0">
              <a:solidFill>
                <a:srgbClr val="2583D1"/>
              </a:solidFill>
              <a:latin typeface="Arial" panose="020B0604020202020204" pitchFamily="34" charset="0"/>
              <a:cs typeface="Arial" panose="020B0604020202020204" pitchFamily="34" charset="0"/>
            </a:endParaRPr>
          </a:p>
        </p:txBody>
      </p:sp>
      <p:sp>
        <p:nvSpPr>
          <p:cNvPr id="5" name="文本框 4">
            <a:extLst>
              <a:ext uri="{FF2B5EF4-FFF2-40B4-BE49-F238E27FC236}">
                <a16:creationId xmlns:a16="http://schemas.microsoft.com/office/drawing/2014/main" id="{30E7BF33-780B-722B-9A44-1E6B1EFF010A}"/>
              </a:ext>
            </a:extLst>
          </p:cNvPr>
          <p:cNvSpPr txBox="1"/>
          <p:nvPr/>
        </p:nvSpPr>
        <p:spPr>
          <a:xfrm>
            <a:off x="242190" y="1036037"/>
            <a:ext cx="11514437" cy="4785926"/>
          </a:xfrm>
          <a:prstGeom prst="rect">
            <a:avLst/>
          </a:prstGeom>
          <a:noFill/>
        </p:spPr>
        <p:txBody>
          <a:bodyPr wrap="square">
            <a:spAutoFit/>
          </a:bodyPr>
          <a:lstStyle/>
          <a:p>
            <a:pPr marL="285750"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The 5G-A ISAC regarding performance evaluation should be firstly studied in RAN1 for nine months from Aug, 2025 to Feb, 2026. Based on the outcome of RAN1 study, whether to have RAN3 SI/WI on 5G-A ISAC will be discussed in RAN#111 meeting (Mar, 2026).</a:t>
            </a:r>
          </a:p>
          <a:p>
            <a:pPr marL="285750"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The</a:t>
            </a:r>
            <a:r>
              <a:rPr lang="zh-CN" altLang="en-US" kern="100" dirty="0">
                <a:latin typeface="Calibri" panose="020F0502020204030204" pitchFamily="34" charset="0"/>
                <a:ea typeface="Calibri" panose="020F0502020204030204" pitchFamily="34" charset="0"/>
                <a:cs typeface="Calibri" panose="020F0502020204030204" pitchFamily="34" charset="0"/>
              </a:rPr>
              <a:t> </a:t>
            </a:r>
            <a:r>
              <a:rPr lang="en-US" altLang="zh-CN" kern="100" dirty="0">
                <a:latin typeface="Calibri" panose="020F0502020204030204" pitchFamily="34" charset="0"/>
                <a:ea typeface="Calibri" panose="020F0502020204030204" pitchFamily="34" charset="0"/>
                <a:cs typeface="Calibri" panose="020F0502020204030204" pitchFamily="34" charset="0"/>
              </a:rPr>
              <a:t>5G-A ISAC</a:t>
            </a:r>
            <a:r>
              <a:rPr lang="zh-CN" altLang="en-US" kern="100" dirty="0">
                <a:latin typeface="Calibri" panose="020F0502020204030204" pitchFamily="34" charset="0"/>
                <a:ea typeface="Calibri" panose="020F0502020204030204" pitchFamily="34" charset="0"/>
                <a:cs typeface="Calibri" panose="020F0502020204030204" pitchFamily="34" charset="0"/>
              </a:rPr>
              <a:t> </a:t>
            </a:r>
            <a:r>
              <a:rPr lang="en-US" altLang="zh-CN" kern="100" dirty="0">
                <a:latin typeface="Calibri" panose="020F0502020204030204" pitchFamily="34" charset="0"/>
                <a:ea typeface="Calibri" panose="020F0502020204030204" pitchFamily="34" charset="0"/>
                <a:cs typeface="Calibri" panose="020F0502020204030204" pitchFamily="34" charset="0"/>
              </a:rPr>
              <a:t>SI has been already started in SA2 from April to Nov, 2025. Their study item aims at investigating the function enhancement, end to end service operations and procedures to support ISAC with the considerations of use cases based on the SA1 requirements.</a:t>
            </a:r>
          </a:p>
          <a:p>
            <a:pPr marL="285750"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The following aspects studied by SA2 will be coordinated with RAN groups:</a:t>
            </a:r>
          </a:p>
          <a:p>
            <a:pPr marL="742950" lvl="1" indent="-285750" algn="just">
              <a:spcBef>
                <a:spcPts val="600"/>
              </a:spcBef>
              <a:buSzPct val="50000"/>
              <a:buFont typeface="Wingdings" panose="05000000000000000000" pitchFamily="2" charset="2"/>
              <a:buChar char="n"/>
            </a:pPr>
            <a:r>
              <a:rPr lang="en-US" altLang="zh-CN" kern="100" dirty="0">
                <a:latin typeface="Calibri" panose="020F0502020204030204" pitchFamily="34" charset="0"/>
                <a:ea typeface="Calibri" panose="020F0502020204030204" pitchFamily="34" charset="0"/>
                <a:cs typeface="Calibri" panose="020F0502020204030204" pitchFamily="34" charset="0"/>
              </a:rPr>
              <a:t>WT-1: Architecture and function enhancements to support sensing;</a:t>
            </a:r>
          </a:p>
          <a:p>
            <a:pPr marL="742950" lvl="1" indent="-285750" algn="just">
              <a:spcBef>
                <a:spcPts val="600"/>
              </a:spcBef>
              <a:buSzPct val="50000"/>
              <a:buFont typeface="Wingdings" panose="05000000000000000000" pitchFamily="2" charset="2"/>
              <a:buChar char="n"/>
            </a:pPr>
            <a:r>
              <a:rPr lang="en-US" altLang="zh-CN" kern="100" dirty="0">
                <a:latin typeface="Calibri" panose="020F0502020204030204" pitchFamily="34" charset="0"/>
                <a:ea typeface="Calibri" panose="020F0502020204030204" pitchFamily="34" charset="0"/>
                <a:cs typeface="Calibri" panose="020F0502020204030204" pitchFamily="34" charset="0"/>
              </a:rPr>
              <a:t>WT-4: Sensing data and the associated information collection and transport mechanisms for result calculation;</a:t>
            </a:r>
          </a:p>
          <a:p>
            <a:pPr marL="285750" indent="-285750" algn="just">
              <a:spcBef>
                <a:spcPts val="600"/>
              </a:spcBef>
              <a:buSzPct val="50000"/>
              <a:buFont typeface="Wingdings" panose="05000000000000000000" pitchFamily="2" charset="2"/>
              <a:buChar char="l"/>
            </a:pPr>
            <a:r>
              <a:rPr lang="en-US" altLang="zh-CN" kern="100" dirty="0">
                <a:latin typeface="Calibri" panose="020F0502020204030204" pitchFamily="34" charset="0"/>
                <a:ea typeface="Calibri" panose="020F0502020204030204" pitchFamily="34" charset="0"/>
                <a:cs typeface="Calibri" panose="020F0502020204030204" pitchFamily="34" charset="0"/>
              </a:rPr>
              <a:t>If the RAN3 ISAC is finally determined in RAN plenary, RAN3 can directly enter the WI phase to follow the architecture designed by SA2 and specify the architectural aspects in RAN side based on the outcome of SA2 which avoids duplicate study of the same issue. Thus, it is unnecessary to start a parallel RAN3 SI for ISAC.</a:t>
            </a:r>
          </a:p>
          <a:p>
            <a:pPr algn="just">
              <a:spcBef>
                <a:spcPts val="600"/>
              </a:spcBef>
            </a:pPr>
            <a:endParaRPr lang="en-US" altLang="zh-CN" kern="100" dirty="0">
              <a:latin typeface="Calibri" panose="020F0502020204030204" pitchFamily="34" charset="0"/>
              <a:ea typeface="Calibri" panose="020F0502020204030204" pitchFamily="34" charset="0"/>
              <a:cs typeface="Calibri" panose="020F0502020204030204" pitchFamily="34" charset="0"/>
            </a:endParaRPr>
          </a:p>
          <a:p>
            <a:pPr marL="0" lvl="1" algn="just">
              <a:spcBef>
                <a:spcPts val="600"/>
              </a:spcBef>
            </a:pPr>
            <a:r>
              <a:rPr lang="en-US" altLang="zh-CN" b="1" i="1" u="sng" kern="100" dirty="0">
                <a:latin typeface="Calibri" panose="020F0502020204030204" pitchFamily="34" charset="0"/>
                <a:ea typeface="Calibri" panose="020F0502020204030204" pitchFamily="34" charset="0"/>
                <a:cs typeface="Calibri" panose="020F0502020204030204" pitchFamily="34" charset="0"/>
              </a:rPr>
              <a:t>Proposal 5</a:t>
            </a:r>
            <a:r>
              <a:rPr lang="en-US" altLang="zh-CN" b="1" i="1" kern="100" dirty="0">
                <a:latin typeface="Calibri" panose="020F0502020204030204" pitchFamily="34" charset="0"/>
                <a:ea typeface="Calibri" panose="020F0502020204030204" pitchFamily="34" charset="0"/>
                <a:cs typeface="Calibri" panose="020F0502020204030204" pitchFamily="34" charset="0"/>
              </a:rPr>
              <a:t>: The 5G-A ISAC should be firstly studied in RAN1, whether to have RAN3 WI on 5G-A ISAC will depend on the outcome of RAN1 study.</a:t>
            </a:r>
            <a:r>
              <a:rPr lang="en-US" altLang="zh-CN" kern="100" dirty="0">
                <a:latin typeface="Calibri" panose="020F0502020204030204" pitchFamily="34" charset="0"/>
                <a:ea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8830663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2F0EDE4-68CA-C95B-D0EE-974F169AC8A8}"/>
              </a:ext>
            </a:extLst>
          </p:cNvPr>
          <p:cNvSpPr txBox="1"/>
          <p:nvPr/>
        </p:nvSpPr>
        <p:spPr>
          <a:xfrm>
            <a:off x="2808595" y="2744906"/>
            <a:ext cx="6403360" cy="830997"/>
          </a:xfrm>
          <a:prstGeom prst="rect">
            <a:avLst/>
          </a:prstGeom>
          <a:noFill/>
        </p:spPr>
        <p:txBody>
          <a:bodyPr wrap="square" rtlCol="0">
            <a:spAutoFit/>
          </a:bodyPr>
          <a:lstStyle/>
          <a:p>
            <a:pPr algn="ctr"/>
            <a:r>
              <a:rPr kumimoji="1" lang="en-US" altLang="zh-CN" sz="4800" b="1" dirty="0">
                <a:solidFill>
                  <a:srgbClr val="2583D1"/>
                </a:solidFill>
                <a:latin typeface="微软雅黑" panose="020B0503020204020204" pitchFamily="34" charset="-122"/>
                <a:ea typeface="微软雅黑" panose="020B0503020204020204" pitchFamily="34" charset="-122"/>
              </a:rPr>
              <a:t>THANK</a:t>
            </a:r>
            <a:r>
              <a:rPr kumimoji="1" lang="zh-CN" altLang="en-US" sz="4800" b="1" dirty="0">
                <a:solidFill>
                  <a:srgbClr val="2583D1"/>
                </a:solidFill>
                <a:latin typeface="微软雅黑" panose="020B0503020204020204" pitchFamily="34" charset="-122"/>
                <a:ea typeface="微软雅黑" panose="020B0503020204020204" pitchFamily="34" charset="-122"/>
              </a:rPr>
              <a:t>  </a:t>
            </a:r>
            <a:r>
              <a:rPr kumimoji="1" lang="en-US" altLang="zh-CN" sz="4800" b="1" dirty="0">
                <a:solidFill>
                  <a:srgbClr val="2583D1"/>
                </a:solidFill>
                <a:latin typeface="微软雅黑" panose="020B0503020204020204" pitchFamily="34" charset="-122"/>
                <a:ea typeface="微软雅黑" panose="020B0503020204020204" pitchFamily="34" charset="-122"/>
              </a:rPr>
              <a:t>YOU !</a:t>
            </a:r>
          </a:p>
        </p:txBody>
      </p:sp>
    </p:spTree>
    <p:extLst>
      <p:ext uri="{BB962C8B-B14F-4D97-AF65-F5344CB8AC3E}">
        <p14:creationId xmlns:p14="http://schemas.microsoft.com/office/powerpoint/2010/main" val="3787390368"/>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6549</TotalTime>
  <Words>701</Words>
  <Application>Microsoft Office PowerPoint</Application>
  <PresentationFormat>Widescreen</PresentationFormat>
  <Paragraphs>37</Paragraphs>
  <Slides>5</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等线</vt:lpstr>
      <vt:lpstr>微软雅黑</vt:lpstr>
      <vt:lpstr>Arial</vt:lpstr>
      <vt:lpstr>Calibri</vt:lpstr>
      <vt:lpstr>Calibri Light</vt:lpstr>
      <vt:lpstr>Wingdings</vt:lpstr>
      <vt:lpstr>Office 主题​​</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A6673</dc:creator>
  <cp:lastModifiedBy>Miaoqi</cp:lastModifiedBy>
  <cp:revision>765</cp:revision>
  <dcterms:created xsi:type="dcterms:W3CDTF">2021-03-17T03:39:00Z</dcterms:created>
  <dcterms:modified xsi:type="dcterms:W3CDTF">2025-05-30T08:39:10Z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91BDCD7F8FDF4AD79437D831EB76EB49</vt:lpwstr>
  </property>
  <property fmtid="{D5CDD505-2E9C-101B-9397-08002B2CF9AE}" pid="3" name="KSOProductBuildVer">
    <vt:lpwstr>2052-11.8.2.11716</vt:lpwstr>
  </property>
</Properties>
</file>