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  <p:sldMasterId id="2147483671" r:id="rId4"/>
    <p:sldMasterId id="2147483678" r:id="rId5"/>
    <p:sldMasterId id="2147483692" r:id="rId6"/>
  </p:sldMasterIdLst>
  <p:notesMasterIdLst>
    <p:notesMasterId r:id="rId14"/>
  </p:notesMasterIdLst>
  <p:handoutMasterIdLst>
    <p:handoutMasterId r:id="rId17"/>
  </p:handoutMasterIdLst>
  <p:sldIdLst>
    <p:sldId id="13347" r:id="rId7"/>
    <p:sldId id="13611" r:id="rId8"/>
    <p:sldId id="13610" r:id="rId9"/>
    <p:sldId id="13612" r:id="rId10"/>
    <p:sldId id="13613" r:id="rId11"/>
    <p:sldId id="13619" r:id="rId12"/>
    <p:sldId id="2280" r:id="rId13"/>
    <p:sldId id="13618" r:id="rId15"/>
    <p:sldId id="13550" r:id="rId16"/>
  </p:sldIdLst>
  <p:sldSz cx="12192000" cy="6858000"/>
  <p:notesSz cx="9926320" cy="6797675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22" userDrawn="1">
          <p15:clr>
            <a:srgbClr val="A4A3A4"/>
          </p15:clr>
        </p15:guide>
        <p15:guide id="3" pos="371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146566727" name="xzb1" initials="x" lastIdx="1" clrIdx="1"/>
  <p:cmAuthor id="532" name="未知的使用者200" initials="未" lastIdx="1" clrIdx="0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B9B9B9"/>
    <a:srgbClr val="4C7C9E"/>
    <a:srgbClr val="197EC6"/>
    <a:srgbClr val="5380A0"/>
    <a:srgbClr val="1184CF"/>
    <a:srgbClr val="4B7B9D"/>
    <a:srgbClr val="0F60D7"/>
    <a:srgbClr val="C00000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6" autoAdjust="0"/>
    <p:restoredTop sz="94526" autoAdjust="0"/>
  </p:normalViewPr>
  <p:slideViewPr>
    <p:cSldViewPr snapToGrid="0" showGuides="1">
      <p:cViewPr varScale="1">
        <p:scale>
          <a:sx n="76" d="100"/>
          <a:sy n="76" d="100"/>
        </p:scale>
        <p:origin x="186" y="57"/>
      </p:cViewPr>
      <p:guideLst>
        <p:guide orient="horz" pos="2163"/>
        <p:guide pos="3822"/>
        <p:guide pos="3718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  <a:endParaRPr kumimoji="1" lang="zh-CN" altLang="en-US" dirty="0"/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  <a:endParaRPr kumimoji="1" lang="zh-CN" altLang="en-US" dirty="0"/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9" Type="http://schemas.openxmlformats.org/officeDocument/2006/relationships/theme" Target="../theme/theme2.xml"/><Relationship Id="rId18" Type="http://schemas.openxmlformats.org/officeDocument/2006/relationships/image" Target="../media/image10.png"/><Relationship Id="rId17" Type="http://schemas.openxmlformats.org/officeDocument/2006/relationships/image" Target="../media/image19.png"/><Relationship Id="rId16" Type="http://schemas.openxmlformats.org/officeDocument/2006/relationships/image" Target="../media/image18.jpeg"/><Relationship Id="rId15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7" Type="http://schemas.openxmlformats.org/officeDocument/2006/relationships/theme" Target="../theme/theme4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7" Type="http://schemas.openxmlformats.org/officeDocument/2006/relationships/theme" Target="../theme/theme5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6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7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8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87320"/>
            <a:ext cx="10515600" cy="2837180"/>
          </a:xfrm>
        </p:spPr>
        <p:txBody>
          <a:bodyPr>
            <a:normAutofit fontScale="90000"/>
          </a:bodyPr>
          <a:lstStyle/>
          <a:p>
            <a:r>
              <a:rPr lang="en-US" altLang="zh-CN" sz="4400" b="1" dirty="0">
                <a:solidFill>
                  <a:srgbClr val="2583D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Views </a:t>
            </a:r>
            <a:r>
              <a:rPr lang="en-US" altLang="zh-CN" sz="4400" b="1" dirty="0">
                <a:solidFill>
                  <a:srgbClr val="2583D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Rel-20 </a:t>
            </a:r>
            <a:r>
              <a:rPr lang="en-US" altLang="zh-CN" sz="4400" b="1" dirty="0">
                <a:solidFill>
                  <a:srgbClr val="2583D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AI/ML for mobility WI</a:t>
            </a:r>
            <a:b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zh-CN" alt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zh-CN" alt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CMCC</a:t>
            </a:r>
            <a:br>
              <a:rPr lang="zh-CN" alt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zh-CN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6" y="0"/>
            <a:ext cx="10174132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Meeting#108							                                          RP-251383</a:t>
            </a:r>
            <a:endParaRPr lang="en-US" altLang="zh-CN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Prague, CZ, June 9-13, 2025</a:t>
            </a:r>
            <a:endParaRPr lang="en-US" altLang="zh-CN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Agenda: </a:t>
            </a:r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15.2.1</a:t>
            </a:r>
            <a:endParaRPr lang="en-US" altLang="zh-CN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	Discussion</a:t>
            </a:r>
            <a:endParaRPr lang="zh-CN" altLang="en-US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in RAN#107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64160" y="1014730"/>
            <a:ext cx="11278235" cy="5041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txBody>
          <a:bodyPr wrap="square"/>
          <a:p>
            <a:pPr marL="0" marR="0" indent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Based on Chair’s summary</a:t>
            </a:r>
            <a:r>
              <a:rPr lang="en-US" alt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[1]</a:t>
            </a:r>
            <a:r>
              <a:rPr lang="en-US" alt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o</a:t>
            </a:r>
            <a:r>
              <a:rPr 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nly the following objectives are considered as baseline</a:t>
            </a:r>
            <a:r>
              <a:rPr lang="en-US" alt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for AI Mob</a:t>
            </a:r>
            <a:r>
              <a:rPr lang="en-GB" sz="18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R="0" lvl="1" indent="-457200"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Specify support for RRM measurement prediction for both UE and network sided models [RAN2]: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signalling and protocol aspect to enable reporting inference outcome of UE sided model for RRM measurement prediction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signalling and protocol aspect to enable reporting information from UE for inference operation of network sided model for RRM measurement prediction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the use cases studied so far in RAN2 SI are supported: Temporal domain prediction and Frequency domain prediction.   </a:t>
            </a:r>
            <a:r>
              <a:rPr lang="en-GB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Spatial domain</a:t>
            </a: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pending RAN2 Study progress.  </a:t>
            </a:r>
            <a:r>
              <a:rPr lang="en-GB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Cell level vs beam level prediction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	</a:t>
            </a:r>
            <a:r>
              <a:rPr lang="en-GB" sz="16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network sided models can be concluded in RAN#108</a:t>
            </a:r>
            <a:r>
              <a:rPr lang="en-GB" sz="1600" b="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after RAN2 discussions</a:t>
            </a:r>
            <a:endParaRPr lang="en-US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marR="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Specify support for measurement event prediction for UE sided models [RAN2]:</a:t>
            </a:r>
            <a:endParaRPr lang="en-US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signalling and protocol aspect to enable reporting inference outcome of UE sided model for measurement event prediction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Malgun Gothic" panose="020B0503020000020004" pitchFamily="34" charset="-127"/>
              <a:cs typeface="AdvP6F00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  <a:cs typeface="AdvP6F00"/>
              </a:rPr>
              <a:t>For both RRM measurement prediction and measurement event prediction [RAN2]:</a:t>
            </a:r>
            <a:endParaRPr lang="en-US" sz="1600" dirty="0">
              <a:effectLst/>
              <a:latin typeface="Times" panose="02020603050405020304" pitchFamily="18" charset="0"/>
              <a:ea typeface="Malgun Gothic" panose="020B0503020000020004" pitchFamily="34" charset="-127"/>
              <a:cs typeface="AdvP6F00"/>
            </a:endParaRPr>
          </a:p>
          <a:p>
            <a:pPr marL="45720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Specify signalling and protocol to facilitate functionality-based LCM procedures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 rtl="0" latinLnBrk="0">
              <a:lnSpc>
                <a:spcPct val="100000"/>
              </a:lnSpc>
              <a:spcBef>
                <a:spcPct val="20000"/>
              </a:spcBef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GB" sz="1600" b="0" i="0" u="none" strike="noStrike" kern="0" cap="none" spc="0" normalizeH="0" baseline="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  <a:cs typeface="AdvP6F00"/>
              </a:rPr>
              <a:t>To be based on the LCM framework for Rel-19 AI/ML for NR air interface WI as much as possible 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Malgun Gothic" panose="020B0503020000020004" pitchFamily="34" charset="-127"/>
              <a:cs typeface="AdvP6F00"/>
            </a:endParaRPr>
          </a:p>
          <a:p>
            <a:pPr marL="45720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For both RRM measurement prediction and measurement event prediction: [RAN4]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core requirements identified in study item phase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LCM-related requirements, if any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39430" y="6242685"/>
            <a:ext cx="36309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en-GB" sz="10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[1] RP-250812 Summary for RAN Release 20 5G-Adv  </a:t>
            </a:r>
            <a:r>
              <a:rPr lang="en-US" altLang="zh-CN" sz="10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Source: RAN Vice Chairs, RAN1, RAN2, RAN3, RAN4 Chairs</a:t>
            </a:r>
            <a:endParaRPr lang="en-US" altLang="zh-CN" sz="10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7510" y="996315"/>
            <a:ext cx="11322050" cy="49733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85750" algn="l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RAN2#130 discussed the scenario of intra-frequency spatial domain prediction in cell dimension and beam dimension, and agreed to not consider predition in cell dimension by the UE-side model and will study </a:t>
            </a: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predition in </a:t>
            </a: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beam dimension. The agreements are as follows:</a:t>
            </a:r>
            <a:endParaRPr lang="en-US" altLang="zh-CN" sz="1600" b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algn="l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The scenario of intra-frequency spatial domain prediction (in cell dimension) is not considered by the UE-side model in 5G.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RAN2 assumes that a network-sided model requires no specification impacts.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Intra-frequency spatial domain prediction (in cell dimension) involves measuring one or more cells as input to the model to derive L3 filtered cell-level measurements for the same time instance of another cell(s)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algn="l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The specification impact of intra-frequency spatial domain prediction in beam dimension will be studied by RAN2 for both UE-side and network-side model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Based on RAN2’s progress, we support to consider spatial domain prediction in beam dimension for both UE-side and NW-side model in WI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Proposal 1: </a:t>
            </a:r>
            <a:r>
              <a:rPr lang="en-US" altLang="zh-CN" sz="1600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Intra-frequency spatial domain prediction in beam dimension for both UE-side model and NW-side model are supported in WI.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on spatial domain prediction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7510" y="996315"/>
            <a:ext cx="11322050" cy="477075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During the legacy handover procedure, the source gNB can configure the UE to report </a:t>
            </a: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the beam level measurements of neighobor cells, which are used for target gNB to provide beam-specific access information of target cell to the UE</a:t>
            </a: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1600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lvl="0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RAN2#129bis agreed that L3 Beam-level prediction specification impact will be studied</a:t>
            </a: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lvl="0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RAN2#130 agreed that for data collection for training of network-sided model, the UE can be configured to log one or more of the following data, including L3 beam level measurements:</a:t>
            </a:r>
            <a:endParaRPr lang="en-US" altLang="zh-CN" sz="1600" b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L3 cell level measurements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L3 beam level measurements</a:t>
            </a:r>
            <a:endParaRPr lang="en-US" altLang="zh-CN" sz="1600" b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L1-filtered beam level measurements (if sub-case 1 and 3 is supported)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Cell ID (FFS CGI of serving cell.  If CGI is unavailable, or for neighboring cells the UE logs PCI-ARFCN as a fallback)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2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Time info (if as agreed by AI/ML and/or if needed) 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0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Based on the above analysis, we support to consider cell-level and beam-level RRM measurement prediction in WI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lvl="0" indent="-285750" defTabSz="91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Proposal 2: Both L3 cell-level and L3 beam-level RRM measurement prediction are supported in WI.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on cell level vs beam level prediction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270" y="869315"/>
            <a:ext cx="11642725" cy="56762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RAN2#130 discussed the inference and report configuration, as well as data collection for training of network-sided model. The initial LCM framework has been established: </a:t>
            </a:r>
            <a:endParaRPr lang="en-US" altLang="zh-CN" sz="1600" b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Configuration and reporting framework: 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For network-side RRM measurement prediction, the legacy RRM measurement configuration and RRM measurement reporting framework can be used. FFS if there are specification impacts to support sub-case 1 and 3 (if supported) and interference for cell level prediction. To support cell/beam level prediction, one enhancements is to report RRM measurement results per cell at multiple time instances in one measurement report for NW-sided model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Data collection for training: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including data content (L3 cell/beam level measurments, L1 beam level measurements, cell ID, time info), logged mechanism (periodic and event-triggered logging), availability indication related info (data is available, full buffer, buffer threshold, low power), on-demand reporting, collected data handling during mobility scenario (idle/inactive, HO, RLF)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285750" lvl="0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RAN2#129bis and RAN2#130 agreed to study </a:t>
            </a: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NW-side model for temporal domain prediction, frequency domain prediction and </a:t>
            </a: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intra-frequency spatial domain prediction in beam dimension</a:t>
            </a: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lvl="0" indent="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5750" lvl="0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on network sided model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825750" y="4197350"/>
          <a:ext cx="7093585" cy="1681480"/>
        </p:xfrm>
        <a:graphic>
          <a:graphicData uri="http://schemas.openxmlformats.org/drawingml/2006/table">
            <a:tbl>
              <a:tblPr/>
              <a:tblGrid>
                <a:gridCol w="2801620"/>
                <a:gridCol w="1816100"/>
                <a:gridCol w="2475865"/>
              </a:tblGrid>
              <a:tr h="0"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endParaRPr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UE sided model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Network sided model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Measurement event prediction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Yes,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No (up to NW implementation)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Temporal domain case A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Yes, all sub cases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Temporal domain case B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 , all sub cases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Frequency domain 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 , all sub cases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 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Spatial domain 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-914400" algn="l" eaLnBrk="1" fontAlgn="auto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intra-frequency, beam dimension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914400" indent="-91440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US" altLang="zh-CN" sz="1200">
                          <a:latin typeface="Times"/>
                          <a:ea typeface="Batang"/>
                          <a:sym typeface="+mn-ea"/>
                        </a:rPr>
                        <a:t>intra-frequency, beam dimension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L3 beam level measurement prediction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Yes,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914400" indent="-91440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altLang="zh-CN" sz="1200">
                          <a:latin typeface="Times"/>
                          <a:ea typeface="Batang"/>
                        </a:rPr>
                        <a:t>Yes</a:t>
                      </a:r>
                      <a:endParaRPr lang="en-US" altLang="zh-CN" sz="1200">
                        <a:latin typeface="Times"/>
                        <a:ea typeface="Batang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47090" y="5948045"/>
            <a:ext cx="10702925" cy="386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Proposal 3: NW-sided model for temporal domain, frequency domain and </a:t>
            </a:r>
            <a:r>
              <a:rPr lang="en-US" altLang="zh-CN" sz="1600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spatial domain prediction</a:t>
            </a:r>
            <a:r>
              <a:rPr lang="en-US" altLang="zh-CN" sz="1600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 are supported in WI.</a:t>
            </a:r>
            <a:endParaRPr lang="en-US" altLang="zh-CN" sz="1600" b="1" i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270" y="869315"/>
            <a:ext cx="11642725" cy="56762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Furthermore, RAN2 discussed whether to support all sub-use cases for network-sided model, but no consensus achieved </a:t>
            </a: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According to the simulation results provided by companies, all sub-use cases show the gains for RRM measurement prediction</a:t>
            </a:r>
            <a:endParaRPr lang="en-US" altLang="zh-CN" sz="1600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We think that </a:t>
            </a: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it is similar to UE-sided model, </a:t>
            </a: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which sub-use case is used will be up to NW implementation, and the UE reports the measurement results (e.g. L1 beam level or L3 cell/beam level) based on NW configuration </a:t>
            </a:r>
            <a:endParaRPr lang="en-US" altLang="zh-CN" sz="1600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5750" lvl="0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Based on the above analysis, we think NW-sided model can be supported and all sub-use cases are considered in WI</a:t>
            </a:r>
            <a:endParaRPr lang="en-US" altLang="zh-CN" sz="1600" b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Proposal 4: All sub-use cases for NW-sided model are supported in WI.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Case 1: To predict L1 beam level results, then generate L3 cell/beam level results based on the predicted beam results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Case 2: To directly predict L3 cell/beam level results based on L3cell/beam level results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Case 3: To directly predict L3 cell/beam level results based on L1 beam level results</a:t>
            </a:r>
            <a:endParaRPr lang="en-US" altLang="zh-CN" sz="1600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on network sided model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6860" y="901700"/>
            <a:ext cx="11610975" cy="487426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of Proposals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730" y="1080770"/>
            <a:ext cx="11122025" cy="446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Proposal 1: Intra-frequency spatial domain prediction in beam dimension for both UE-side model and NW-side mode are supported in WI.</a:t>
            </a:r>
            <a:endParaRPr lang="en-US" altLang="zh-CN" b="1" i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Proposal 2: Both L3 cell-level and L3 beam-level RRM measurement prediction are supported in WI.</a:t>
            </a: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Proposal 3: </a:t>
            </a: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NW-sided model for temporal domain, frequency domain and spatial domain prediction are supported in WI.</a:t>
            </a:r>
            <a:endParaRPr lang="en-US" altLang="zh-CN" b="1" i="1" dirty="0"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Proposal 4: All sub-use cases for NW-sided model are supported in WI.</a:t>
            </a: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Case 1: To predict L1 beam level results, then generate L3 cell/beam level results based on the predicted beam results</a:t>
            </a: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Case 2: To directly predict L3 cell/beam level results based on L3cell/beam level results</a:t>
            </a: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742950" lvl="1" indent="-28575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  <a:sym typeface="+mn-ea"/>
              </a:rPr>
              <a:t>Case 3: To directly predict L3 cell/beam level results based on L1 beam level results</a:t>
            </a: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  <a:p>
            <a:pPr marL="0" lvl="1" indent="-285750" algn="l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b="1" i="1" dirty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6860" y="901700"/>
            <a:ext cx="11610975" cy="506984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85750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92125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WID scope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145" y="1035685"/>
            <a:ext cx="11346180" cy="4710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1" indent="-457200"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  <a:sym typeface="+mn-ea"/>
              </a:rPr>
              <a:t>Specify support for RRM measurement prediction for both UE and network sided models [RAN2]: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Specify signalling and protocol aspect to enable reporting inference outcome of UE sided model for RRM measurement prediction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Specify signalling and protocol aspect to enable reporting information from UE for inference operation of network sided model for RRM measurement prediction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Temporal domain prediction</a:t>
            </a: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,</a:t>
            </a: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 Frequency domain prediction</a:t>
            </a: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 and Spatial domain are supported</a:t>
            </a: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  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  <a:sym typeface="+mn-ea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Both cell level and beam level prediction are supported</a:t>
            </a:r>
            <a:endParaRPr lang="en-US" alt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  <a:sym typeface="+mn-ea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All sub-use cases studied in SI are supported for UE-sided model and NW-sided model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marR="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  <a:sym typeface="+mn-ea"/>
              </a:rPr>
              <a:t>Specify support for measurement event prediction for UE sided models [RAN2]:</a:t>
            </a:r>
            <a:endParaRPr lang="en-US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Specify signalling and protocol aspect to enable reporting inference outcome of UE sided model for measurement event prediction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  <a:sym typeface="+mn-ea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Both direct and indirect measurement event prediction are supported</a:t>
            </a:r>
            <a:endParaRPr 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Malgun Gothic" panose="020B0503020000020004" pitchFamily="34" charset="-127"/>
              <a:cs typeface="AdvP6F00"/>
            </a:endParaRPr>
          </a:p>
          <a:p>
            <a:pPr marL="45720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  <a:sym typeface="+mn-ea"/>
              </a:rPr>
              <a:t>Specify signalling and protocol to facilitate functionality-based LCM procedures</a:t>
            </a: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  <a:cs typeface="AdvP6F00"/>
                <a:sym typeface="+mn-ea"/>
              </a:rPr>
              <a:t> [RAN2]</a:t>
            </a: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  <a:cs typeface="AdvP6F00"/>
                <a:sym typeface="+mn-ea"/>
              </a:rPr>
              <a:t>: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 defTabSz="457200" rtl="0" latinLnBrk="0">
              <a:lnSpc>
                <a:spcPct val="100000"/>
              </a:lnSpc>
              <a:spcBef>
                <a:spcPct val="20000"/>
              </a:spcBef>
              <a:buClrTx/>
              <a:buSzTx/>
              <a:buFont typeface="Courier New" panose="02070309020205020404" pitchFamily="49" charset="0"/>
              <a:buChar char="o"/>
            </a:pPr>
            <a:r>
              <a:rPr lang="en-US" alt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To be based on the LCM framework for Rel-19 AI/ML for NR air interface WI as much as possible </a:t>
            </a:r>
            <a:endParaRPr lang="en-US" altLang="en-GB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-457200" algn="l">
              <a:spcBef>
                <a:spcPts val="30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GB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  <a:sym typeface="+mn-ea"/>
              </a:rPr>
              <a:t>For both RRM measurement prediction and measurement event prediction: [RAN4]</a:t>
            </a:r>
            <a:endParaRPr lang="en-GB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algn="l"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Specify core requirements identified in study item phase</a:t>
            </a:r>
            <a:endParaRPr lang="en-US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l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sym typeface="+mn-ea"/>
              </a:rPr>
              <a:t>Specify LCM-related requirements, if any</a:t>
            </a:r>
            <a:endParaRPr lang="en-GB" altLang="en-US" sz="1600" dirty="0">
              <a:solidFill>
                <a:srgbClr val="000000"/>
              </a:solidFill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9020" y="2807335"/>
            <a:ext cx="6448425" cy="1242695"/>
          </a:xfrm>
        </p:spPr>
        <p:txBody>
          <a:bodyPr>
            <a:noAutofit/>
          </a:bodyPr>
          <a:lstStyle/>
          <a:p>
            <a:pPr algn="ctr"/>
            <a:r>
              <a:rPr lang="en-US" altLang="zh-CN" sz="6600" dirty="0"/>
              <a:t>Thank you!</a:t>
            </a:r>
            <a:endParaRPr lang="en-US" altLang="zh-CN" sz="6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558*182"/>
  <p:tag name="TABLE_ENDDRAG_RECT" val="222*330*558*182"/>
</p:tagLst>
</file>

<file path=ppt/tags/tag2.xml><?xml version="1.0" encoding="utf-8"?>
<p:tagLst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8494</Words>
  <Application>WPS 演示</Application>
  <PresentationFormat>宽屏</PresentationFormat>
  <Paragraphs>146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等线</vt:lpstr>
      <vt:lpstr>方正黑体简体</vt:lpstr>
      <vt:lpstr>Arial</vt:lpstr>
      <vt:lpstr>黑体</vt:lpstr>
      <vt:lpstr>Times New Roman</vt:lpstr>
      <vt:lpstr>Times</vt:lpstr>
      <vt:lpstr>Batang</vt:lpstr>
      <vt:lpstr>Malgun Gothic</vt:lpstr>
      <vt:lpstr>Courier New</vt:lpstr>
      <vt:lpstr>AdvP6F00</vt:lpstr>
      <vt:lpstr>Arial Unicode MS</vt:lpstr>
      <vt:lpstr>Times</vt:lpstr>
      <vt:lpstr>Batang</vt:lpstr>
      <vt:lpstr>Arial Unicode MS</vt:lpstr>
      <vt:lpstr>Calibri Light</vt:lpstr>
      <vt:lpstr>Calibri</vt:lpstr>
      <vt:lpstr>等线 Light</vt:lpstr>
      <vt:lpstr>Constantia</vt:lpstr>
      <vt:lpstr>Segoe Print</vt:lpstr>
      <vt:lpstr>Office Theme</vt:lpstr>
      <vt:lpstr>1_Office Theme</vt:lpstr>
      <vt:lpstr>1_Office 佈景主題</vt:lpstr>
      <vt:lpstr>2_Office Theme</vt:lpstr>
      <vt:lpstr>3_Office Theme</vt:lpstr>
      <vt:lpstr>Views on Rel-20 AI/ML for mobility WI    CMCC </vt:lpstr>
      <vt:lpstr>Progress in RAN#107</vt:lpstr>
      <vt:lpstr>FFS on spatial domain prediction</vt:lpstr>
      <vt:lpstr>FFS on cell level vs beam level prediction</vt:lpstr>
      <vt:lpstr>FFS on network sided model</vt:lpstr>
      <vt:lpstr>FFS on network sided model</vt:lpstr>
      <vt:lpstr>Summary of Proposals</vt:lpstr>
      <vt:lpstr>Potential WID scope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CMCC</cp:lastModifiedBy>
  <cp:revision>7437</cp:revision>
  <cp:lastPrinted>2024-09-28T04:50:00Z</cp:lastPrinted>
  <dcterms:created xsi:type="dcterms:W3CDTF">2024-09-28T04:50:00Z</dcterms:created>
  <dcterms:modified xsi:type="dcterms:W3CDTF">2025-05-30T06:21:16Z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0FE1357F42604AF891FA668905739D0F_13</vt:lpwstr>
  </property>
</Properties>
</file>