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9" r:id="rId1"/>
  </p:sldMasterIdLst>
  <p:notesMasterIdLst>
    <p:notesMasterId r:id="rId9"/>
  </p:notesMasterIdLst>
  <p:sldIdLst>
    <p:sldId id="862" r:id="rId2"/>
    <p:sldId id="2142533942" r:id="rId3"/>
    <p:sldId id="2142533950" r:id="rId4"/>
    <p:sldId id="2142533951" r:id="rId5"/>
    <p:sldId id="2142533957" r:id="rId6"/>
    <p:sldId id="2142533956" r:id="rId7"/>
    <p:sldId id="2142533949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zcuy, Frank A" initials="AFA" lastIdx="9" clrIdx="0">
    <p:extLst>
      <p:ext uri="{19B8F6BF-5375-455C-9EA6-DF929625EA0E}">
        <p15:presenceInfo xmlns:p15="http://schemas.microsoft.com/office/powerpoint/2012/main" userId="S-1-5-21-2957877638-2650906760-3733329590-2074286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59" autoAdjust="0"/>
    <p:restoredTop sz="94360"/>
  </p:normalViewPr>
  <p:slideViewPr>
    <p:cSldViewPr snapToGrid="0" snapToObjects="1" showGuides="1">
      <p:cViewPr varScale="1">
        <p:scale>
          <a:sx n="153" d="100"/>
          <a:sy n="153" d="100"/>
        </p:scale>
        <p:origin x="100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659D8-E6BE-CE4A-A260-507D23829EA1}" type="datetimeFigureOut">
              <a:rPr lang="en-US" smtClean="0"/>
              <a:t>6/2/25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85043-E03F-FA4A-95BE-79E1B9A2F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423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85043-E03F-FA4A-95BE-79E1B9A2F57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149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5043-E03F-FA4A-95BE-79E1B9A2F5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324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5043-E03F-FA4A-95BE-79E1B9A2F57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7415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72926-B0F6-A82F-FEC4-C0014913EC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D39861-A09D-9E2B-CAC0-29B1E025BE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53F390-ECB9-BFD0-DC22-4CDAE2061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CE0C7-0059-5FA6-46BB-58FD5553FB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5043-E03F-FA4A-95BE-79E1B9A2F57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650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CF1EC3-87F9-C5BA-9235-83BA7A062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BB0B45-830C-C4A4-3F7A-89E428B33D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71CEEB-7A07-EDFC-7F75-0B038F94A8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87451E-B3F2-C9CB-7BC3-93E63893AB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5043-E03F-FA4A-95BE-79E1B9A2F57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571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4951"/>
            <a:ext cx="8229600" cy="1714500"/>
          </a:xfrm>
        </p:spPr>
        <p:txBody>
          <a:bodyPr lIns="0" tIns="0" rIns="91440" bIns="0" rtlCol="0" anchor="ctr" anchorCtr="0">
            <a:normAutofit/>
          </a:bodyPr>
          <a:lstStyle>
            <a:lvl1pPr marL="0" indent="0" algn="ctr" defTabSz="342900" rtl="0" eaLnBrk="1" latinLnBrk="0" hangingPunct="1">
              <a:spcBef>
                <a:spcPct val="0"/>
              </a:spcBef>
              <a:buNone/>
              <a:defRPr lang="en-US" sz="4400" b="1" i="0" kern="1200" cap="none" baseline="0" dirty="0" smtClean="0">
                <a:solidFill>
                  <a:schemeClr val="accent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0"/>
          </p:nvPr>
        </p:nvSpPr>
        <p:spPr>
          <a:xfrm>
            <a:off x="457200" y="4015463"/>
            <a:ext cx="8229600" cy="411480"/>
          </a:xfrm>
        </p:spPr>
        <p:txBody>
          <a:bodyPr lIns="0" tIns="0" rIns="91440" bIns="0" anchor="t" anchorCtr="0">
            <a:normAutofit/>
          </a:bodyPr>
          <a:lstStyle>
            <a:lvl1pPr marL="0" indent="0" algn="ctr">
              <a:buNone/>
              <a:defRPr sz="2800" b="1" i="1" cap="none" baseline="0">
                <a:solidFill>
                  <a:schemeClr val="tx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521" y="275875"/>
            <a:ext cx="2280037" cy="957384"/>
          </a:xfrm>
          <a:prstGeom prst="rect">
            <a:avLst/>
          </a:prstGeom>
        </p:spPr>
      </p:pic>
      <p:sp>
        <p:nvSpPr>
          <p:cNvPr id="11" name="Rectangle 11"/>
          <p:cNvSpPr>
            <a:spLocks noChangeArrowheads="1"/>
          </p:cNvSpPr>
          <p:nvPr userDrawn="1"/>
        </p:nvSpPr>
        <p:spPr bwMode="auto">
          <a:xfrm>
            <a:off x="0" y="1447800"/>
            <a:ext cx="9144000" cy="46038"/>
          </a:xfrm>
          <a:prstGeom prst="rect">
            <a:avLst/>
          </a:prstGeom>
          <a:solidFill>
            <a:schemeClr val="accent1"/>
          </a:solidFill>
          <a:ln w="12700">
            <a:noFill/>
            <a:round/>
            <a:headEnd type="oval" w="med" len="med"/>
            <a:tailEnd/>
          </a:ln>
        </p:spPr>
        <p:txBody>
          <a:bodyPr/>
          <a:lstStyle/>
          <a:p>
            <a:pPr>
              <a:defRPr/>
            </a:pPr>
            <a:endParaRPr lang="en-US">
              <a:solidFill>
                <a:srgbClr val="00629B"/>
              </a:solidFill>
              <a:ea typeface="ヒラギノ角ゴ Pro W3" pitchFamily="12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4858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4951"/>
            <a:ext cx="8229600" cy="1714500"/>
          </a:xfrm>
        </p:spPr>
        <p:txBody>
          <a:bodyPr lIns="0" tIns="0" rIns="91440" bIns="0" rtlCol="0" anchor="ctr" anchorCtr="0">
            <a:normAutofit/>
          </a:bodyPr>
          <a:lstStyle>
            <a:lvl1pPr marL="0" indent="0" algn="ctr" defTabSz="342900" rtl="0" eaLnBrk="1" latinLnBrk="0" hangingPunct="1">
              <a:spcBef>
                <a:spcPct val="0"/>
              </a:spcBef>
              <a:buNone/>
              <a:defRPr lang="en-US" sz="3600" b="1" kern="1200" cap="none" baseline="0" dirty="0" smtClean="0">
                <a:solidFill>
                  <a:schemeClr val="accent1"/>
                </a:solidFill>
                <a:latin typeface="+mj-lt"/>
                <a:ea typeface="+mj-ea"/>
                <a:cs typeface="Arial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0"/>
          </p:nvPr>
        </p:nvSpPr>
        <p:spPr>
          <a:xfrm>
            <a:off x="457200" y="4015463"/>
            <a:ext cx="8229600" cy="411480"/>
          </a:xfrm>
        </p:spPr>
        <p:txBody>
          <a:bodyPr lIns="0" tIns="0" rIns="91440" bIns="0" anchor="t" anchorCtr="0">
            <a:normAutofit/>
          </a:bodyPr>
          <a:lstStyle>
            <a:lvl1pPr marL="0" indent="0" algn="ctr">
              <a:buNone/>
              <a:defRPr sz="2400" cap="all" baseline="0">
                <a:solidFill>
                  <a:schemeClr val="tx1"/>
                </a:solidFill>
                <a:latin typeface="+mj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521" y="275875"/>
            <a:ext cx="2280037" cy="957384"/>
          </a:xfrm>
          <a:prstGeom prst="rect">
            <a:avLst/>
          </a:prstGeom>
        </p:spPr>
      </p:pic>
      <p:sp>
        <p:nvSpPr>
          <p:cNvPr id="11" name="Rectangle 11"/>
          <p:cNvSpPr>
            <a:spLocks noChangeArrowheads="1"/>
          </p:cNvSpPr>
          <p:nvPr userDrawn="1"/>
        </p:nvSpPr>
        <p:spPr bwMode="auto">
          <a:xfrm>
            <a:off x="0" y="1447800"/>
            <a:ext cx="9144000" cy="46038"/>
          </a:xfrm>
          <a:prstGeom prst="rect">
            <a:avLst/>
          </a:prstGeom>
          <a:solidFill>
            <a:schemeClr val="accent1"/>
          </a:solidFill>
          <a:ln w="12700">
            <a:noFill/>
            <a:round/>
            <a:headEnd type="oval" w="med" len="med"/>
            <a:tailEnd/>
          </a:ln>
        </p:spPr>
        <p:txBody>
          <a:bodyPr/>
          <a:lstStyle/>
          <a:p>
            <a:pPr>
              <a:defRPr/>
            </a:pPr>
            <a:endParaRPr lang="en-US">
              <a:solidFill>
                <a:srgbClr val="00629B"/>
              </a:solidFill>
              <a:ea typeface="ヒラギノ角ゴ Pro W3" pitchFamily="12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48734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5537"/>
            <a:ext cx="8229600" cy="555603"/>
          </a:xfrm>
        </p:spPr>
        <p:txBody>
          <a:bodyPr>
            <a:normAutofit/>
          </a:bodyPr>
          <a:lstStyle>
            <a:lvl1pPr algn="ct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6326"/>
            <a:ext cx="4059936" cy="28163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6864" y="1416326"/>
            <a:ext cx="4059936" cy="28163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2"/>
          </p:nvPr>
        </p:nvSpPr>
        <p:spPr>
          <a:xfrm>
            <a:off x="457200" y="853822"/>
            <a:ext cx="4059936" cy="479822"/>
          </a:xfrm>
        </p:spPr>
        <p:txBody>
          <a:bodyPr anchor="b">
            <a:normAutofit/>
          </a:bodyPr>
          <a:lstStyle>
            <a:lvl1pPr marL="0" indent="0">
              <a:buNone/>
              <a:defRPr sz="1600" b="0" cap="all" baseline="0">
                <a:solidFill>
                  <a:schemeClr val="tx1"/>
                </a:solidFill>
                <a:latin typeface="+mj-lt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6863" y="850392"/>
            <a:ext cx="4059936" cy="479822"/>
          </a:xfrm>
        </p:spPr>
        <p:txBody>
          <a:bodyPr anchor="b">
            <a:normAutofit/>
          </a:bodyPr>
          <a:lstStyle>
            <a:lvl1pPr marL="0" indent="0">
              <a:buNone/>
              <a:defRPr sz="1600" b="0" cap="all" baseline="0">
                <a:solidFill>
                  <a:schemeClr val="tx1"/>
                </a:solidFill>
                <a:latin typeface="+mj-lt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07398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66206"/>
          </a:xfrm>
        </p:spPr>
        <p:txBody>
          <a:bodyPr>
            <a:normAutofit/>
          </a:bodyPr>
          <a:lstStyle>
            <a:lvl1pPr algn="ct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365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1170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+Content_Grey">
    <p:bg>
      <p:bgPr>
        <a:solidFill>
          <a:srgbClr val="EFF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2F3776-3D2C-A222-540D-0903BB38AA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lnSpc>
                <a:spcPct val="85000"/>
              </a:lnSpc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Title + Content layout</a:t>
            </a:r>
            <a:br>
              <a:rPr lang="en-US"/>
            </a:br>
            <a:r>
              <a:rPr lang="en-US"/>
              <a:t>Title 2 lines maximum</a:t>
            </a:r>
            <a:endParaRPr lang="en-CA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603945-6AF6-41EC-96CD-6345DBC93FB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4674D7-0943-3D3A-3399-801B35B01C9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6953" y="1365645"/>
            <a:ext cx="8370095" cy="325874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Parent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</a:t>
            </a:r>
          </a:p>
          <a:p>
            <a:pPr lvl="6"/>
            <a:r>
              <a:rPr lang="en-US"/>
              <a:t>Seventh</a:t>
            </a:r>
          </a:p>
          <a:p>
            <a:pPr lvl="7"/>
            <a:r>
              <a:rPr lang="en-US"/>
              <a:t>Eighth</a:t>
            </a:r>
          </a:p>
          <a:p>
            <a:pPr lvl="8"/>
            <a:r>
              <a:rPr lang="en-US"/>
              <a:t>Ninth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0D4A21-1870-2B85-04F6-859526FE41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6954" y="1040606"/>
            <a:ext cx="8370094" cy="166199"/>
          </a:xfrm>
        </p:spPr>
        <p:txBody>
          <a:bodyPr>
            <a:spAutoFit/>
          </a:bodyPr>
          <a:lstStyle>
            <a:lvl1pPr marL="0" indent="0">
              <a:buNone/>
              <a:defRPr lang="en-US" sz="1200" kern="1200" dirty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err="1"/>
              <a:t>Subheader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3F3C8D-5FC0-8926-D525-14F58F1CD347}"/>
              </a:ext>
            </a:extLst>
          </p:cNvPr>
          <p:cNvSpPr txBox="1"/>
          <p:nvPr userDrawn="1"/>
        </p:nvSpPr>
        <p:spPr>
          <a:xfrm>
            <a:off x="8757047" y="4782738"/>
            <a:ext cx="282177" cy="110992"/>
          </a:xfrm>
          <a:prstGeom prst="rect">
            <a:avLst/>
          </a:prstGeom>
        </p:spPr>
        <p:txBody>
          <a:bodyPr vert="horz" wrap="square" lIns="13716" tIns="0" rIns="13716" bIns="6858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l" defTabSz="6858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600" kern="120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pPr marL="0" lvl="0" algn="l" defTabSz="685800" rtl="0" eaLnBrk="1" latinLnBrk="0" hangingPunct="1">
                <a:lnSpc>
                  <a:spcPct val="125000"/>
                </a:lnSpc>
              </a:pPr>
              <a:t>‹#›</a:t>
            </a:fld>
            <a:endParaRPr lang="en-US" sz="600" kern="1200">
              <a:solidFill>
                <a:schemeClr val="accent6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153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11926"/>
          </a:xfrm>
        </p:spPr>
        <p:txBody>
          <a:bodyPr>
            <a:normAutofit/>
          </a:bodyPr>
          <a:lstStyle>
            <a:lvl1pPr algn="ct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1952"/>
            <a:ext cx="8229600" cy="325085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57201" y="4800599"/>
            <a:ext cx="302895" cy="1632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FC453F9-C9B6-4F54-A66C-DDEABE6228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163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6571"/>
            <a:ext cx="8229600" cy="724989"/>
          </a:xfrm>
        </p:spPr>
        <p:txBody>
          <a:bodyPr>
            <a:normAutofit/>
          </a:bodyPr>
          <a:lstStyle>
            <a:lvl1pPr algn="ct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71450" indent="-171450">
              <a:buFont typeface="+mj-lt"/>
              <a:buAutoNum type="arabicPeriod"/>
              <a:defRPr/>
            </a:lvl1pPr>
            <a:lvl2pPr marL="342900" indent="-171450">
              <a:buFont typeface="+mj-lt"/>
              <a:buAutoNum type="alphaLcPeriod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66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ection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76994"/>
            <a:ext cx="8229600" cy="616709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9235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ection Title (Blank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7400"/>
            <a:ext cx="8229600" cy="636303"/>
          </a:xfrm>
        </p:spPr>
        <p:txBody>
          <a:bodyPr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6914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1663"/>
            <a:ext cx="8229600" cy="700169"/>
          </a:xfrm>
        </p:spPr>
        <p:txBody>
          <a:bodyPr>
            <a:normAutofit/>
          </a:bodyPr>
          <a:lstStyle>
            <a:lvl1pPr algn="ct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59936" cy="30906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143000"/>
            <a:ext cx="4059936" cy="30906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113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6754"/>
            <a:ext cx="8229600" cy="614388"/>
          </a:xfrm>
        </p:spPr>
        <p:txBody>
          <a:bodyPr>
            <a:normAutofit/>
          </a:bodyPr>
          <a:lstStyle>
            <a:lvl1pPr algn="ct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6325"/>
            <a:ext cx="4059936" cy="310995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6864" y="1416326"/>
            <a:ext cx="4059936" cy="310995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2"/>
          </p:nvPr>
        </p:nvSpPr>
        <p:spPr>
          <a:xfrm>
            <a:off x="457200" y="853822"/>
            <a:ext cx="4059936" cy="479822"/>
          </a:xfrm>
        </p:spPr>
        <p:txBody>
          <a:bodyPr anchor="b"/>
          <a:lstStyle>
            <a:lvl1pPr marL="0" indent="0">
              <a:buNone/>
              <a:defRPr sz="1500" b="0" cap="all" baseline="0">
                <a:solidFill>
                  <a:schemeClr val="tx1"/>
                </a:solidFill>
                <a:latin typeface="+mj-lt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6863" y="850392"/>
            <a:ext cx="4059936" cy="479822"/>
          </a:xfrm>
        </p:spPr>
        <p:txBody>
          <a:bodyPr anchor="b"/>
          <a:lstStyle>
            <a:lvl1pPr marL="0" indent="0">
              <a:buNone/>
              <a:defRPr sz="1500" b="0" cap="all" baseline="0">
                <a:solidFill>
                  <a:schemeClr val="tx1"/>
                </a:solidFill>
                <a:latin typeface="+mj-lt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5819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199"/>
            <a:ext cx="8229600" cy="679269"/>
          </a:xfrm>
        </p:spPr>
        <p:txBody>
          <a:bodyPr>
            <a:normAutofit/>
          </a:bodyPr>
          <a:lstStyle>
            <a:lvl1pPr algn="ct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973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196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48463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30906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1" y="4800599"/>
            <a:ext cx="302895" cy="11887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 b="1">
                <a:solidFill>
                  <a:schemeClr val="accent2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713" y="4535424"/>
            <a:ext cx="1059093" cy="444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383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667" r:id="rId10"/>
    <p:sldLayoutId id="2147483676" r:id="rId11"/>
    <p:sldLayoutId id="2147483675" r:id="rId12"/>
    <p:sldLayoutId id="2147483674" r:id="rId13"/>
    <p:sldLayoutId id="2147483744" r:id="rId14"/>
  </p:sldLayoutIdLst>
  <p:hf hdr="0" ftr="0" dt="0"/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2100" b="1" i="0" kern="1200">
          <a:solidFill>
            <a:schemeClr val="accent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Tx/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342900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514350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685800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•"/>
        <a:defRPr sz="1050" b="0" i="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857250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•"/>
        <a:defRPr sz="900" b="0" i="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753271" y="2158828"/>
            <a:ext cx="7684895" cy="1594498"/>
          </a:xfrm>
        </p:spPr>
        <p:txBody>
          <a:bodyPr>
            <a:normAutofit/>
          </a:bodyPr>
          <a:lstStyle/>
          <a:p>
            <a:r>
              <a:rPr lang="en-US" sz="4000" dirty="0"/>
              <a:t>On Rel-20 Mobility Enhancements – Phase 5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11289C3-A69C-A0AF-3CC5-0318DA0A1F5B}"/>
              </a:ext>
            </a:extLst>
          </p:cNvPr>
          <p:cNvSpPr txBox="1">
            <a:spLocks/>
          </p:cNvSpPr>
          <p:nvPr/>
        </p:nvSpPr>
        <p:spPr bwMode="gray">
          <a:xfrm>
            <a:off x="120269" y="72828"/>
            <a:ext cx="8950901" cy="131734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4800" kern="1200" spc="0" baseline="0" dirty="0">
                <a:solidFill>
                  <a:schemeClr val="tx1"/>
                </a:solidFill>
                <a:latin typeface="Aptos" panose="020B0004020202020204" pitchFamily="34" charset="0"/>
                <a:ea typeface="Alfabet" pitchFamily="2" charset="0"/>
                <a:cs typeface="Microsoft Sans Serif" panose="020B0604020202020204" pitchFamily="34" charset="0"/>
              </a:defRPr>
            </a:lvl1pPr>
          </a:lstStyle>
          <a:p>
            <a:r>
              <a:rPr lang="en-US" sz="1600" dirty="0"/>
              <a:t>RP-251340</a:t>
            </a:r>
          </a:p>
          <a:p>
            <a:endParaRPr lang="en-US" sz="1400" dirty="0"/>
          </a:p>
          <a:p>
            <a:r>
              <a:rPr lang="en-US" sz="1600" dirty="0"/>
              <a:t>3GPP TSG RAN#108</a:t>
            </a:r>
          </a:p>
          <a:p>
            <a:r>
              <a:rPr lang="en-US" sz="1600" dirty="0"/>
              <a:t>Prague, CZ.</a:t>
            </a:r>
          </a:p>
          <a:p>
            <a:r>
              <a:rPr lang="en-US" sz="1600" i="1" dirty="0"/>
              <a:t>June 9 – 13, 2025</a:t>
            </a:r>
          </a:p>
          <a:p>
            <a:endParaRPr lang="en-US" sz="1100" dirty="0"/>
          </a:p>
          <a:p>
            <a:r>
              <a:rPr lang="en-US" sz="1600" b="1" dirty="0"/>
              <a:t>Agenda Item</a:t>
            </a:r>
            <a:r>
              <a:rPr lang="en-US" sz="1600" dirty="0"/>
              <a:t>: 15.2.3</a:t>
            </a:r>
          </a:p>
        </p:txBody>
      </p:sp>
    </p:spTree>
    <p:extLst>
      <p:ext uri="{BB962C8B-B14F-4D97-AF65-F5344CB8AC3E}">
        <p14:creationId xmlns:p14="http://schemas.microsoft.com/office/powerpoint/2010/main" val="461455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80B734D-FDDC-6D25-C56E-D6BB1769D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741" y="179614"/>
            <a:ext cx="8229600" cy="394063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Mobility Enhancements Phase 5</a:t>
            </a:r>
            <a:br>
              <a:rPr lang="en-US" dirty="0"/>
            </a:b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904D45-C04D-F4BC-0E31-AE16ED59A14B}"/>
              </a:ext>
            </a:extLst>
          </p:cNvPr>
          <p:cNvSpPr txBox="1">
            <a:spLocks/>
          </p:cNvSpPr>
          <p:nvPr/>
        </p:nvSpPr>
        <p:spPr>
          <a:xfrm>
            <a:off x="251741" y="631866"/>
            <a:ext cx="8293743" cy="3328015"/>
          </a:xfrm>
          <a:prstGeom prst="rect">
            <a:avLst/>
          </a:prstGeom>
        </p:spPr>
        <p:txBody>
          <a:bodyPr vert="horz" lIns="0" tIns="0" rIns="91440" bIns="9144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2400"/>
              </a:spcBef>
              <a:buFont typeface="Arial"/>
              <a:buNone/>
              <a:defRPr sz="2000" b="0" i="0" kern="1200">
                <a:solidFill>
                  <a:schemeClr val="accent1"/>
                </a:solidFill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defRPr>
            </a:lvl1pPr>
            <a:lvl2pPr marL="176213" indent="-176213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accent1"/>
                </a:solidFill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defRPr>
            </a:lvl2pPr>
            <a:lvl3pPr marL="344488" indent="-168275" algn="l" defTabSz="914400" rtl="0" eaLnBrk="1" latinLnBrk="0" hangingPunct="1">
              <a:lnSpc>
                <a:spcPct val="110000"/>
              </a:lnSpc>
              <a:spcBef>
                <a:spcPts val="400"/>
              </a:spcBef>
              <a:buFont typeface="Arial"/>
              <a:buChar char="–"/>
              <a:tabLst/>
              <a:defRPr sz="1100" b="0" i="0" kern="1200">
                <a:solidFill>
                  <a:schemeClr val="accent1"/>
                </a:solidFill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rial" panose="020B0502020503020304" pitchFamily="34" charset="0"/>
                <a:ea typeface="+mn-ea"/>
                <a:cs typeface="Arial" panose="020B0502020503020304" pitchFamily="34" charset="0"/>
              </a:defRPr>
            </a:lvl4pPr>
            <a:lvl5pPr marL="519113" indent="-173038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tabLst/>
              <a:defRPr sz="1200" b="0" i="0" kern="1200">
                <a:solidFill>
                  <a:schemeClr val="tx1"/>
                </a:solidFill>
                <a:latin typeface="Arial" panose="020B040603020202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b="1" dirty="0"/>
              <a:t>Overview</a:t>
            </a:r>
          </a:p>
          <a:p>
            <a:pPr marL="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ea typeface="+mn-ea"/>
              <a:cs typeface="Spectrum Sans Book" panose="020B0402020503020304" pitchFamily="34" charset="0"/>
            </a:endParaRPr>
          </a:p>
          <a:p>
            <a:pPr marL="230188" marR="0" lvl="1" indent="-23018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Mobility enhancements have been specified since NR Release-15, these include conditional handover (CHO) and dual active protocol stacks (DAPS). </a:t>
            </a:r>
          </a:p>
          <a:p>
            <a:pPr marL="230188" marR="0" lvl="1" indent="-23018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In Release-18, L1/L2 Triggered Mobility (LTM) was introduced to reduce HO interruption time and provide improved HO performance – this makes it desirable by most operators. Expanding the scope of LTM in Rel-20 will further improve HO performance.</a:t>
            </a:r>
          </a:p>
          <a:p>
            <a:pPr marL="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ea typeface="+mn-ea"/>
              <a:cs typeface="Spectrum Sans Book" panose="020B0402020503020304" pitchFamily="34" charset="0"/>
            </a:endParaRPr>
          </a:p>
          <a:p>
            <a:pPr marL="230188" marR="0" lvl="1" indent="-23018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600" b="1" dirty="0"/>
              <a:t>Possible scope of enhancements in Rel-20 include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:</a:t>
            </a:r>
          </a:p>
          <a:p>
            <a:pPr marL="688975" marR="0" lvl="2" indent="-284163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Inter-CU Conditional LTM (C-LTM)</a:t>
            </a:r>
          </a:p>
          <a:p>
            <a:pPr marL="688975" lvl="2" indent="-284163" algn="just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solidFill>
                  <a:srgbClr val="002038"/>
                </a:solidFill>
              </a:rPr>
              <a:t>L1-SINR measurement quantity for LTM</a:t>
            </a:r>
          </a:p>
          <a:p>
            <a:pPr marL="688975" lvl="2" indent="-284163" algn="just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solidFill>
                  <a:srgbClr val="002038"/>
                </a:solidFill>
              </a:rPr>
              <a:t>Dynamic update of L1 measurement/reporting for LTM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4E59CF8-2EE3-E4FD-C0E9-4BF53C4577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C453F9-C9B6-4F54-A66C-DDEABE62288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158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9AE68-4E26-5727-1DE3-3875CDADE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89E08AB-AFA6-9CB3-4770-C7A96F6AD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741" y="202113"/>
            <a:ext cx="8229600" cy="394063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Inter-CU Conditional LTM (C-LTM)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5A38B54-44FF-A4BC-E951-7B6C9CFBB1D2}"/>
              </a:ext>
            </a:extLst>
          </p:cNvPr>
          <p:cNvSpPr txBox="1">
            <a:spLocks/>
          </p:cNvSpPr>
          <p:nvPr/>
        </p:nvSpPr>
        <p:spPr>
          <a:xfrm>
            <a:off x="251740" y="457199"/>
            <a:ext cx="8229601" cy="4343400"/>
          </a:xfrm>
          <a:prstGeom prst="rect">
            <a:avLst/>
          </a:prstGeom>
        </p:spPr>
        <p:txBody>
          <a:bodyPr vert="horz" lIns="0" tIns="182880" rIns="91440" bIns="9144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2400"/>
              </a:spcBef>
              <a:buFont typeface="Arial"/>
              <a:buNone/>
              <a:defRPr sz="2000" b="0" i="0" kern="1200">
                <a:solidFill>
                  <a:schemeClr val="accent1"/>
                </a:solidFill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defRPr>
            </a:lvl1pPr>
            <a:lvl2pPr marL="176213" indent="-176213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accent1"/>
                </a:solidFill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defRPr>
            </a:lvl2pPr>
            <a:lvl3pPr marL="344488" indent="-168275" algn="l" defTabSz="914400" rtl="0" eaLnBrk="1" latinLnBrk="0" hangingPunct="1">
              <a:lnSpc>
                <a:spcPct val="110000"/>
              </a:lnSpc>
              <a:spcBef>
                <a:spcPts val="400"/>
              </a:spcBef>
              <a:buFont typeface="Arial"/>
              <a:buChar char="–"/>
              <a:tabLst/>
              <a:defRPr sz="1100" b="0" i="0" kern="1200">
                <a:solidFill>
                  <a:schemeClr val="accent1"/>
                </a:solidFill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rial" panose="020B0502020503020304" pitchFamily="34" charset="0"/>
                <a:ea typeface="+mn-ea"/>
                <a:cs typeface="Arial" panose="020B0502020503020304" pitchFamily="34" charset="0"/>
              </a:defRPr>
            </a:lvl4pPr>
            <a:lvl5pPr marL="519113" indent="-173038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tabLst/>
              <a:defRPr sz="1200" b="0" i="0" kern="1200">
                <a:solidFill>
                  <a:schemeClr val="tx1"/>
                </a:solidFill>
                <a:latin typeface="Arial" panose="020B040603020202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0188" marR="0" lvl="1" indent="-23018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Rel-19 Conditional LTM (C-LTM) is specified to reduce the interruption time by using UE evaluated conditions to trigger LTM and subsequent LTM.</a:t>
            </a:r>
          </a:p>
          <a:p>
            <a:pPr marL="230188" marR="0" lvl="1" indent="-23018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2038"/>
                </a:solidFill>
              </a:rPr>
              <a:t>The Rel-19 C-LTM is however limited to intra-CU (i.e., mobility between cells of the same </a:t>
            </a:r>
            <a:r>
              <a:rPr lang="en-US" sz="1600" dirty="0" err="1">
                <a:solidFill>
                  <a:srgbClr val="002038"/>
                </a:solidFill>
              </a:rPr>
              <a:t>gNB</a:t>
            </a:r>
            <a:r>
              <a:rPr lang="en-US" sz="1600" dirty="0">
                <a:solidFill>
                  <a:srgbClr val="002038"/>
                </a:solidFill>
              </a:rPr>
              <a:t>-CU) and non-DC scenarios.</a:t>
            </a:r>
          </a:p>
          <a:p>
            <a:pPr marL="398463" lvl="2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To achieve better overall HO performance and efficiency, inter-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gNB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 (or inter-CU) mobility is important to harness the benefits of C-LTM to further reduce interruption time and improve HO robustness.</a:t>
            </a:r>
          </a:p>
          <a:p>
            <a:pPr marL="230188" lvl="2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ea typeface="+mn-ea"/>
              <a:cs typeface="Spectrum Sans Book" panose="020B0402020503020304" pitchFamily="34" charset="0"/>
            </a:endParaRPr>
          </a:p>
          <a:p>
            <a:pPr marL="230188" marR="0" lvl="1" indent="-23018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600" b="1" dirty="0"/>
              <a:t>The potential enhancements for inter-CU C-LTM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:</a:t>
            </a:r>
          </a:p>
          <a:p>
            <a:pPr marL="403225" lvl="1" indent="-173038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600" dirty="0">
                <a:solidFill>
                  <a:srgbClr val="002038"/>
                </a:solidFill>
              </a:rPr>
              <a:t>Specify support for inter-CU C-LTM [RAN2, RAN3]</a:t>
            </a:r>
          </a:p>
          <a:p>
            <a:pPr marL="571500" lvl="2" indent="-173038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600" dirty="0">
                <a:solidFill>
                  <a:srgbClr val="002038"/>
                </a:solidFill>
              </a:rPr>
              <a:t>In case DC is no configured and CU is actin as the MN.</a:t>
            </a:r>
          </a:p>
          <a:p>
            <a:pPr marL="571500" lvl="2" indent="-173038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600" dirty="0">
                <a:solidFill>
                  <a:srgbClr val="002038"/>
                </a:solidFill>
              </a:rPr>
              <a:t>Specify support for DC case where inter-CU LTM is either configured in MN or SN with no change to MN or SN.</a:t>
            </a:r>
          </a:p>
          <a:p>
            <a:pPr marL="571500" lvl="2" indent="-173038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600" dirty="0">
                <a:solidFill>
                  <a:srgbClr val="002038"/>
                </a:solidFill>
              </a:rPr>
              <a:t>Specify no support for DC case where inter-CU LTM is configured for both MN and SN simultaneously.</a:t>
            </a:r>
          </a:p>
          <a:p>
            <a:pPr marL="398462" lvl="2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ea typeface="+mn-ea"/>
              <a:cs typeface="Spectrum Sans Book" panose="020B0402020503020304" pitchFamily="34" charset="0"/>
            </a:endParaRPr>
          </a:p>
          <a:p>
            <a:pPr marL="403225" lvl="1" indent="-173038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600" b="1" dirty="0"/>
              <a:t>Proposal 1: </a:t>
            </a:r>
            <a:r>
              <a:rPr lang="en-US" sz="1600" dirty="0"/>
              <a:t>Support enhancements in inter-CU C-LTM.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0D06C0-8AA8-8227-6912-F8E5E00638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C453F9-C9B6-4F54-A66C-DDEABE62288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385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7DB14-5B77-86EB-F996-665125575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63B6DF7F-0E13-FD26-FAF5-CD0FB771A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741" y="202113"/>
            <a:ext cx="8229600" cy="394063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L1-SINR Measurement for LTM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31D80E3-9BE3-6DD4-2E98-AE0506F7CA96}"/>
              </a:ext>
            </a:extLst>
          </p:cNvPr>
          <p:cNvSpPr txBox="1">
            <a:spLocks/>
          </p:cNvSpPr>
          <p:nvPr/>
        </p:nvSpPr>
        <p:spPr>
          <a:xfrm>
            <a:off x="251741" y="429917"/>
            <a:ext cx="8640518" cy="4013614"/>
          </a:xfrm>
          <a:prstGeom prst="rect">
            <a:avLst/>
          </a:prstGeom>
        </p:spPr>
        <p:txBody>
          <a:bodyPr vert="horz" lIns="0" tIns="182880" rIns="91440" bIns="9144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2400"/>
              </a:spcBef>
              <a:buFont typeface="Arial"/>
              <a:buNone/>
              <a:defRPr sz="2000" b="0" i="0" kern="1200">
                <a:solidFill>
                  <a:schemeClr val="accent1"/>
                </a:solidFill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defRPr>
            </a:lvl1pPr>
            <a:lvl2pPr marL="176213" indent="-176213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accent1"/>
                </a:solidFill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defRPr>
            </a:lvl2pPr>
            <a:lvl3pPr marL="344488" indent="-168275" algn="l" defTabSz="914400" rtl="0" eaLnBrk="1" latinLnBrk="0" hangingPunct="1">
              <a:lnSpc>
                <a:spcPct val="110000"/>
              </a:lnSpc>
              <a:spcBef>
                <a:spcPts val="400"/>
              </a:spcBef>
              <a:buFont typeface="Arial"/>
              <a:buChar char="–"/>
              <a:tabLst/>
              <a:defRPr sz="1100" b="0" i="0" kern="1200">
                <a:solidFill>
                  <a:schemeClr val="accent1"/>
                </a:solidFill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rial" panose="020B0502020503020304" pitchFamily="34" charset="0"/>
                <a:ea typeface="+mn-ea"/>
                <a:cs typeface="Arial" panose="020B0502020503020304" pitchFamily="34" charset="0"/>
              </a:defRPr>
            </a:lvl4pPr>
            <a:lvl5pPr marL="519113" indent="-173038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tabLst/>
              <a:defRPr sz="1200" b="0" i="0" kern="1200">
                <a:solidFill>
                  <a:schemeClr val="tx1"/>
                </a:solidFill>
                <a:latin typeface="Arial" panose="020B040603020202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0188" marR="0" lvl="1" indent="-23018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L1-SINR measurement for LTM will provide a more robust cell selection by taking </a:t>
            </a:r>
            <a:r>
              <a:rPr lang="en-US" sz="1600" dirty="0">
                <a:solidFill>
                  <a:srgbClr val="002038"/>
                </a:solidFill>
              </a:rPr>
              <a:t>interference magnitude into account, which is not possible with RSRP-based cell selection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. With L1-SINR based LTM, throughput performance increases and the likelihood of ping-pong (or frequent) cell switch is reduced.</a:t>
            </a:r>
          </a:p>
          <a:p>
            <a:pPr marL="398463" lvl="2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2038"/>
                </a:solidFill>
              </a:rPr>
              <a:t>L1-RSRP may not reveal the channel conditions (interference and noise levels).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ea typeface="+mn-ea"/>
              <a:cs typeface="Spectrum Sans Book" panose="020B0402020503020304" pitchFamily="34" charset="0"/>
            </a:endParaRPr>
          </a:p>
          <a:p>
            <a:pPr marL="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ea typeface="+mn-ea"/>
              <a:cs typeface="Spectrum Sans Book" panose="020B0402020503020304" pitchFamily="34" charset="0"/>
            </a:endParaRPr>
          </a:p>
          <a:p>
            <a:pPr marL="230188" marR="0" lvl="1" indent="-23018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600" b="1" dirty="0"/>
              <a:t>Specify support for L1-SINR as L1 measurement quantity for LTM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:</a:t>
            </a:r>
          </a:p>
          <a:p>
            <a:pPr marL="688975" lvl="2" indent="-284163" algn="just"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Support L1-SINR measurement and include L1-SINR measurements in  MAC CE event triggered L1 </a:t>
            </a:r>
            <a:r>
              <a:rPr lang="en-US" sz="1600" dirty="0">
                <a:solidFill>
                  <a:srgbClr val="002038"/>
                </a:solidFill>
              </a:rPr>
              <a:t>measurement report [RAN1, RAN2, RAN3, RAN4].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ea typeface="+mn-ea"/>
              <a:cs typeface="Spectrum Sans Book" panose="020B0402020503020304" pitchFamily="34" charset="0"/>
            </a:endParaRPr>
          </a:p>
          <a:p>
            <a:pPr marL="688975" marR="0" lvl="2" indent="-284163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Support L1-SINR based triggering conditional LTM [RAN1, RAN2]</a:t>
            </a:r>
            <a:r>
              <a:rPr lang="en-US" sz="1600" dirty="0">
                <a:solidFill>
                  <a:srgbClr val="002038"/>
                </a:solidFill>
              </a:rPr>
              <a:t>.</a:t>
            </a:r>
          </a:p>
          <a:p>
            <a:pPr marL="404812" lvl="2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1900" dirty="0">
              <a:solidFill>
                <a:srgbClr val="002038"/>
              </a:solidFill>
            </a:endParaRP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b="1" dirty="0"/>
              <a:t>Proposal 2: </a:t>
            </a:r>
            <a:r>
              <a:rPr lang="en-US" sz="1600" dirty="0"/>
              <a:t>Support L1-SINR as L1 measurement quantity for LTM in addition to the existing L1-RSRP based trigger.</a:t>
            </a:r>
          </a:p>
          <a:p>
            <a:pPr marL="404812" lvl="2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1900" dirty="0">
              <a:solidFill>
                <a:srgbClr val="002038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27923A-0475-441C-3CB9-E7E7DB16D6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C453F9-C9B6-4F54-A66C-DDEABE62288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987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1BA35-5CD7-20B6-BB9B-061F07175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1443F18-BA0E-CBC3-394E-AB57624FE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741" y="202113"/>
            <a:ext cx="8229600" cy="394063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Dynamic Update of L1 Measurement/Reporting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4E523B0-F375-892F-1419-1ADE6D820EFF}"/>
              </a:ext>
            </a:extLst>
          </p:cNvPr>
          <p:cNvSpPr txBox="1">
            <a:spLocks/>
          </p:cNvSpPr>
          <p:nvPr/>
        </p:nvSpPr>
        <p:spPr>
          <a:xfrm>
            <a:off x="251741" y="593204"/>
            <a:ext cx="8640518" cy="3174784"/>
          </a:xfrm>
          <a:prstGeom prst="rect">
            <a:avLst/>
          </a:prstGeom>
        </p:spPr>
        <p:txBody>
          <a:bodyPr vert="horz" lIns="0" tIns="182880" rIns="91440" bIns="9144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2400"/>
              </a:spcBef>
              <a:buFont typeface="Arial"/>
              <a:buNone/>
              <a:defRPr sz="2000" b="0" i="0" kern="1200">
                <a:solidFill>
                  <a:schemeClr val="accent1"/>
                </a:solidFill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defRPr>
            </a:lvl1pPr>
            <a:lvl2pPr marL="176213" indent="-176213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accent1"/>
                </a:solidFill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defRPr>
            </a:lvl2pPr>
            <a:lvl3pPr marL="344488" indent="-168275" algn="l" defTabSz="914400" rtl="0" eaLnBrk="1" latinLnBrk="0" hangingPunct="1">
              <a:lnSpc>
                <a:spcPct val="110000"/>
              </a:lnSpc>
              <a:spcBef>
                <a:spcPts val="400"/>
              </a:spcBef>
              <a:buFont typeface="Arial"/>
              <a:buChar char="–"/>
              <a:tabLst/>
              <a:defRPr sz="1100" b="0" i="0" kern="1200">
                <a:solidFill>
                  <a:schemeClr val="accent1"/>
                </a:solidFill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rial" panose="020B0502020503020304" pitchFamily="34" charset="0"/>
                <a:ea typeface="+mn-ea"/>
                <a:cs typeface="Arial" panose="020B0502020503020304" pitchFamily="34" charset="0"/>
              </a:defRPr>
            </a:lvl4pPr>
            <a:lvl5pPr marL="519113" indent="-173038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tabLst/>
              <a:defRPr sz="1200" b="0" i="0" kern="1200">
                <a:solidFill>
                  <a:schemeClr val="tx1"/>
                </a:solidFill>
                <a:latin typeface="Arial" panose="020B040603020202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0188" lvl="1" indent="-230188" algn="just"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In Rel-19, measurement and reporting for LTM candidate cells is semi-statically configured via RRC</a:t>
            </a:r>
            <a:r>
              <a:rPr lang="en-US" sz="1600" dirty="0">
                <a:solidFill>
                  <a:srgbClr val="002038"/>
                </a:solidFill>
              </a:rPr>
              <a:t>. Introducing dynamic update of L1 measurement/reporting will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reduce UE processing, measurement reporting overhead, interruption time etc.</a:t>
            </a:r>
          </a:p>
          <a:p>
            <a:pPr marL="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ea typeface="+mn-ea"/>
              <a:cs typeface="Spectrum Sans Book" panose="020B0402020503020304" pitchFamily="34" charset="0"/>
            </a:endParaRPr>
          </a:p>
          <a:p>
            <a:pPr marL="230188" marR="0" lvl="1" indent="-23018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600" b="1" dirty="0"/>
              <a:t>Support dynamic update of L1 measurement/reporting for LTM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:</a:t>
            </a:r>
          </a:p>
          <a:p>
            <a:pPr marL="688975" lvl="2" indent="-284163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600" dirty="0">
                <a:solidFill>
                  <a:srgbClr val="002038"/>
                </a:solidFill>
              </a:rPr>
              <a:t>Specify the necessary configuration and procedures for MAC CE based configuration selection from prior RRC configurations of UE L1 measurement and reporting LTM configuration [RAN2].</a:t>
            </a:r>
          </a:p>
          <a:p>
            <a:pPr marL="688975" lvl="2" indent="-284163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600" dirty="0">
                <a:solidFill>
                  <a:srgbClr val="002038"/>
                </a:solidFill>
              </a:rPr>
              <a:t>Specify RAN4 specific requirements [RAN4].</a:t>
            </a:r>
          </a:p>
          <a:p>
            <a:pPr marL="404812" lvl="2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1900" dirty="0">
              <a:solidFill>
                <a:srgbClr val="002038"/>
              </a:solidFill>
            </a:endParaRP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b="1" dirty="0"/>
              <a:t>Proposal 3: </a:t>
            </a:r>
            <a:r>
              <a:rPr lang="en-US" sz="1600" dirty="0"/>
              <a:t>Support dynamic update of L1 measurement/reporting for LTM.</a:t>
            </a:r>
          </a:p>
          <a:p>
            <a:pPr marL="404812" lvl="2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1900" dirty="0">
              <a:solidFill>
                <a:srgbClr val="002038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5082DE-A3CC-0F40-CDA6-BEB75C859D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C453F9-C9B6-4F54-A66C-DDEABE62288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633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A1992-A83B-7E94-2356-AA42C8366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55669B70-5E21-68B7-8CFA-B6E01EA2A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741" y="202113"/>
            <a:ext cx="8229600" cy="394063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References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74C87EE-C142-FEC5-A0C5-4758044EC45A}"/>
              </a:ext>
            </a:extLst>
          </p:cNvPr>
          <p:cNvSpPr txBox="1">
            <a:spLocks/>
          </p:cNvSpPr>
          <p:nvPr/>
        </p:nvSpPr>
        <p:spPr>
          <a:xfrm>
            <a:off x="251741" y="432890"/>
            <a:ext cx="8640518" cy="866864"/>
          </a:xfrm>
          <a:prstGeom prst="rect">
            <a:avLst/>
          </a:prstGeom>
        </p:spPr>
        <p:txBody>
          <a:bodyPr vert="horz" lIns="0" tIns="182880" rIns="91440" bIns="9144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2400"/>
              </a:spcBef>
              <a:buFont typeface="Arial"/>
              <a:buNone/>
              <a:defRPr sz="2000" b="0" i="0" kern="1200">
                <a:solidFill>
                  <a:schemeClr val="accent1"/>
                </a:solidFill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defRPr>
            </a:lvl1pPr>
            <a:lvl2pPr marL="176213" indent="-176213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accent1"/>
                </a:solidFill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defRPr>
            </a:lvl2pPr>
            <a:lvl3pPr marL="344488" indent="-168275" algn="l" defTabSz="914400" rtl="0" eaLnBrk="1" latinLnBrk="0" hangingPunct="1">
              <a:lnSpc>
                <a:spcPct val="110000"/>
              </a:lnSpc>
              <a:spcBef>
                <a:spcPts val="400"/>
              </a:spcBef>
              <a:buFont typeface="Arial"/>
              <a:buChar char="–"/>
              <a:tabLst/>
              <a:defRPr sz="1100" b="0" i="0" kern="1200">
                <a:solidFill>
                  <a:schemeClr val="accent1"/>
                </a:solidFill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rial" panose="020B0502020503020304" pitchFamily="34" charset="0"/>
                <a:ea typeface="+mn-ea"/>
                <a:cs typeface="Arial" panose="020B0502020503020304" pitchFamily="34" charset="0"/>
              </a:defRPr>
            </a:lvl4pPr>
            <a:lvl5pPr marL="519113" indent="-173038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tabLst/>
              <a:defRPr sz="1200" b="0" i="0" kern="1200">
                <a:solidFill>
                  <a:schemeClr val="tx1"/>
                </a:solidFill>
                <a:latin typeface="Arial" panose="020B040603020202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[1]    RP-250036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Moderator's summary for RAN2 led REL-20 topics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1600" dirty="0">
                <a:solidFill>
                  <a:srgbClr val="002038"/>
                </a:solidFill>
              </a:rPr>
              <a:t>[2]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RP-250812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02038"/>
                </a:solidFill>
                <a:effectLst/>
                <a:uLnTx/>
                <a:uFillTx/>
                <a:latin typeface="Spectrum Sans Book" panose="020B0402020503020304" pitchFamily="34" charset="0"/>
                <a:ea typeface="+mn-ea"/>
                <a:cs typeface="Spectrum Sans Book" panose="020B0402020503020304" pitchFamily="34" charset="0"/>
              </a:rPr>
              <a:t>Summary for RAN Release 20 5G-Adv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F5BD51-8A2D-1D23-F16D-F611C301B4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C453F9-C9B6-4F54-A66C-DDEABE62288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421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BE81BEF-D8A5-93DC-BE14-3B6ECAEC1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05167058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harter &amp; Spectrum">
      <a:dk1>
        <a:srgbClr val="2C3035"/>
      </a:dk1>
      <a:lt1>
        <a:srgbClr val="FFFFFF"/>
      </a:lt1>
      <a:dk2>
        <a:srgbClr val="003057"/>
      </a:dk2>
      <a:lt2>
        <a:srgbClr val="0077BC"/>
      </a:lt2>
      <a:accent1>
        <a:srgbClr val="00629B"/>
      </a:accent1>
      <a:accent2>
        <a:srgbClr val="808285"/>
      </a:accent2>
      <a:accent3>
        <a:srgbClr val="009E8C"/>
      </a:accent3>
      <a:accent4>
        <a:srgbClr val="FAA900"/>
      </a:accent4>
      <a:accent5>
        <a:srgbClr val="96004D"/>
      </a:accent5>
      <a:accent6>
        <a:srgbClr val="500778"/>
      </a:accent6>
      <a:hlink>
        <a:srgbClr val="0077BC"/>
      </a:hlink>
      <a:folHlink>
        <a:srgbClr val="003057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yCharterTemplate.potx" id="{3E19E5CC-6256-43DE-A845-9310205D3D0E}" vid="{D1234B08-4D28-4695-8E3E-2D3E525CD5D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MyCharterTemplate</Template>
  <TotalTime>6730</TotalTime>
  <Words>569</Words>
  <Application>Microsoft Macintosh PowerPoint</Application>
  <PresentationFormat>On-screen Show (16:9)</PresentationFormat>
  <Paragraphs>61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Open Sans</vt:lpstr>
      <vt:lpstr>Open Sans ExtraBold</vt:lpstr>
      <vt:lpstr>Open Sans SemiBold</vt:lpstr>
      <vt:lpstr>Spectrum Sans Book</vt:lpstr>
      <vt:lpstr>ヒラギノ角ゴ Pro W3</vt:lpstr>
      <vt:lpstr>1_Office Theme</vt:lpstr>
      <vt:lpstr>PowerPoint Presentation</vt:lpstr>
      <vt:lpstr>Mobility Enhancements Phase 5 </vt:lpstr>
      <vt:lpstr>Inter-CU Conditional LTM (C-LTM)</vt:lpstr>
      <vt:lpstr>L1-SINR Measurement for LTM</vt:lpstr>
      <vt:lpstr>Dynamic Update of L1 Measurement/Reporting</vt:lpstr>
      <vt:lpstr>References</vt:lpstr>
      <vt:lpstr>Thank you</vt:lpstr>
    </vt:vector>
  </TitlesOfParts>
  <Manager/>
  <Company>Charter Communications, Inc.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Ionescu, Dumitru</dc:creator>
  <cp:keywords/>
  <dc:description/>
  <cp:lastModifiedBy>Phillip [Charter Communications]</cp:lastModifiedBy>
  <cp:revision>154</cp:revision>
  <cp:lastPrinted>2018-06-20T02:09:35Z</cp:lastPrinted>
  <dcterms:created xsi:type="dcterms:W3CDTF">2021-07-13T23:47:15Z</dcterms:created>
  <dcterms:modified xsi:type="dcterms:W3CDTF">2025-06-02T18:05:50Z</dcterms:modified>
  <cp:category/>
</cp:coreProperties>
</file>