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11"/>
  </p:notesMasterIdLst>
  <p:sldIdLst>
    <p:sldId id="5244" r:id="rId3"/>
    <p:sldId id="5248" r:id="rId4"/>
    <p:sldId id="5255" r:id="rId5"/>
    <p:sldId id="5259" r:id="rId6"/>
    <p:sldId id="5260" r:id="rId7"/>
    <p:sldId id="5251" r:id="rId8"/>
    <p:sldId id="5258" r:id="rId9"/>
    <p:sldId id="5252" r:id="rId1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7EFF4"/>
    <a:srgbClr val="FED10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167" autoAdjust="0"/>
    <p:restoredTop sz="93481" autoAdjust="0"/>
  </p:normalViewPr>
  <p:slideViewPr>
    <p:cSldViewPr snapToGrid="0">
      <p:cViewPr>
        <p:scale>
          <a:sx n="100" d="100"/>
          <a:sy n="100" d="100"/>
        </p:scale>
        <p:origin x="1152" y="25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tableStyles" Target="tableStyle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79D2B9B-DFF9-40E7-B315-679EFDEB6468}" type="datetimeFigureOut">
              <a:rPr lang="zh-CN" altLang="en-US" smtClean="0"/>
              <a:t>2025/5/30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42B2D01-D8AB-4A83-8A03-1363ED53FE2B}" type="slidenum">
              <a:rPr lang="zh-CN" altLang="en-US" smtClean="0"/>
              <a:t>‹#›</a:t>
            </a:fld>
            <a:endParaRPr lang="zh-CN" altLang="en-US"/>
          </a:p>
        </p:txBody>
      </p:sp>
    </p:spTree>
    <p:extLst>
      <p:ext uri="{BB962C8B-B14F-4D97-AF65-F5344CB8AC3E}">
        <p14:creationId xmlns:p14="http://schemas.microsoft.com/office/powerpoint/2010/main" val="18773744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baseline="0" dirty="0" smtClean="0">
              <a:solidFill>
                <a:schemeClr val="tx1"/>
              </a:solidFill>
            </a:endParaRPr>
          </a:p>
          <a:p>
            <a:endParaRPr lang="en-US" altLang="zh-CN" dirty="0" smtClean="0">
              <a:solidFill>
                <a:schemeClr val="tx1"/>
              </a:solidFill>
            </a:endParaRPr>
          </a:p>
          <a:p>
            <a:endParaRPr lang="en-US" altLang="zh-CN" dirty="0" smtClean="0"/>
          </a:p>
        </p:txBody>
      </p:sp>
      <p:sp>
        <p:nvSpPr>
          <p:cNvPr id="4" name="灯片编号占位符 3"/>
          <p:cNvSpPr>
            <a:spLocks noGrp="1"/>
          </p:cNvSpPr>
          <p:nvPr>
            <p:ph type="sldNum" sz="quarter" idx="10"/>
          </p:nvPr>
        </p:nvSpPr>
        <p:spPr/>
        <p:txBody>
          <a:bodyPr/>
          <a:lstStyle/>
          <a:p>
            <a:fld id="{942B2D01-D8AB-4A83-8A03-1363ED53FE2B}" type="slidenum">
              <a:rPr lang="zh-CN" altLang="en-US" smtClean="0"/>
              <a:t>2</a:t>
            </a:fld>
            <a:endParaRPr lang="zh-CN" altLang="en-US"/>
          </a:p>
        </p:txBody>
      </p:sp>
    </p:spTree>
    <p:extLst>
      <p:ext uri="{BB962C8B-B14F-4D97-AF65-F5344CB8AC3E}">
        <p14:creationId xmlns:p14="http://schemas.microsoft.com/office/powerpoint/2010/main" val="17003756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baseline="0" dirty="0" smtClean="0">
              <a:solidFill>
                <a:schemeClr val="tx1"/>
              </a:solidFill>
            </a:endParaRPr>
          </a:p>
          <a:p>
            <a:endParaRPr lang="en-US" altLang="zh-CN" dirty="0" smtClean="0">
              <a:solidFill>
                <a:schemeClr val="tx1"/>
              </a:solidFill>
            </a:endParaRPr>
          </a:p>
          <a:p>
            <a:endParaRPr lang="en-US" altLang="zh-CN" dirty="0" smtClean="0"/>
          </a:p>
        </p:txBody>
      </p:sp>
      <p:sp>
        <p:nvSpPr>
          <p:cNvPr id="4" name="灯片编号占位符 3"/>
          <p:cNvSpPr>
            <a:spLocks noGrp="1"/>
          </p:cNvSpPr>
          <p:nvPr>
            <p:ph type="sldNum" sz="quarter" idx="10"/>
          </p:nvPr>
        </p:nvSpPr>
        <p:spPr/>
        <p:txBody>
          <a:bodyPr/>
          <a:lstStyle/>
          <a:p>
            <a:fld id="{942B2D01-D8AB-4A83-8A03-1363ED53FE2B}" type="slidenum">
              <a:rPr lang="zh-CN" altLang="en-US" smtClean="0"/>
              <a:t>3</a:t>
            </a:fld>
            <a:endParaRPr lang="zh-CN" altLang="en-US"/>
          </a:p>
        </p:txBody>
      </p:sp>
    </p:spTree>
    <p:extLst>
      <p:ext uri="{BB962C8B-B14F-4D97-AF65-F5344CB8AC3E}">
        <p14:creationId xmlns:p14="http://schemas.microsoft.com/office/powerpoint/2010/main" val="31624074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smtClean="0"/>
          </a:p>
        </p:txBody>
      </p:sp>
      <p:sp>
        <p:nvSpPr>
          <p:cNvPr id="4" name="灯片编号占位符 3"/>
          <p:cNvSpPr>
            <a:spLocks noGrp="1"/>
          </p:cNvSpPr>
          <p:nvPr>
            <p:ph type="sldNum" sz="quarter" idx="10"/>
          </p:nvPr>
        </p:nvSpPr>
        <p:spPr/>
        <p:txBody>
          <a:bodyPr/>
          <a:lstStyle/>
          <a:p>
            <a:fld id="{942B2D01-D8AB-4A83-8A03-1363ED53FE2B}" type="slidenum">
              <a:rPr lang="zh-CN" altLang="en-US" smtClean="0"/>
              <a:t>4</a:t>
            </a:fld>
            <a:endParaRPr lang="zh-CN" altLang="en-US"/>
          </a:p>
        </p:txBody>
      </p:sp>
    </p:spTree>
    <p:extLst>
      <p:ext uri="{BB962C8B-B14F-4D97-AF65-F5344CB8AC3E}">
        <p14:creationId xmlns:p14="http://schemas.microsoft.com/office/powerpoint/2010/main" val="40058445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smtClean="0">
              <a:solidFill>
                <a:schemeClr val="tx1"/>
              </a:solidFill>
            </a:endParaRPr>
          </a:p>
          <a:p>
            <a:endParaRPr lang="en-US" altLang="zh-CN" dirty="0" smtClean="0"/>
          </a:p>
        </p:txBody>
      </p:sp>
      <p:sp>
        <p:nvSpPr>
          <p:cNvPr id="4" name="灯片编号占位符 3"/>
          <p:cNvSpPr>
            <a:spLocks noGrp="1"/>
          </p:cNvSpPr>
          <p:nvPr>
            <p:ph type="sldNum" sz="quarter" idx="10"/>
          </p:nvPr>
        </p:nvSpPr>
        <p:spPr/>
        <p:txBody>
          <a:bodyPr/>
          <a:lstStyle/>
          <a:p>
            <a:fld id="{942B2D01-D8AB-4A83-8A03-1363ED53FE2B}" type="slidenum">
              <a:rPr lang="zh-CN" altLang="en-US" smtClean="0"/>
              <a:t>5</a:t>
            </a:fld>
            <a:endParaRPr lang="zh-CN" altLang="en-US"/>
          </a:p>
        </p:txBody>
      </p:sp>
    </p:spTree>
    <p:extLst>
      <p:ext uri="{BB962C8B-B14F-4D97-AF65-F5344CB8AC3E}">
        <p14:creationId xmlns:p14="http://schemas.microsoft.com/office/powerpoint/2010/main" val="20156274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304800" algn="just"/>
            <a:endParaRPr lang="zh-CN" altLang="en-US" dirty="0"/>
          </a:p>
        </p:txBody>
      </p:sp>
      <p:sp>
        <p:nvSpPr>
          <p:cNvPr id="4" name="灯片编号占位符 3"/>
          <p:cNvSpPr>
            <a:spLocks noGrp="1"/>
          </p:cNvSpPr>
          <p:nvPr>
            <p:ph type="sldNum" sz="quarter" idx="5"/>
          </p:nvPr>
        </p:nvSpPr>
        <p:spPr/>
        <p:txBody>
          <a:bodyPr/>
          <a:lstStyle/>
          <a:p>
            <a:pPr>
              <a:defRPr/>
            </a:pPr>
            <a:fld id="{0342C8EB-361C-4075-8989-F095B76CAF67}" type="slidenum">
              <a:rPr lang="zh-CN" altLang="en-US" smtClean="0">
                <a:solidFill>
                  <a:prstClr val="black"/>
                </a:solidFill>
              </a:rPr>
              <a:t>6</a:t>
            </a:fld>
            <a:endParaRPr lang="zh-CN" altLang="en-US">
              <a:solidFill>
                <a:prstClr val="black"/>
              </a:solidFill>
            </a:endParaRPr>
          </a:p>
        </p:txBody>
      </p:sp>
    </p:spTree>
    <p:extLst>
      <p:ext uri="{BB962C8B-B14F-4D97-AF65-F5344CB8AC3E}">
        <p14:creationId xmlns:p14="http://schemas.microsoft.com/office/powerpoint/2010/main" val="32625018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304800" algn="just"/>
            <a:endParaRPr lang="zh-CN" altLang="en-US" dirty="0"/>
          </a:p>
        </p:txBody>
      </p:sp>
      <p:sp>
        <p:nvSpPr>
          <p:cNvPr id="4" name="灯片编号占位符 3"/>
          <p:cNvSpPr>
            <a:spLocks noGrp="1"/>
          </p:cNvSpPr>
          <p:nvPr>
            <p:ph type="sldNum" sz="quarter" idx="5"/>
          </p:nvPr>
        </p:nvSpPr>
        <p:spPr/>
        <p:txBody>
          <a:bodyPr/>
          <a:lstStyle/>
          <a:p>
            <a:pPr>
              <a:defRPr/>
            </a:pPr>
            <a:fld id="{0342C8EB-361C-4075-8989-F095B76CAF67}" type="slidenum">
              <a:rPr lang="zh-CN" altLang="en-US" smtClean="0">
                <a:solidFill>
                  <a:prstClr val="black"/>
                </a:solidFill>
              </a:rPr>
              <a:t>7</a:t>
            </a:fld>
            <a:endParaRPr lang="zh-CN" altLang="en-US">
              <a:solidFill>
                <a:prstClr val="black"/>
              </a:solidFill>
            </a:endParaRPr>
          </a:p>
        </p:txBody>
      </p:sp>
    </p:spTree>
    <p:extLst>
      <p:ext uri="{BB962C8B-B14F-4D97-AF65-F5344CB8AC3E}">
        <p14:creationId xmlns:p14="http://schemas.microsoft.com/office/powerpoint/2010/main" val="7158569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42B2D01-D8AB-4A83-8A03-1363ED53FE2B}" type="slidenum">
              <a:rPr lang="zh-CN" altLang="en-US" smtClean="0"/>
              <a:t>8</a:t>
            </a:fld>
            <a:endParaRPr lang="zh-CN" altLang="en-US"/>
          </a:p>
        </p:txBody>
      </p:sp>
    </p:spTree>
    <p:extLst>
      <p:ext uri="{BB962C8B-B14F-4D97-AF65-F5344CB8AC3E}">
        <p14:creationId xmlns:p14="http://schemas.microsoft.com/office/powerpoint/2010/main" val="36707130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48AA0C96-9F90-4D2C-B7A6-7D4C34121089}" type="datetimeFigureOut">
              <a:rPr lang="zh-CN" altLang="en-US" smtClean="0"/>
              <a:t>2025/5/30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6E759B8-8E9B-4363-B5D1-BB57EAA9BD5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48AA0C96-9F90-4D2C-B7A6-7D4C34121089}" type="datetimeFigureOut">
              <a:rPr lang="zh-CN" altLang="en-US" smtClean="0"/>
              <a:t>2025/5/30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6E759B8-8E9B-4363-B5D1-BB57EAA9BD5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48AA0C96-9F90-4D2C-B7A6-7D4C34121089}" type="datetimeFigureOut">
              <a:rPr lang="zh-CN" altLang="en-US" smtClean="0"/>
              <a:t>2025/5/30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6E759B8-8E9B-4363-B5D1-BB57EAA9BD5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48AA0C96-9F90-4D2C-B7A6-7D4C34121089}" type="datetimeFigureOut">
              <a:rPr lang="zh-CN" altLang="en-US" smtClean="0"/>
              <a:t>2025/5/30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6E759B8-8E9B-4363-B5D1-BB57EAA9BD5B}"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48AA0C96-9F90-4D2C-B7A6-7D4C34121089}" type="datetimeFigureOut">
              <a:rPr lang="zh-CN" altLang="en-US" smtClean="0"/>
              <a:t>2025/5/30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6E759B8-8E9B-4363-B5D1-BB57EAA9BD5B}" type="slidenum">
              <a:rPr lang="zh-CN" altLang="en-US" smtClean="0"/>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48AA0C96-9F90-4D2C-B7A6-7D4C34121089}" type="datetimeFigureOut">
              <a:rPr lang="zh-CN" altLang="en-US" smtClean="0"/>
              <a:t>2025/5/30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6E759B8-8E9B-4363-B5D1-BB57EAA9BD5B}" type="slidenum">
              <a:rPr lang="zh-CN" altLang="en-US" smtClean="0"/>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48AA0C96-9F90-4D2C-B7A6-7D4C34121089}" type="datetimeFigureOut">
              <a:rPr lang="zh-CN" altLang="en-US" smtClean="0"/>
              <a:t>2025/5/30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6E759B8-8E9B-4363-B5D1-BB57EAA9BD5B}" type="slidenum">
              <a:rPr lang="zh-CN" altLang="en-US" smtClean="0"/>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48AA0C96-9F90-4D2C-B7A6-7D4C34121089}" type="datetimeFigureOut">
              <a:rPr lang="zh-CN" altLang="en-US" smtClean="0"/>
              <a:t>2025/5/30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6E759B8-8E9B-4363-B5D1-BB57EAA9BD5B}" type="slidenum">
              <a:rPr lang="zh-CN" altLang="en-US" smtClean="0"/>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8AA0C96-9F90-4D2C-B7A6-7D4C34121089}" type="datetimeFigureOut">
              <a:rPr lang="zh-CN" altLang="en-US" smtClean="0"/>
              <a:t>2025/5/30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6E759B8-8E9B-4363-B5D1-BB57EAA9BD5B}" type="slidenum">
              <a:rPr lang="zh-CN" altLang="en-US" smtClean="0"/>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8AA0C96-9F90-4D2C-B7A6-7D4C34121089}" type="datetimeFigureOut">
              <a:rPr lang="zh-CN" altLang="en-US" smtClean="0"/>
              <a:t>2025/5/30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6E759B8-8E9B-4363-B5D1-BB57EAA9BD5B}" type="slidenum">
              <a:rPr lang="zh-CN" altLang="en-US" smtClean="0"/>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8AA0C96-9F90-4D2C-B7A6-7D4C34121089}" type="datetimeFigureOut">
              <a:rPr lang="zh-CN" altLang="en-US" smtClean="0"/>
              <a:t>2025/5/30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6E759B8-8E9B-4363-B5D1-BB57EAA9BD5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48AA0C96-9F90-4D2C-B7A6-7D4C34121089}" type="datetimeFigureOut">
              <a:rPr lang="zh-CN" altLang="en-US" smtClean="0"/>
              <a:t>2025/5/30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6E759B8-8E9B-4363-B5D1-BB57EAA9BD5B}"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8AA0C96-9F90-4D2C-B7A6-7D4C34121089}" type="datetimeFigureOut">
              <a:rPr lang="zh-CN" altLang="en-US" smtClean="0"/>
              <a:t>2025/5/30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6E759B8-8E9B-4363-B5D1-BB57EAA9BD5B}" type="slidenum">
              <a:rPr lang="zh-CN" altLang="en-US" smtClean="0"/>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48AA0C96-9F90-4D2C-B7A6-7D4C34121089}" type="datetimeFigureOut">
              <a:rPr lang="zh-CN" altLang="en-US" smtClean="0"/>
              <a:t>2025/5/30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6E759B8-8E9B-4363-B5D1-BB57EAA9BD5B}" type="slidenum">
              <a:rPr lang="zh-CN" altLang="en-US" smtClean="0"/>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48AA0C96-9F90-4D2C-B7A6-7D4C34121089}" type="datetimeFigureOut">
              <a:rPr lang="zh-CN" altLang="en-US" smtClean="0"/>
              <a:t>2025/5/30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6E759B8-8E9B-4363-B5D1-BB57EAA9BD5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48AA0C96-9F90-4D2C-B7A6-7D4C34121089}" type="datetimeFigureOut">
              <a:rPr lang="zh-CN" altLang="en-US" smtClean="0"/>
              <a:t>2025/5/30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6E759B8-8E9B-4363-B5D1-BB57EAA9BD5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48AA0C96-9F90-4D2C-B7A6-7D4C34121089}" type="datetimeFigureOut">
              <a:rPr lang="zh-CN" altLang="en-US" smtClean="0"/>
              <a:t>2025/5/30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6E759B8-8E9B-4363-B5D1-BB57EAA9BD5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48AA0C96-9F90-4D2C-B7A6-7D4C34121089}" type="datetimeFigureOut">
              <a:rPr lang="zh-CN" altLang="en-US" smtClean="0"/>
              <a:t>2025/5/30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6E759B8-8E9B-4363-B5D1-BB57EAA9BD5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8AA0C96-9F90-4D2C-B7A6-7D4C34121089}" type="datetimeFigureOut">
              <a:rPr lang="zh-CN" altLang="en-US" smtClean="0"/>
              <a:t>2025/5/30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6E759B8-8E9B-4363-B5D1-BB57EAA9BD5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8AA0C96-9F90-4D2C-B7A6-7D4C34121089}" type="datetimeFigureOut">
              <a:rPr lang="zh-CN" altLang="en-US" smtClean="0"/>
              <a:t>2025/5/30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6E759B8-8E9B-4363-B5D1-BB57EAA9BD5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8AA0C96-9F90-4D2C-B7A6-7D4C34121089}" type="datetimeFigureOut">
              <a:rPr lang="zh-CN" altLang="en-US" smtClean="0"/>
              <a:t>2025/5/30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6E759B8-8E9B-4363-B5D1-BB57EAA9BD5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8AA0C96-9F90-4D2C-B7A6-7D4C34121089}" type="datetimeFigureOut">
              <a:rPr lang="zh-CN" altLang="en-US" smtClean="0"/>
              <a:t>2025/5/30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6E759B8-8E9B-4363-B5D1-BB57EAA9BD5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8AA0C96-9F90-4D2C-B7A6-7D4C34121089}" type="datetimeFigureOut">
              <a:rPr lang="zh-CN" altLang="en-US" smtClean="0"/>
              <a:t>2025/5/30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6E759B8-8E9B-4363-B5D1-BB57EAA9BD5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8AA0C96-9F90-4D2C-B7A6-7D4C34121089}" type="datetimeFigureOut">
              <a:rPr lang="zh-CN" altLang="en-US" smtClean="0"/>
              <a:t>2025/5/30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6E759B8-8E9B-4363-B5D1-BB57EAA9BD5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2332957"/>
            <a:ext cx="9144000" cy="1040765"/>
          </a:xfrm>
        </p:spPr>
        <p:txBody>
          <a:bodyPr>
            <a:normAutofit/>
          </a:bodyPr>
          <a:lstStyle/>
          <a:p>
            <a:pPr>
              <a:lnSpc>
                <a:spcPct val="100000"/>
              </a:lnSpc>
              <a:defRPr/>
            </a:pPr>
            <a:r>
              <a:rPr lang="en-US" altLang="zh-CN" sz="5400" b="1" dirty="0" smtClean="0">
                <a:solidFill>
                  <a:prstClr val="black"/>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PML views </a:t>
            </a:r>
            <a:r>
              <a:rPr lang="en-US" altLang="zh-CN" sz="5400" b="1" dirty="0">
                <a:solidFill>
                  <a:prstClr val="black"/>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on 6G RAN WG </a:t>
            </a:r>
            <a:r>
              <a:rPr lang="en-US" altLang="zh-CN" sz="5400" b="1" dirty="0" smtClean="0">
                <a:solidFill>
                  <a:prstClr val="black"/>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SI</a:t>
            </a:r>
            <a:endParaRPr lang="zh-CN" altLang="en-US" sz="5400" b="1" dirty="0">
              <a:solidFill>
                <a:prstClr val="black"/>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endParaRP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97506" y="5819741"/>
            <a:ext cx="2996988" cy="695115"/>
          </a:xfrm>
          <a:prstGeom prst="rect">
            <a:avLst/>
          </a:prstGeom>
        </p:spPr>
      </p:pic>
      <p:sp>
        <p:nvSpPr>
          <p:cNvPr id="3" name="文本框 2"/>
          <p:cNvSpPr txBox="1"/>
          <p:nvPr/>
        </p:nvSpPr>
        <p:spPr>
          <a:xfrm>
            <a:off x="375920" y="142875"/>
            <a:ext cx="4515485" cy="784830"/>
          </a:xfrm>
          <a:prstGeom prst="rect">
            <a:avLst/>
          </a:prstGeom>
        </p:spPr>
        <p:txBody>
          <a:bodyPr wrap="square">
            <a:spAutoFit/>
          </a:bodyPr>
          <a:lstStyle/>
          <a:p>
            <a:pPr marL="1262380" indent="-1262380" algn="just" defTabSz="266700" fontAlgn="base" hangingPunct="0">
              <a:spcBef>
                <a:spcPct val="0"/>
              </a:spcBef>
              <a:spcAft>
                <a:spcPts val="600"/>
              </a:spcAft>
            </a:pPr>
            <a:r>
              <a:rPr lang="en-US" altLang="zh-CN" sz="2000" dirty="0">
                <a:latin typeface="Arial" panose="020B0604020202020204"/>
                <a:ea typeface="宋体" panose="02010600030101010101" pitchFamily="2" charset="-122"/>
              </a:rPr>
              <a:t>3GPP </a:t>
            </a:r>
            <a:r>
              <a:rPr lang="en-US" altLang="zh-CN" sz="2000" dirty="0" smtClean="0">
                <a:latin typeface="Arial" panose="020B0604020202020204"/>
                <a:ea typeface="宋体" panose="02010600030101010101" pitchFamily="2" charset="-122"/>
              </a:rPr>
              <a:t>RAN#10</a:t>
            </a:r>
            <a:r>
              <a:rPr lang="en-US" altLang="zh-CN" sz="2000" dirty="0" smtClean="0">
                <a:latin typeface="Arial" panose="020B0604020202020204"/>
                <a:ea typeface="Arial" panose="020B0604020202020204"/>
              </a:rPr>
              <a:t>8</a:t>
            </a:r>
            <a:endParaRPr lang="en-US" altLang="zh-CN" sz="2000" dirty="0">
              <a:latin typeface="Arial" panose="020B0604020202020204"/>
              <a:ea typeface="Arial" panose="020B0604020202020204"/>
            </a:endParaRPr>
          </a:p>
          <a:p>
            <a:pPr marL="1262380" indent="-1262380" algn="just" defTabSz="266700" fontAlgn="base" hangingPunct="0">
              <a:spcBef>
                <a:spcPct val="0"/>
              </a:spcBef>
              <a:spcAft>
                <a:spcPts val="600"/>
              </a:spcAft>
            </a:pPr>
            <a:r>
              <a:rPr lang="en-US" altLang="zh-CN" sz="2000" dirty="0">
                <a:latin typeface="Arial" panose="020B0604020202020204"/>
                <a:ea typeface="Arial" panose="020B0604020202020204"/>
              </a:rPr>
              <a:t>Prague</a:t>
            </a:r>
            <a:r>
              <a:rPr lang="en-US" altLang="zh-CN" sz="2000" dirty="0">
                <a:latin typeface="Arial" panose="020B0604020202020204"/>
                <a:ea typeface="宋体" panose="02010600030101010101" pitchFamily="2" charset="-122"/>
              </a:rPr>
              <a:t>, </a:t>
            </a:r>
            <a:r>
              <a:rPr lang="en-US" altLang="zh-CN" sz="2000" dirty="0">
                <a:latin typeface="Arial" panose="020B0604020202020204"/>
                <a:ea typeface="Arial" panose="020B0604020202020204"/>
              </a:rPr>
              <a:t>Czech</a:t>
            </a:r>
            <a:r>
              <a:rPr lang="en-US" altLang="zh-CN" sz="2000" dirty="0">
                <a:latin typeface="Arial" panose="020B0604020202020204"/>
                <a:ea typeface="宋体" panose="02010600030101010101" pitchFamily="2" charset="-122"/>
              </a:rPr>
              <a:t>, </a:t>
            </a:r>
            <a:r>
              <a:rPr lang="en-US" altLang="zh-CN" sz="2000" dirty="0">
                <a:latin typeface="Arial" panose="020B0604020202020204"/>
                <a:ea typeface="Arial" panose="020B0604020202020204"/>
              </a:rPr>
              <a:t>June 09</a:t>
            </a:r>
            <a:r>
              <a:rPr lang="en-US" altLang="zh-CN" sz="2000" dirty="0">
                <a:latin typeface="Arial" panose="020B0604020202020204"/>
                <a:ea typeface="宋体" panose="02010600030101010101" pitchFamily="2" charset="-122"/>
              </a:rPr>
              <a:t>-1</a:t>
            </a:r>
            <a:r>
              <a:rPr lang="en-US" altLang="zh-CN" sz="2000" dirty="0">
                <a:latin typeface="Arial" panose="020B0604020202020204"/>
                <a:ea typeface="Arial" panose="020B0604020202020204"/>
              </a:rPr>
              <a:t>3</a:t>
            </a:r>
            <a:r>
              <a:rPr lang="en-US" altLang="zh-CN" sz="2000" dirty="0">
                <a:latin typeface="Arial" panose="020B0604020202020204"/>
                <a:ea typeface="宋体" panose="02010600030101010101" pitchFamily="2" charset="-122"/>
              </a:rPr>
              <a:t>, </a:t>
            </a:r>
            <a:r>
              <a:rPr lang="en-US" altLang="zh-CN" sz="2000" dirty="0" smtClean="0">
                <a:latin typeface="Arial" panose="020B0604020202020204"/>
                <a:ea typeface="宋体" panose="02010600030101010101" pitchFamily="2" charset="-122"/>
              </a:rPr>
              <a:t>2025</a:t>
            </a:r>
          </a:p>
        </p:txBody>
      </p:sp>
      <p:sp>
        <p:nvSpPr>
          <p:cNvPr id="6" name="文本框 5"/>
          <p:cNvSpPr txBox="1"/>
          <p:nvPr/>
        </p:nvSpPr>
        <p:spPr>
          <a:xfrm>
            <a:off x="9915525" y="142875"/>
            <a:ext cx="1320165" cy="337185"/>
          </a:xfrm>
          <a:prstGeom prst="rect">
            <a:avLst/>
          </a:prstGeom>
        </p:spPr>
        <p:txBody>
          <a:bodyPr wrap="square">
            <a:spAutoFit/>
          </a:bodyPr>
          <a:lstStyle/>
          <a:p>
            <a:pPr marL="0" indent="0" algn="just" defTabSz="266700">
              <a:spcBef>
                <a:spcPct val="0"/>
              </a:spcBef>
              <a:spcAft>
                <a:spcPct val="0"/>
              </a:spcAft>
            </a:pPr>
            <a:r>
              <a:rPr lang="en-US" altLang="zh-CN" sz="1600" dirty="0" smtClean="0">
                <a:latin typeface="Arial" panose="020B0604020202020204"/>
                <a:ea typeface="宋体" panose="02010600030101010101" pitchFamily="2" charset="-122"/>
              </a:rPr>
              <a:t>RP-251268</a:t>
            </a:r>
            <a:endParaRPr lang="en-US" altLang="zh-CN" sz="1600" dirty="0">
              <a:solidFill>
                <a:srgbClr val="C00000"/>
              </a:solidFill>
              <a:latin typeface="Arial" panose="020B0604020202020204"/>
              <a:ea typeface="Arial" panose="020B0604020202020204"/>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5297" y="289876"/>
            <a:ext cx="1515533" cy="419884"/>
          </a:xfrm>
          <a:prstGeom prst="rect">
            <a:avLst/>
          </a:prstGeom>
          <a:solidFill>
            <a:srgbClr val="3C20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pitchFamily="34" charset="0"/>
              <a:ea typeface="等线" panose="02010600030101010101" pitchFamily="2" charset="-122"/>
              <a:cs typeface="Calibri" panose="020F0502020204030204" pitchFamily="34" charset="0"/>
            </a:endParaRPr>
          </a:p>
        </p:txBody>
      </p:sp>
      <p:pic>
        <p:nvPicPr>
          <p:cNvPr id="25" name="图片 2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1719" y="327358"/>
            <a:ext cx="994654" cy="344920"/>
          </a:xfrm>
          <a:prstGeom prst="rect">
            <a:avLst/>
          </a:prstGeom>
        </p:spPr>
      </p:pic>
      <p:grpSp>
        <p:nvGrpSpPr>
          <p:cNvPr id="26" name="组合 3"/>
          <p:cNvGrpSpPr/>
          <p:nvPr/>
        </p:nvGrpSpPr>
        <p:grpSpPr>
          <a:xfrm>
            <a:off x="1608419" y="709760"/>
            <a:ext cx="4482283" cy="57612"/>
            <a:chOff x="8433277" y="1337686"/>
            <a:chExt cx="2466103" cy="47845"/>
          </a:xfrm>
        </p:grpSpPr>
        <p:sp>
          <p:nvSpPr>
            <p:cNvPr id="28" name="矩形 67"/>
            <p:cNvSpPr/>
            <p:nvPr/>
          </p:nvSpPr>
          <p:spPr>
            <a:xfrm>
              <a:off x="8433277" y="1337686"/>
              <a:ext cx="819975" cy="47845"/>
            </a:xfrm>
            <a:prstGeom prst="rect">
              <a:avLst/>
            </a:prstGeom>
            <a:solidFill>
              <a:srgbClr val="F14124"/>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pitchFamily="34" charset="0"/>
                <a:ea typeface="等线" panose="02010600030101010101" pitchFamily="2" charset="-122"/>
                <a:cs typeface="Calibri" panose="020F0502020204030204" pitchFamily="34" charset="0"/>
              </a:endParaRPr>
            </a:p>
          </p:txBody>
        </p:sp>
        <p:sp>
          <p:nvSpPr>
            <p:cNvPr id="29" name="矩形 68"/>
            <p:cNvSpPr/>
            <p:nvPr/>
          </p:nvSpPr>
          <p:spPr>
            <a:xfrm>
              <a:off x="9253251" y="1337686"/>
              <a:ext cx="1646129" cy="47845"/>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pitchFamily="34" charset="0"/>
                <a:ea typeface="等线" panose="02010600030101010101" pitchFamily="2" charset="-122"/>
                <a:cs typeface="Calibri" panose="020F0502020204030204" pitchFamily="34" charset="0"/>
              </a:endParaRPr>
            </a:p>
          </p:txBody>
        </p:sp>
      </p:grpSp>
      <p:sp>
        <p:nvSpPr>
          <p:cNvPr id="31" name="矩形 3"/>
          <p:cNvSpPr>
            <a:spLocks noChangeArrowheads="1"/>
          </p:cNvSpPr>
          <p:nvPr/>
        </p:nvSpPr>
        <p:spPr bwMode="auto">
          <a:xfrm>
            <a:off x="1510236" y="171155"/>
            <a:ext cx="2286000" cy="582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defRPr/>
            </a:pPr>
            <a:r>
              <a:rPr kumimoji="0" lang="en-US" altLang="zh-CN" sz="3200" b="1"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sym typeface="Calibri" panose="020F0502020204030204" pitchFamily="34" charset="0"/>
              </a:rPr>
              <a:t>Introduction</a:t>
            </a:r>
          </a:p>
        </p:txBody>
      </p:sp>
      <p:sp>
        <p:nvSpPr>
          <p:cNvPr id="3" name="文本框 2"/>
          <p:cNvSpPr txBox="1"/>
          <p:nvPr/>
        </p:nvSpPr>
        <p:spPr>
          <a:xfrm>
            <a:off x="391795" y="946150"/>
            <a:ext cx="7144385" cy="5888355"/>
          </a:xfrm>
          <a:prstGeom prst="rect">
            <a:avLst/>
          </a:prstGeom>
        </p:spPr>
        <p:txBody>
          <a:bodyPr wrap="square">
            <a:noAutofit/>
          </a:bodyPr>
          <a:lstStyle/>
          <a:p>
            <a:pPr marL="0" indent="0" algn="just" defTabSz="266700" fontAlgn="base" hangingPunct="0">
              <a:lnSpc>
                <a:spcPct val="140000"/>
              </a:lnSpc>
              <a:spcBef>
                <a:spcPct val="0"/>
              </a:spcBef>
              <a:spcAft>
                <a:spcPts val="600"/>
              </a:spcAft>
            </a:pPr>
            <a:r>
              <a:rPr lang="en-US" altLang="zh-CN" sz="1400" dirty="0">
                <a:latin typeface="微软雅黑" panose="020B0503020204020204" pitchFamily="34" charset="-122"/>
                <a:ea typeface="微软雅黑" panose="020B0503020204020204" pitchFamily="34" charset="-122"/>
              </a:rPr>
              <a:t>3GPP TSG RAN approved at their meeting #106 the Study Item on 6G Scenarios and Requirements [1] which aims to identify typical usage scenarios for 6G radio technology and the required capabilities for each scenario, and contains an objective to define Minimum Technical Performance Requirements (MTPRs) for 6G, and, where applicable, the associated target values and key assumptions.</a:t>
            </a:r>
          </a:p>
          <a:p>
            <a:pPr marL="0" indent="0" algn="just" defTabSz="266700" fontAlgn="base" hangingPunct="0">
              <a:lnSpc>
                <a:spcPct val="140000"/>
              </a:lnSpc>
              <a:spcBef>
                <a:spcPct val="0"/>
              </a:spcBef>
              <a:spcAft>
                <a:spcPts val="600"/>
              </a:spcAft>
            </a:pPr>
            <a:r>
              <a:rPr lang="en-US" altLang="zh-CN" sz="1400" dirty="0">
                <a:latin typeface="微软雅黑" panose="020B0503020204020204" pitchFamily="34" charset="-122"/>
                <a:ea typeface="微软雅黑" panose="020B0503020204020204" pitchFamily="34" charset="-122"/>
              </a:rPr>
              <a:t>The 6G overall plan was endorsed : Studies for 6G in 3GPP are expected to start from Release 20. </a:t>
            </a:r>
            <a:r>
              <a:rPr lang="en-US" altLang="zh-CN" sz="1400" b="1" dirty="0">
                <a:latin typeface="微软雅黑" panose="020B0503020204020204" pitchFamily="34" charset="-122"/>
                <a:ea typeface="微软雅黑" panose="020B0503020204020204" pitchFamily="34" charset="-122"/>
              </a:rPr>
              <a:t>RAN-WG SIDs are expected to be approved in </a:t>
            </a:r>
            <a:r>
              <a:rPr lang="en-US" altLang="zh-CN" sz="1400" b="1" dirty="0" smtClean="0">
                <a:latin typeface="微软雅黑" panose="020B0503020204020204" pitchFamily="34" charset="-122"/>
                <a:ea typeface="微软雅黑" panose="020B0503020204020204" pitchFamily="34" charset="-122"/>
              </a:rPr>
              <a:t>June, 2025</a:t>
            </a:r>
            <a:r>
              <a:rPr lang="en-US" altLang="zh-CN" sz="1400" b="1" dirty="0">
                <a:latin typeface="微软雅黑" panose="020B0503020204020204" pitchFamily="34" charset="-122"/>
                <a:ea typeface="微软雅黑" panose="020B0503020204020204" pitchFamily="34" charset="-122"/>
              </a:rPr>
              <a:t>. </a:t>
            </a:r>
            <a:r>
              <a:rPr lang="en-US" altLang="zh-CN" sz="1400" dirty="0">
                <a:latin typeface="微软雅黑" panose="020B0503020204020204" pitchFamily="34" charset="-122"/>
                <a:ea typeface="微软雅黑" panose="020B0503020204020204" pitchFamily="34" charset="-122"/>
              </a:rPr>
              <a:t>IMT-2030 submission and normative work for 6G in 3GPP are expected to start from Release 21. Release 21 is expected to produce the 1st set of 3GPP 6G technical specifications, and will be the release for IMT-2030 submission before 2030.</a:t>
            </a:r>
          </a:p>
          <a:p>
            <a:pPr marL="0" indent="0" algn="just" defTabSz="266700" fontAlgn="base" hangingPunct="0">
              <a:lnSpc>
                <a:spcPct val="140000"/>
              </a:lnSpc>
              <a:spcBef>
                <a:spcPct val="0"/>
              </a:spcBef>
              <a:spcAft>
                <a:spcPts val="600"/>
              </a:spcAft>
            </a:pPr>
            <a:r>
              <a:rPr lang="en-US" altLang="zh-CN" sz="1400" dirty="0">
                <a:latin typeface="微软雅黑" panose="020B0503020204020204" pitchFamily="34" charset="-122"/>
                <a:ea typeface="微软雅黑" panose="020B0503020204020204" pitchFamily="34" charset="-122"/>
              </a:rPr>
              <a:t>Regarding “New RAN WG SI on 6G”, it is noted in RAN #108 agenda: Max. one contribution led per company for this agenda item 16.2. Corresponding suggestions should be done via discussion papers (and not SID inputs). A moderator will try to generate a first version of a SID (based on these inputs) which will then be discussed during RAN #108.</a:t>
            </a:r>
          </a:p>
          <a:p>
            <a:pPr marL="0" indent="0" algn="just" defTabSz="266700">
              <a:lnSpc>
                <a:spcPct val="140000"/>
              </a:lnSpc>
              <a:spcBef>
                <a:spcPct val="0"/>
              </a:spcBef>
              <a:spcAft>
                <a:spcPct val="0"/>
              </a:spcAft>
            </a:pPr>
            <a:r>
              <a:rPr lang="en-US" altLang="zh-CN" sz="1400" dirty="0">
                <a:latin typeface="微软雅黑" panose="020B0503020204020204" pitchFamily="34" charset="-122"/>
                <a:ea typeface="微软雅黑" panose="020B0503020204020204" pitchFamily="34" charset="-122"/>
              </a:rPr>
              <a:t>In this contribution, we propose our views on scope of 6G RAN WG study, and candidate items.</a:t>
            </a:r>
          </a:p>
        </p:txBody>
      </p:sp>
      <p:pic>
        <p:nvPicPr>
          <p:cNvPr id="1702319204" name="그림 1" descr="A diagram of a diagram&#10;&#10;Description automatically generated"/>
          <p:cNvPicPr>
            <a:picLocks noChangeAspect="1"/>
          </p:cNvPicPr>
          <p:nvPr/>
        </p:nvPicPr>
        <p:blipFill>
          <a:blip r:embed="rId4"/>
          <a:stretch>
            <a:fillRect/>
          </a:stretch>
        </p:blipFill>
        <p:spPr>
          <a:xfrm>
            <a:off x="7851775" y="600710"/>
            <a:ext cx="2903855" cy="2907030"/>
          </a:xfrm>
          <a:prstGeom prst="rect">
            <a:avLst/>
          </a:prstGeom>
        </p:spPr>
      </p:pic>
      <p:pic>
        <p:nvPicPr>
          <p:cNvPr id="6" name="Picture 5"/>
          <p:cNvPicPr>
            <a:picLocks noChangeAspect="1"/>
          </p:cNvPicPr>
          <p:nvPr/>
        </p:nvPicPr>
        <p:blipFill>
          <a:blip r:embed="rId5"/>
          <a:stretch>
            <a:fillRect/>
          </a:stretch>
        </p:blipFill>
        <p:spPr>
          <a:xfrm>
            <a:off x="7704455" y="3709670"/>
            <a:ext cx="3394075" cy="3124200"/>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5297" y="289876"/>
            <a:ext cx="1515533" cy="419884"/>
          </a:xfrm>
          <a:prstGeom prst="rect">
            <a:avLst/>
          </a:prstGeom>
          <a:solidFill>
            <a:srgbClr val="3C20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pitchFamily="34" charset="0"/>
              <a:ea typeface="等线" panose="02010600030101010101" pitchFamily="2" charset="-122"/>
              <a:cs typeface="Calibri" panose="020F0502020204030204" pitchFamily="34" charset="0"/>
            </a:endParaRPr>
          </a:p>
        </p:txBody>
      </p:sp>
      <p:pic>
        <p:nvPicPr>
          <p:cNvPr id="25" name="图片 2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1719" y="327358"/>
            <a:ext cx="994654" cy="344920"/>
          </a:xfrm>
          <a:prstGeom prst="rect">
            <a:avLst/>
          </a:prstGeom>
        </p:spPr>
      </p:pic>
      <p:grpSp>
        <p:nvGrpSpPr>
          <p:cNvPr id="26" name="组合 3"/>
          <p:cNvGrpSpPr/>
          <p:nvPr/>
        </p:nvGrpSpPr>
        <p:grpSpPr>
          <a:xfrm>
            <a:off x="1608419" y="709760"/>
            <a:ext cx="4482283" cy="57612"/>
            <a:chOff x="8433277" y="1337686"/>
            <a:chExt cx="2466103" cy="47845"/>
          </a:xfrm>
        </p:grpSpPr>
        <p:sp>
          <p:nvSpPr>
            <p:cNvPr id="28" name="矩形 67"/>
            <p:cNvSpPr/>
            <p:nvPr/>
          </p:nvSpPr>
          <p:spPr>
            <a:xfrm>
              <a:off x="8433277" y="1337686"/>
              <a:ext cx="819975" cy="47845"/>
            </a:xfrm>
            <a:prstGeom prst="rect">
              <a:avLst/>
            </a:prstGeom>
            <a:solidFill>
              <a:srgbClr val="F14124"/>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pitchFamily="34" charset="0"/>
                <a:ea typeface="等线" panose="02010600030101010101" pitchFamily="2" charset="-122"/>
                <a:cs typeface="Calibri" panose="020F0502020204030204" pitchFamily="34" charset="0"/>
              </a:endParaRPr>
            </a:p>
          </p:txBody>
        </p:sp>
        <p:sp>
          <p:nvSpPr>
            <p:cNvPr id="29" name="矩形 68"/>
            <p:cNvSpPr/>
            <p:nvPr/>
          </p:nvSpPr>
          <p:spPr>
            <a:xfrm>
              <a:off x="9253251" y="1337686"/>
              <a:ext cx="1646129" cy="47845"/>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pitchFamily="34" charset="0"/>
                <a:ea typeface="等线" panose="02010600030101010101" pitchFamily="2" charset="-122"/>
                <a:cs typeface="Calibri" panose="020F0502020204030204" pitchFamily="34" charset="0"/>
              </a:endParaRPr>
            </a:p>
          </p:txBody>
        </p:sp>
      </p:grpSp>
      <p:sp>
        <p:nvSpPr>
          <p:cNvPr id="31" name="矩形 3"/>
          <p:cNvSpPr>
            <a:spLocks noChangeArrowheads="1"/>
          </p:cNvSpPr>
          <p:nvPr/>
        </p:nvSpPr>
        <p:spPr bwMode="auto">
          <a:xfrm>
            <a:off x="1510236" y="171155"/>
            <a:ext cx="6102350" cy="582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defRPr/>
            </a:pPr>
            <a:r>
              <a:rPr kumimoji="0" lang="en-US" altLang="zh-CN" sz="3200" b="1"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sym typeface="Calibri" panose="020F0502020204030204" pitchFamily="34" charset="0"/>
              </a:rPr>
              <a:t>Views on D-MIMO / Cell Free study</a:t>
            </a:r>
          </a:p>
        </p:txBody>
      </p:sp>
      <p:sp>
        <p:nvSpPr>
          <p:cNvPr id="7" name="文本框 6"/>
          <p:cNvSpPr txBox="1"/>
          <p:nvPr/>
        </p:nvSpPr>
        <p:spPr>
          <a:xfrm>
            <a:off x="720084" y="874715"/>
            <a:ext cx="10956958" cy="5841365"/>
          </a:xfrm>
          <a:prstGeom prst="rect">
            <a:avLst/>
          </a:prstGeom>
          <a:noFill/>
        </p:spPr>
        <p:txBody>
          <a:bodyPr wrap="square" rtlCol="0">
            <a:spAutoFit/>
          </a:bodyPr>
          <a:lstStyle/>
          <a:p>
            <a:pPr marL="285750" indent="-285750" algn="just">
              <a:lnSpc>
                <a:spcPct val="105000"/>
              </a:lnSpc>
              <a:buFont typeface="Wingdings" panose="05000000000000000000" pitchFamily="2" charset="2"/>
              <a:buChar char="Ø"/>
            </a:pPr>
            <a:r>
              <a:rPr lang="en-US" altLang="zh-CN" sz="1400" b="1" dirty="0">
                <a:latin typeface="微软雅黑" panose="020B0503020204020204" pitchFamily="34" charset="-122"/>
                <a:ea typeface="微软雅黑" panose="020B0503020204020204" pitchFamily="34" charset="-122"/>
                <a:cs typeface="Times New Roman" panose="02020603050405020304" pitchFamily="18" charset="0"/>
              </a:rPr>
              <a:t>Motivations</a:t>
            </a:r>
          </a:p>
          <a:p>
            <a:pPr marL="742950" lvl="1" indent="-285750" algn="just">
              <a:lnSpc>
                <a:spcPct val="105000"/>
              </a:lnSpc>
              <a:spcBef>
                <a:spcPts val="600"/>
              </a:spcBef>
              <a:spcAft>
                <a:spcPts val="600"/>
              </a:spcAft>
              <a:buFont typeface="Wingdings" panose="05000000000000000000" pitchFamily="2" charset="2"/>
              <a:buChar char="ü"/>
            </a:pPr>
            <a:r>
              <a:rPr lang="en-US" altLang="zh-CN" sz="1400" dirty="0">
                <a:latin typeface="微软雅黑" panose="020B0503020204020204" pitchFamily="34" charset="-122"/>
                <a:ea typeface="微软雅黑" panose="020B0503020204020204" pitchFamily="34" charset="-122"/>
                <a:cs typeface="Times New Roman" panose="02020603050405020304" pitchFamily="18" charset="0"/>
              </a:rPr>
              <a:t>6G RAN should enable a user-centric network to provide flexible and autonomous architecture, customized service, and efficient resource reuse.</a:t>
            </a:r>
          </a:p>
          <a:p>
            <a:pPr marL="742950" lvl="1" indent="-285750" algn="just">
              <a:lnSpc>
                <a:spcPct val="105000"/>
              </a:lnSpc>
              <a:spcBef>
                <a:spcPts val="600"/>
              </a:spcBef>
              <a:spcAft>
                <a:spcPts val="600"/>
              </a:spcAft>
              <a:buFont typeface="Wingdings" panose="05000000000000000000" pitchFamily="2" charset="2"/>
              <a:buChar char="ü"/>
            </a:pPr>
            <a:r>
              <a:rPr lang="en-US" altLang="zh-CN" sz="1400" dirty="0">
                <a:latin typeface="微软雅黑" panose="020B0503020204020204" pitchFamily="34" charset="-122"/>
                <a:ea typeface="微软雅黑" panose="020B0503020204020204" pitchFamily="34" charset="-122"/>
                <a:cs typeface="Times New Roman" panose="02020603050405020304" pitchFamily="18" charset="0"/>
                <a:sym typeface="+mn-ea"/>
              </a:rPr>
              <a:t>Both centralized XL-MIMO</a:t>
            </a:r>
            <a:r>
              <a:rPr lang="zh-CN" altLang="en-US" sz="1400" dirty="0">
                <a:latin typeface="微软雅黑" panose="020B0503020204020204" pitchFamily="34" charset="-122"/>
                <a:ea typeface="微软雅黑" panose="020B0503020204020204" pitchFamily="34" charset="-122"/>
                <a:cs typeface="Times New Roman" panose="02020603050405020304" pitchFamily="18" charset="0"/>
                <a:sym typeface="+mn-ea"/>
              </a:rPr>
              <a:t> </a:t>
            </a:r>
            <a:r>
              <a:rPr lang="en-US" altLang="zh-CN" sz="1400" dirty="0">
                <a:latin typeface="微软雅黑" panose="020B0503020204020204" pitchFamily="34" charset="-122"/>
                <a:ea typeface="微软雅黑" panose="020B0503020204020204" pitchFamily="34" charset="-122"/>
                <a:cs typeface="Times New Roman" panose="02020603050405020304" pitchFamily="18" charset="0"/>
                <a:sym typeface="+mn-ea"/>
              </a:rPr>
              <a:t>and cell-free XL-MIMO (XL D-MIMO) can</a:t>
            </a:r>
            <a:r>
              <a:rPr lang="zh-CN" altLang="en-US" sz="1400" dirty="0">
                <a:latin typeface="微软雅黑" panose="020B0503020204020204" pitchFamily="34" charset="-122"/>
                <a:ea typeface="微软雅黑" panose="020B0503020204020204" pitchFamily="34" charset="-122"/>
                <a:cs typeface="Times New Roman" panose="02020603050405020304" pitchFamily="18" charset="0"/>
                <a:sym typeface="+mn-ea"/>
              </a:rPr>
              <a:t> </a:t>
            </a:r>
            <a:r>
              <a:rPr lang="en-US" altLang="zh-CN" sz="1400" dirty="0">
                <a:latin typeface="微软雅黑" panose="020B0503020204020204" pitchFamily="34" charset="-122"/>
                <a:ea typeface="微软雅黑" panose="020B0503020204020204" pitchFamily="34" charset="-122"/>
                <a:cs typeface="Times New Roman" panose="02020603050405020304" pitchFamily="18" charset="0"/>
                <a:sym typeface="+mn-ea"/>
              </a:rPr>
              <a:t>provide</a:t>
            </a:r>
            <a:r>
              <a:rPr lang="zh-CN" altLang="en-US" sz="1400" dirty="0">
                <a:latin typeface="微软雅黑" panose="020B0503020204020204" pitchFamily="34" charset="-122"/>
                <a:ea typeface="微软雅黑" panose="020B0503020204020204" pitchFamily="34" charset="-122"/>
                <a:cs typeface="Times New Roman" panose="02020603050405020304" pitchFamily="18" charset="0"/>
                <a:sym typeface="+mn-ea"/>
              </a:rPr>
              <a:t> </a:t>
            </a:r>
            <a:r>
              <a:rPr lang="en-US" altLang="zh-CN" sz="1400" dirty="0">
                <a:latin typeface="微软雅黑" panose="020B0503020204020204" pitchFamily="34" charset="-122"/>
                <a:ea typeface="微软雅黑" panose="020B0503020204020204" pitchFamily="34" charset="-122"/>
                <a:cs typeface="Times New Roman" panose="02020603050405020304" pitchFamily="18" charset="0"/>
                <a:sym typeface="+mn-ea"/>
              </a:rPr>
              <a:t>higher spectral efficiency, reliability, sensing </a:t>
            </a:r>
            <a:r>
              <a:rPr lang="en-US" altLang="zh-CN" sz="1400" dirty="0" smtClean="0">
                <a:latin typeface="微软雅黑" panose="020B0503020204020204" pitchFamily="34" charset="-122"/>
                <a:ea typeface="微软雅黑" panose="020B0503020204020204" pitchFamily="34" charset="-122"/>
                <a:cs typeface="Times New Roman" panose="02020603050405020304" pitchFamily="18" charset="0"/>
                <a:sym typeface="+mn-ea"/>
              </a:rPr>
              <a:t>accuracy, throughput</a:t>
            </a:r>
            <a:r>
              <a:rPr lang="en-US" altLang="zh-CN" sz="1400" dirty="0">
                <a:latin typeface="微软雅黑" panose="020B0503020204020204" pitchFamily="34" charset="-122"/>
                <a:ea typeface="微软雅黑" panose="020B0503020204020204" pitchFamily="34" charset="-122"/>
                <a:cs typeface="Times New Roman" panose="02020603050405020304" pitchFamily="18" charset="0"/>
                <a:sym typeface="+mn-ea"/>
              </a:rPr>
              <a:t>, and lower </a:t>
            </a:r>
            <a:r>
              <a:rPr lang="en-US" altLang="zh-CN" sz="1400" dirty="0" smtClean="0">
                <a:latin typeface="微软雅黑" panose="020B0503020204020204" pitchFamily="34" charset="-122"/>
                <a:ea typeface="微软雅黑" panose="020B0503020204020204" pitchFamily="34" charset="-122"/>
                <a:cs typeface="Times New Roman" panose="02020603050405020304" pitchFamily="18" charset="0"/>
                <a:sym typeface="+mn-ea"/>
              </a:rPr>
              <a:t>latency.</a:t>
            </a:r>
            <a:endParaRPr lang="en-US" altLang="zh-CN" sz="1400" dirty="0">
              <a:latin typeface="微软雅黑" panose="020B0503020204020204" pitchFamily="34" charset="-122"/>
              <a:ea typeface="微软雅黑" panose="020B0503020204020204" pitchFamily="34" charset="-122"/>
              <a:cs typeface="Times New Roman" panose="02020603050405020304" pitchFamily="18" charset="0"/>
            </a:endParaRPr>
          </a:p>
          <a:p>
            <a:pPr marL="742950" lvl="1" indent="-285750" algn="just">
              <a:lnSpc>
                <a:spcPct val="105000"/>
              </a:lnSpc>
              <a:spcBef>
                <a:spcPts val="600"/>
              </a:spcBef>
              <a:spcAft>
                <a:spcPts val="600"/>
              </a:spcAft>
              <a:buFont typeface="Wingdings" panose="05000000000000000000" pitchFamily="2" charset="2"/>
              <a:buChar char="ü"/>
            </a:pPr>
            <a:r>
              <a:rPr lang="en-US" altLang="zh-CN" sz="1400" dirty="0">
                <a:latin typeface="微软雅黑" panose="020B0503020204020204" pitchFamily="34" charset="-122"/>
                <a:ea typeface="微软雅黑" panose="020B0503020204020204" pitchFamily="34" charset="-122"/>
                <a:cs typeface="Times New Roman" panose="02020603050405020304" pitchFamily="18" charset="0"/>
                <a:sym typeface="+mn-ea"/>
              </a:rPr>
              <a:t>Centralized XL-MIMO is a special case of cell-free XL-MIMO. To support cell-free</a:t>
            </a:r>
            <a:r>
              <a:rPr lang="zh-CN" altLang="en-US" sz="1400" dirty="0">
                <a:latin typeface="微软雅黑" panose="020B0503020204020204" pitchFamily="34" charset="-122"/>
                <a:ea typeface="微软雅黑" panose="020B0503020204020204" pitchFamily="34" charset="-122"/>
                <a:cs typeface="Times New Roman" panose="02020603050405020304" pitchFamily="18" charset="0"/>
                <a:sym typeface="+mn-ea"/>
              </a:rPr>
              <a:t> </a:t>
            </a:r>
            <a:r>
              <a:rPr lang="en-US" altLang="zh-CN" sz="1400" dirty="0">
                <a:latin typeface="微软雅黑" panose="020B0503020204020204" pitchFamily="34" charset="-122"/>
                <a:ea typeface="微软雅黑" panose="020B0503020204020204" pitchFamily="34" charset="-122"/>
                <a:cs typeface="Times New Roman" panose="02020603050405020304" pitchFamily="18" charset="0"/>
                <a:sym typeface="+mn-ea"/>
              </a:rPr>
              <a:t>networking, a unified design should be studied to provide ubiquitous services, including micro-/macro-coverage, ultra-long-range coverage, etc.</a:t>
            </a:r>
            <a:endParaRPr lang="en-US" altLang="zh-CN" sz="1400" dirty="0">
              <a:latin typeface="微软雅黑" panose="020B0503020204020204" pitchFamily="34" charset="-122"/>
              <a:ea typeface="微软雅黑" panose="020B0503020204020204" pitchFamily="34" charset="-122"/>
              <a:cs typeface="Times New Roman" panose="02020603050405020304" pitchFamily="18" charset="0"/>
            </a:endParaRPr>
          </a:p>
          <a:p>
            <a:pPr marL="285750" lvl="0" indent="-285750" algn="just">
              <a:lnSpc>
                <a:spcPct val="105000"/>
              </a:lnSpc>
              <a:spcBef>
                <a:spcPts val="600"/>
              </a:spcBef>
              <a:spcAft>
                <a:spcPts val="600"/>
              </a:spcAft>
              <a:buFont typeface="Wingdings" panose="05000000000000000000" charset="0"/>
              <a:buChar char="Ø"/>
            </a:pPr>
            <a:r>
              <a:rPr lang="en-US" altLang="zh-CN" sz="1400" b="1" dirty="0">
                <a:latin typeface="微软雅黑" panose="020B0503020204020204" pitchFamily="34" charset="-122"/>
                <a:ea typeface="微软雅黑" panose="020B0503020204020204" pitchFamily="34" charset="-122"/>
                <a:cs typeface="Times New Roman" panose="02020603050405020304" pitchFamily="18" charset="0"/>
              </a:rPr>
              <a:t>Observation </a:t>
            </a:r>
            <a:r>
              <a:rPr lang="en-US" altLang="zh-CN" sz="1400" dirty="0">
                <a:latin typeface="微软雅黑" panose="020B0503020204020204" pitchFamily="34" charset="-122"/>
                <a:ea typeface="微软雅黑" panose="020B0503020204020204" pitchFamily="34" charset="-122"/>
                <a:cs typeface="Times New Roman" panose="02020603050405020304" pitchFamily="18" charset="0"/>
              </a:rPr>
              <a:t>1</a:t>
            </a:r>
          </a:p>
          <a:p>
            <a:pPr lvl="2" indent="-285750" algn="just">
              <a:lnSpc>
                <a:spcPct val="105000"/>
              </a:lnSpc>
              <a:spcBef>
                <a:spcPts val="600"/>
              </a:spcBef>
              <a:spcAft>
                <a:spcPts val="600"/>
              </a:spcAft>
              <a:buFont typeface="Wingdings" panose="05000000000000000000" pitchFamily="2" charset="2"/>
              <a:buChar char="ü"/>
            </a:pPr>
            <a:r>
              <a:rPr lang="en-US" altLang="zh-CN" sz="1400" dirty="0">
                <a:latin typeface="微软雅黑" panose="020B0503020204020204" pitchFamily="34" charset="-122"/>
                <a:ea typeface="微软雅黑" panose="020B0503020204020204" pitchFamily="34" charset="-122"/>
                <a:cs typeface="Times New Roman" panose="02020603050405020304" pitchFamily="18" charset="0"/>
                <a:sym typeface="+mn-ea"/>
              </a:rPr>
              <a:t>To support user-centric network, design philosophy of “cell-free” for both L1 and L2 should be considered  during the study </a:t>
            </a:r>
            <a:r>
              <a:rPr lang="en-US" altLang="zh-CN" sz="1400" dirty="0" smtClean="0">
                <a:latin typeface="微软雅黑" panose="020B0503020204020204" pitchFamily="34" charset="-122"/>
                <a:ea typeface="微软雅黑" panose="020B0503020204020204" pitchFamily="34" charset="-122"/>
                <a:cs typeface="Times New Roman" panose="02020603050405020304" pitchFamily="18" charset="0"/>
                <a:sym typeface="+mn-ea"/>
              </a:rPr>
              <a:t>item.</a:t>
            </a:r>
            <a:endParaRPr lang="en-US" altLang="zh-CN" sz="1400" dirty="0">
              <a:latin typeface="微软雅黑" panose="020B0503020204020204" pitchFamily="34" charset="-122"/>
              <a:ea typeface="微软雅黑" panose="020B0503020204020204" pitchFamily="34" charset="-122"/>
              <a:cs typeface="Times New Roman" panose="02020603050405020304" pitchFamily="18" charset="0"/>
              <a:sym typeface="+mn-ea"/>
            </a:endParaRPr>
          </a:p>
          <a:p>
            <a:pPr lvl="2" indent="-285750" algn="just">
              <a:lnSpc>
                <a:spcPct val="105000"/>
              </a:lnSpc>
              <a:spcBef>
                <a:spcPts val="600"/>
              </a:spcBef>
              <a:spcAft>
                <a:spcPts val="600"/>
              </a:spcAft>
              <a:buFont typeface="Wingdings" panose="05000000000000000000" pitchFamily="2" charset="2"/>
              <a:buChar char="ü"/>
            </a:pPr>
            <a:r>
              <a:rPr lang="en-US" altLang="zh-CN" sz="1400" dirty="0">
                <a:latin typeface="微软雅黑" panose="020B0503020204020204" pitchFamily="34" charset="-122"/>
                <a:ea typeface="微软雅黑" panose="020B0503020204020204" pitchFamily="34" charset="-122"/>
                <a:cs typeface="Times New Roman" panose="02020603050405020304" pitchFamily="18" charset="0"/>
                <a:sym typeface="+mn-ea"/>
              </a:rPr>
              <a:t>Random access and mobility management should be enhanced to support user-centric TRP association and dynamic TRP selection. </a:t>
            </a:r>
            <a:endParaRPr lang="en-US" altLang="zh-CN" sz="1400" dirty="0">
              <a:latin typeface="微软雅黑" panose="020B0503020204020204" pitchFamily="34" charset="-122"/>
              <a:ea typeface="微软雅黑" panose="020B0503020204020204" pitchFamily="34" charset="-122"/>
              <a:cs typeface="Times New Roman" panose="02020603050405020304" pitchFamily="18" charset="0"/>
            </a:endParaRPr>
          </a:p>
          <a:p>
            <a:pPr lvl="0" indent="-285750" algn="just">
              <a:lnSpc>
                <a:spcPct val="105000"/>
              </a:lnSpc>
              <a:spcBef>
                <a:spcPts val="600"/>
              </a:spcBef>
              <a:spcAft>
                <a:spcPts val="600"/>
              </a:spcAft>
              <a:buFont typeface="Wingdings" panose="05000000000000000000" charset="0"/>
              <a:buChar char="Ø"/>
            </a:pPr>
            <a:r>
              <a:rPr lang="en-US" altLang="zh-CN" sz="1400" b="1" dirty="0">
                <a:latin typeface="微软雅黑" panose="020B0503020204020204" pitchFamily="34" charset="-122"/>
                <a:ea typeface="微软雅黑" panose="020B0503020204020204" pitchFamily="34" charset="-122"/>
                <a:cs typeface="Times New Roman" panose="02020603050405020304" pitchFamily="18" charset="0"/>
              </a:rPr>
              <a:t>Proposal </a:t>
            </a:r>
            <a:r>
              <a:rPr lang="en-US" altLang="zh-CN" sz="1400" dirty="0">
                <a:latin typeface="微软雅黑" panose="020B0503020204020204" pitchFamily="34" charset="-122"/>
                <a:ea typeface="微软雅黑" panose="020B0503020204020204" pitchFamily="34" charset="-122"/>
                <a:cs typeface="Times New Roman" panose="02020603050405020304" pitchFamily="18" charset="0"/>
              </a:rPr>
              <a:t>1</a:t>
            </a:r>
          </a:p>
          <a:p>
            <a:pPr marL="742950" lvl="1" indent="-285750" algn="just">
              <a:lnSpc>
                <a:spcPct val="105000"/>
              </a:lnSpc>
              <a:spcBef>
                <a:spcPts val="600"/>
              </a:spcBef>
              <a:spcAft>
                <a:spcPts val="600"/>
              </a:spcAft>
              <a:buFont typeface="Wingdings" panose="05000000000000000000" pitchFamily="2" charset="2"/>
              <a:buChar char="ü"/>
            </a:pPr>
            <a:r>
              <a:rPr lang="en-US" altLang="zh-CN" sz="1400" dirty="0">
                <a:latin typeface="微软雅黑" panose="020B0503020204020204" pitchFamily="34" charset="-122"/>
                <a:ea typeface="微软雅黑" panose="020B0503020204020204" pitchFamily="34" charset="-122"/>
                <a:cs typeface="Times New Roman" panose="02020603050405020304" pitchFamily="18" charset="0"/>
              </a:rPr>
              <a:t>The WG study should cover following aspects:</a:t>
            </a:r>
            <a:endParaRPr lang="zh-CN" altLang="en-US" sz="1400" dirty="0">
              <a:latin typeface="微软雅黑" panose="020B0503020204020204" pitchFamily="34" charset="-122"/>
              <a:ea typeface="微软雅黑" panose="020B0503020204020204" pitchFamily="34" charset="-122"/>
              <a:cs typeface="Times New Roman" panose="02020603050405020304" pitchFamily="18" charset="0"/>
            </a:endParaRPr>
          </a:p>
          <a:p>
            <a:pPr marL="1200150" lvl="2" indent="-285750" algn="just">
              <a:lnSpc>
                <a:spcPct val="105000"/>
              </a:lnSpc>
              <a:spcBef>
                <a:spcPts val="600"/>
              </a:spcBef>
              <a:spcAft>
                <a:spcPts val="600"/>
              </a:spcAft>
              <a:buFont typeface="Wingdings" panose="05000000000000000000" pitchFamily="2" charset="2"/>
              <a:buChar char="ü"/>
            </a:pPr>
            <a:r>
              <a:rPr lang="en-US" altLang="zh-CN" sz="1400" dirty="0">
                <a:latin typeface="微软雅黑" panose="020B0503020204020204" pitchFamily="34" charset="-122"/>
                <a:ea typeface="微软雅黑" panose="020B0503020204020204" pitchFamily="34" charset="-122"/>
                <a:cs typeface="Times New Roman" panose="02020603050405020304" pitchFamily="18" charset="0"/>
              </a:rPr>
              <a:t>Unified design of reference signals</a:t>
            </a:r>
            <a:r>
              <a:rPr lang="zh-CN" altLang="en-US" sz="14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400" dirty="0">
                <a:latin typeface="微软雅黑" panose="020B0503020204020204" pitchFamily="34" charset="-122"/>
                <a:ea typeface="微软雅黑" panose="020B0503020204020204" pitchFamily="34" charset="-122"/>
                <a:cs typeface="Times New Roman" panose="02020603050405020304" pitchFamily="18" charset="0"/>
              </a:rPr>
              <a:t>1</a:t>
            </a:r>
            <a:r>
              <a:rPr lang="en-US" altLang="zh-CN" sz="1400" dirty="0" smtClean="0">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1400" dirty="0" smtClean="0">
                <a:latin typeface="微软雅黑" panose="020B0503020204020204" pitchFamily="34" charset="-122"/>
                <a:ea typeface="微软雅黑" panose="020B0503020204020204" pitchFamily="34" charset="-122"/>
                <a:cs typeface="Times New Roman" panose="02020603050405020304" pitchFamily="18" charset="0"/>
                <a:sym typeface="+mn-ea"/>
              </a:rPr>
              <a:t>Study </a:t>
            </a:r>
            <a:r>
              <a:rPr lang="en-US" altLang="zh-CN" sz="1400" dirty="0">
                <a:latin typeface="微软雅黑" panose="020B0503020204020204" pitchFamily="34" charset="-122"/>
                <a:ea typeface="微软雅黑" panose="020B0503020204020204" pitchFamily="34" charset="-122"/>
                <a:cs typeface="Times New Roman" panose="02020603050405020304" pitchFamily="18" charset="0"/>
                <a:sym typeface="+mn-ea"/>
              </a:rPr>
              <a:t>DMRS designs based on different scale of the number of  ports; </a:t>
            </a:r>
            <a:r>
              <a:rPr lang="en-US" altLang="zh-CN" sz="1400" dirty="0" smtClean="0">
                <a:latin typeface="微软雅黑" panose="020B0503020204020204" pitchFamily="34" charset="-122"/>
                <a:ea typeface="微软雅黑" panose="020B0503020204020204" pitchFamily="34" charset="-122"/>
                <a:cs typeface="Times New Roman" panose="02020603050405020304" pitchFamily="18" charset="0"/>
                <a:sym typeface="+mn-ea"/>
              </a:rPr>
              <a:t>2) Study </a:t>
            </a:r>
            <a:r>
              <a:rPr lang="en-US" altLang="zh-CN" sz="1400" dirty="0">
                <a:latin typeface="微软雅黑" panose="020B0503020204020204" pitchFamily="34" charset="-122"/>
                <a:ea typeface="微软雅黑" panose="020B0503020204020204" pitchFamily="34" charset="-122"/>
                <a:cs typeface="Times New Roman" panose="02020603050405020304" pitchFamily="18" charset="0"/>
                <a:sym typeface="+mn-ea"/>
              </a:rPr>
              <a:t>unified design of CSI-RS for various measurements; </a:t>
            </a:r>
            <a:r>
              <a:rPr lang="en-US" altLang="zh-CN" sz="1400" dirty="0" smtClean="0">
                <a:latin typeface="微软雅黑" panose="020B0503020204020204" pitchFamily="34" charset="-122"/>
                <a:ea typeface="微软雅黑" panose="020B0503020204020204" pitchFamily="34" charset="-122"/>
                <a:cs typeface="Times New Roman" panose="02020603050405020304" pitchFamily="18" charset="0"/>
                <a:sym typeface="+mn-ea"/>
              </a:rPr>
              <a:t>3) Study </a:t>
            </a:r>
            <a:r>
              <a:rPr lang="en-US" altLang="zh-CN" sz="1400" dirty="0">
                <a:latin typeface="微软雅黑" panose="020B0503020204020204" pitchFamily="34" charset="-122"/>
                <a:ea typeface="微软雅黑" panose="020B0503020204020204" pitchFamily="34" charset="-122"/>
                <a:cs typeface="Times New Roman" panose="02020603050405020304" pitchFamily="18" charset="0"/>
                <a:sym typeface="+mn-ea"/>
              </a:rPr>
              <a:t>uplink measurement for long-range coverage; 4) Study phase coherence measurement for XL D-MIMO.</a:t>
            </a:r>
            <a:endParaRPr lang="en-US" altLang="zh-CN" sz="1400" dirty="0">
              <a:latin typeface="微软雅黑" panose="020B0503020204020204" pitchFamily="34" charset="-122"/>
              <a:ea typeface="微软雅黑" panose="020B0503020204020204" pitchFamily="34" charset="-122"/>
              <a:cs typeface="Times New Roman" panose="02020603050405020304" pitchFamily="18" charset="0"/>
            </a:endParaRPr>
          </a:p>
          <a:p>
            <a:pPr marL="1200150" lvl="2" indent="-285750" algn="just">
              <a:lnSpc>
                <a:spcPct val="105000"/>
              </a:lnSpc>
              <a:spcBef>
                <a:spcPts val="600"/>
              </a:spcBef>
              <a:spcAft>
                <a:spcPts val="600"/>
              </a:spcAft>
              <a:buFont typeface="Wingdings" panose="05000000000000000000" pitchFamily="2" charset="2"/>
              <a:buChar char="ü"/>
            </a:pPr>
            <a:r>
              <a:rPr lang="en-US" altLang="zh-CN" sz="1400" dirty="0">
                <a:latin typeface="微软雅黑" panose="020B0503020204020204" pitchFamily="34" charset="-122"/>
                <a:ea typeface="微软雅黑" panose="020B0503020204020204" pitchFamily="34" charset="-122"/>
                <a:cs typeface="Times New Roman" panose="02020603050405020304" pitchFamily="18" charset="0"/>
              </a:rPr>
              <a:t>Uplink/downlink transmission enhancements beyond 5G: 1) Study unified design for downlink precoding; </a:t>
            </a:r>
            <a:r>
              <a:rPr lang="en-US" altLang="zh-CN" sz="1400" dirty="0" smtClean="0">
                <a:latin typeface="微软雅黑" panose="020B0503020204020204" pitchFamily="34" charset="-122"/>
                <a:ea typeface="微软雅黑" panose="020B0503020204020204" pitchFamily="34" charset="-122"/>
                <a:cs typeface="Times New Roman" panose="02020603050405020304" pitchFamily="18" charset="0"/>
              </a:rPr>
              <a:t>2) Study </a:t>
            </a:r>
            <a:r>
              <a:rPr lang="en-US" altLang="zh-CN" sz="1400" dirty="0">
                <a:latin typeface="微软雅黑" panose="020B0503020204020204" pitchFamily="34" charset="-122"/>
                <a:ea typeface="微软雅黑" panose="020B0503020204020204" pitchFamily="34" charset="-122"/>
                <a:cs typeface="Times New Roman" panose="02020603050405020304" pitchFamily="18" charset="0"/>
              </a:rPr>
              <a:t>the uplink power control for XL D-MIMO.</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5297" y="289876"/>
            <a:ext cx="1515533" cy="419884"/>
          </a:xfrm>
          <a:prstGeom prst="rect">
            <a:avLst/>
          </a:prstGeom>
          <a:solidFill>
            <a:srgbClr val="3C20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pitchFamily="34" charset="0"/>
              <a:ea typeface="等线" panose="02010600030101010101" pitchFamily="2" charset="-122"/>
              <a:cs typeface="Calibri" panose="020F0502020204030204" pitchFamily="34" charset="0"/>
            </a:endParaRPr>
          </a:p>
        </p:txBody>
      </p:sp>
      <p:pic>
        <p:nvPicPr>
          <p:cNvPr id="25" name="图片 2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1719" y="327358"/>
            <a:ext cx="994654" cy="344920"/>
          </a:xfrm>
          <a:prstGeom prst="rect">
            <a:avLst/>
          </a:prstGeom>
        </p:spPr>
      </p:pic>
      <p:grpSp>
        <p:nvGrpSpPr>
          <p:cNvPr id="26" name="组合 3"/>
          <p:cNvGrpSpPr/>
          <p:nvPr/>
        </p:nvGrpSpPr>
        <p:grpSpPr>
          <a:xfrm>
            <a:off x="1608419" y="709760"/>
            <a:ext cx="4482283" cy="57612"/>
            <a:chOff x="8433277" y="1337686"/>
            <a:chExt cx="2466103" cy="47845"/>
          </a:xfrm>
        </p:grpSpPr>
        <p:sp>
          <p:nvSpPr>
            <p:cNvPr id="28" name="矩形 67"/>
            <p:cNvSpPr/>
            <p:nvPr/>
          </p:nvSpPr>
          <p:spPr>
            <a:xfrm>
              <a:off x="8433277" y="1337686"/>
              <a:ext cx="819975" cy="47845"/>
            </a:xfrm>
            <a:prstGeom prst="rect">
              <a:avLst/>
            </a:prstGeom>
            <a:solidFill>
              <a:srgbClr val="F14124"/>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pitchFamily="34" charset="0"/>
                <a:ea typeface="等线" panose="02010600030101010101" pitchFamily="2" charset="-122"/>
                <a:cs typeface="Calibri" panose="020F0502020204030204" pitchFamily="34" charset="0"/>
              </a:endParaRPr>
            </a:p>
          </p:txBody>
        </p:sp>
        <p:sp>
          <p:nvSpPr>
            <p:cNvPr id="29" name="矩形 68"/>
            <p:cNvSpPr/>
            <p:nvPr/>
          </p:nvSpPr>
          <p:spPr>
            <a:xfrm>
              <a:off x="9253251" y="1337686"/>
              <a:ext cx="1646129" cy="47845"/>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pitchFamily="34" charset="0"/>
                <a:ea typeface="等线" panose="02010600030101010101" pitchFamily="2" charset="-122"/>
                <a:cs typeface="Calibri" panose="020F0502020204030204" pitchFamily="34" charset="0"/>
              </a:endParaRPr>
            </a:p>
          </p:txBody>
        </p:sp>
      </p:grpSp>
      <p:sp>
        <p:nvSpPr>
          <p:cNvPr id="31" name="矩形 3"/>
          <p:cNvSpPr>
            <a:spLocks noChangeArrowheads="1"/>
          </p:cNvSpPr>
          <p:nvPr/>
        </p:nvSpPr>
        <p:spPr bwMode="auto">
          <a:xfrm>
            <a:off x="1510030" y="171450"/>
            <a:ext cx="9161145" cy="582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defRPr/>
            </a:pPr>
            <a:r>
              <a:rPr kumimoji="0" lang="en-US" altLang="zh-CN" sz="3200" b="1"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sym typeface="Calibri" panose="020F0502020204030204" pitchFamily="34" charset="0"/>
              </a:rPr>
              <a:t>Views on AI-Native study: Real-Time Intelligence</a:t>
            </a:r>
          </a:p>
        </p:txBody>
      </p:sp>
      <p:sp>
        <p:nvSpPr>
          <p:cNvPr id="7" name="文本框 6"/>
          <p:cNvSpPr txBox="1"/>
          <p:nvPr/>
        </p:nvSpPr>
        <p:spPr>
          <a:xfrm>
            <a:off x="392430" y="875030"/>
            <a:ext cx="11284585" cy="5982970"/>
          </a:xfrm>
          <a:prstGeom prst="rect">
            <a:avLst/>
          </a:prstGeom>
          <a:noFill/>
        </p:spPr>
        <p:txBody>
          <a:bodyPr wrap="square" rtlCol="0">
            <a:noAutofit/>
          </a:bodyPr>
          <a:lstStyle/>
          <a:p>
            <a:pPr marL="285750" indent="-285750" algn="just">
              <a:lnSpc>
                <a:spcPct val="125000"/>
              </a:lnSpc>
              <a:buFont typeface="Wingdings" panose="05000000000000000000" pitchFamily="2" charset="2"/>
              <a:buChar char="Ø"/>
            </a:pPr>
            <a:r>
              <a:rPr lang="en-US" altLang="zh-CN" sz="1400" b="1" dirty="0">
                <a:latin typeface="微软雅黑" panose="020B0503020204020204" pitchFamily="34" charset="-122"/>
                <a:ea typeface="微软雅黑" panose="020B0503020204020204" pitchFamily="34" charset="-122"/>
                <a:cs typeface="Times New Roman" panose="02020603050405020304" pitchFamily="18" charset="0"/>
              </a:rPr>
              <a:t>Motivations</a:t>
            </a:r>
          </a:p>
          <a:p>
            <a:pPr marL="742950" lvl="1" indent="-285750" algn="just">
              <a:lnSpc>
                <a:spcPct val="125000"/>
              </a:lnSpc>
              <a:spcBef>
                <a:spcPts val="600"/>
              </a:spcBef>
              <a:spcAft>
                <a:spcPts val="600"/>
              </a:spcAft>
              <a:buFont typeface="Wingdings" panose="05000000000000000000" pitchFamily="2" charset="2"/>
              <a:buChar char="ü"/>
            </a:pPr>
            <a:r>
              <a:rPr lang="en-US" altLang="zh-CN" sz="1400" dirty="0">
                <a:latin typeface="微软雅黑" panose="020B0503020204020204" pitchFamily="34" charset="-122"/>
                <a:ea typeface="微软雅黑" panose="020B0503020204020204" pitchFamily="34" charset="-122"/>
                <a:cs typeface="Times New Roman" panose="02020603050405020304" pitchFamily="18" charset="0"/>
              </a:rPr>
              <a:t>AI-Native is expected to improve 6G network performance and empower diverse use cases.</a:t>
            </a:r>
          </a:p>
          <a:p>
            <a:pPr marL="285750" lvl="0" indent="-285750" algn="just">
              <a:lnSpc>
                <a:spcPct val="125000"/>
              </a:lnSpc>
              <a:spcBef>
                <a:spcPts val="600"/>
              </a:spcBef>
              <a:spcAft>
                <a:spcPts val="600"/>
              </a:spcAft>
              <a:buFont typeface="Wingdings" panose="05000000000000000000" charset="0"/>
              <a:buChar char="Ø"/>
            </a:pPr>
            <a:r>
              <a:rPr lang="en-US" altLang="zh-CN" sz="1400" b="1" dirty="0">
                <a:latin typeface="微软雅黑" panose="020B0503020204020204" pitchFamily="34" charset="-122"/>
                <a:ea typeface="微软雅黑" panose="020B0503020204020204" pitchFamily="34" charset="-122"/>
                <a:cs typeface="Times New Roman" panose="02020603050405020304" pitchFamily="18" charset="0"/>
              </a:rPr>
              <a:t>Observation 2</a:t>
            </a:r>
            <a:endParaRPr lang="en-US" altLang="zh-CN" sz="1400" dirty="0">
              <a:latin typeface="微软雅黑" panose="020B0503020204020204" pitchFamily="34" charset="-122"/>
              <a:ea typeface="微软雅黑" panose="020B0503020204020204" pitchFamily="34" charset="-122"/>
              <a:cs typeface="Times New Roman" panose="02020603050405020304" pitchFamily="18" charset="0"/>
            </a:endParaRPr>
          </a:p>
          <a:p>
            <a:pPr marL="1200150" lvl="2" indent="-285750" algn="just">
              <a:lnSpc>
                <a:spcPct val="125000"/>
              </a:lnSpc>
              <a:spcBef>
                <a:spcPts val="600"/>
              </a:spcBef>
              <a:spcAft>
                <a:spcPts val="600"/>
              </a:spcAft>
              <a:buFont typeface="Wingdings" panose="05000000000000000000" pitchFamily="2" charset="2"/>
              <a:buChar char="ü"/>
            </a:pPr>
            <a:r>
              <a:rPr lang="en-US" altLang="zh-CN" sz="1400" dirty="0">
                <a:latin typeface="微软雅黑" panose="020B0503020204020204" pitchFamily="34" charset="-122"/>
                <a:ea typeface="微软雅黑" panose="020B0503020204020204" pitchFamily="34" charset="-122"/>
                <a:cs typeface="Times New Roman" panose="02020603050405020304" pitchFamily="18" charset="0"/>
              </a:rPr>
              <a:t>Large AI Models for 6G have three main challenges, which may block the deployment of AI-Native. </a:t>
            </a:r>
          </a:p>
          <a:p>
            <a:pPr marL="1657350" lvl="3" indent="-285750" algn="just">
              <a:lnSpc>
                <a:spcPct val="125000"/>
              </a:lnSpc>
              <a:spcBef>
                <a:spcPts val="600"/>
              </a:spcBef>
              <a:spcAft>
                <a:spcPts val="600"/>
              </a:spcAft>
              <a:buFont typeface="Wingdings" panose="05000000000000000000" pitchFamily="2" charset="2"/>
              <a:buChar char="ü"/>
            </a:pPr>
            <a:r>
              <a:rPr lang="en-US" altLang="zh-CN" sz="1400" dirty="0">
                <a:latin typeface="微软雅黑" panose="020B0503020204020204" pitchFamily="34" charset="-122"/>
                <a:ea typeface="微软雅黑" panose="020B0503020204020204" pitchFamily="34" charset="-122"/>
                <a:cs typeface="Times New Roman" panose="02020603050405020304" pitchFamily="18" charset="0"/>
              </a:rPr>
              <a:t>Green: high computing of large models introduces high energy consumption</a:t>
            </a:r>
          </a:p>
          <a:p>
            <a:pPr marL="1657350" lvl="3" indent="-285750" algn="just">
              <a:lnSpc>
                <a:spcPct val="125000"/>
              </a:lnSpc>
              <a:spcBef>
                <a:spcPts val="600"/>
              </a:spcBef>
              <a:spcAft>
                <a:spcPts val="600"/>
              </a:spcAft>
              <a:buFont typeface="Wingdings" panose="05000000000000000000" pitchFamily="2" charset="2"/>
              <a:buChar char="ü"/>
            </a:pPr>
            <a:r>
              <a:rPr lang="en-US" altLang="zh-CN" sz="1400" dirty="0">
                <a:latin typeface="微软雅黑" panose="020B0503020204020204" pitchFamily="34" charset="-122"/>
                <a:ea typeface="微软雅黑" panose="020B0503020204020204" pitchFamily="34" charset="-122"/>
                <a:cs typeface="Times New Roman" panose="02020603050405020304" pitchFamily="18" charset="0"/>
              </a:rPr>
              <a:t>Real-time: large models are too heavy and slow for delay-sensitive services</a:t>
            </a:r>
          </a:p>
          <a:p>
            <a:pPr marL="1657350" lvl="3" indent="-285750" algn="just">
              <a:lnSpc>
                <a:spcPct val="125000"/>
              </a:lnSpc>
              <a:spcBef>
                <a:spcPts val="600"/>
              </a:spcBef>
              <a:spcAft>
                <a:spcPts val="600"/>
              </a:spcAft>
              <a:buFont typeface="Wingdings" panose="05000000000000000000" charset="0"/>
              <a:buChar char="ü"/>
            </a:pPr>
            <a:r>
              <a:rPr lang="en-US" altLang="zh-CN" sz="1400" dirty="0">
                <a:latin typeface="微软雅黑" panose="020B0503020204020204" pitchFamily="34" charset="-122"/>
                <a:ea typeface="微软雅黑" panose="020B0503020204020204" pitchFamily="34" charset="-122"/>
                <a:cs typeface="Times New Roman" panose="02020603050405020304" pitchFamily="18" charset="0"/>
              </a:rPr>
              <a:t>Security:“black box”AI algorithms are unexplainable for QoS garantee</a:t>
            </a:r>
          </a:p>
          <a:p>
            <a:pPr marL="285750" lvl="0" indent="-285750" algn="just">
              <a:lnSpc>
                <a:spcPct val="125000"/>
              </a:lnSpc>
              <a:spcBef>
                <a:spcPts val="600"/>
              </a:spcBef>
              <a:spcAft>
                <a:spcPts val="600"/>
              </a:spcAft>
              <a:buFont typeface="Wingdings" panose="05000000000000000000" charset="0"/>
              <a:buChar char="Ø"/>
            </a:pPr>
            <a:r>
              <a:rPr lang="en-US" altLang="zh-CN" sz="1400" b="1" dirty="0">
                <a:latin typeface="微软雅黑" panose="020B0503020204020204" pitchFamily="34" charset="-122"/>
                <a:ea typeface="微软雅黑" panose="020B0503020204020204" pitchFamily="34" charset="-122"/>
                <a:cs typeface="Times New Roman" panose="02020603050405020304" pitchFamily="18" charset="0"/>
              </a:rPr>
              <a:t>Proposals 2</a:t>
            </a:r>
            <a:endParaRPr lang="en-US" altLang="zh-CN" sz="1400" dirty="0">
              <a:latin typeface="微软雅黑" panose="020B0503020204020204" pitchFamily="34" charset="-122"/>
              <a:ea typeface="微软雅黑" panose="020B0503020204020204" pitchFamily="34" charset="-122"/>
              <a:cs typeface="Times New Roman" panose="02020603050405020304" pitchFamily="18" charset="0"/>
            </a:endParaRPr>
          </a:p>
          <a:p>
            <a:pPr marL="742950" lvl="1" indent="-285750" algn="just">
              <a:lnSpc>
                <a:spcPct val="125000"/>
              </a:lnSpc>
              <a:spcBef>
                <a:spcPts val="600"/>
              </a:spcBef>
              <a:spcAft>
                <a:spcPts val="600"/>
              </a:spcAft>
              <a:buFont typeface="Wingdings" panose="05000000000000000000" pitchFamily="2" charset="2"/>
              <a:buChar char="ü"/>
            </a:pPr>
            <a:r>
              <a:rPr lang="en-US" altLang="zh-CN" sz="1400" dirty="0">
                <a:latin typeface="微软雅黑" panose="020B0503020204020204" pitchFamily="34" charset="-122"/>
                <a:ea typeface="微软雅黑" panose="020B0503020204020204" pitchFamily="34" charset="-122"/>
                <a:cs typeface="Times New Roman" panose="02020603050405020304" pitchFamily="18" charset="0"/>
              </a:rPr>
              <a:t>The RAN WG study should cover following aspects:</a:t>
            </a:r>
            <a:endParaRPr lang="zh-CN" altLang="en-US" sz="1400" dirty="0">
              <a:latin typeface="微软雅黑" panose="020B0503020204020204" pitchFamily="34" charset="-122"/>
              <a:ea typeface="微软雅黑" panose="020B0503020204020204" pitchFamily="34" charset="-122"/>
              <a:cs typeface="Times New Roman" panose="02020603050405020304" pitchFamily="18" charset="0"/>
            </a:endParaRPr>
          </a:p>
          <a:p>
            <a:pPr marL="1200150" lvl="2" indent="-285750" algn="just">
              <a:spcBef>
                <a:spcPts val="600"/>
              </a:spcBef>
              <a:spcAft>
                <a:spcPts val="600"/>
              </a:spcAft>
              <a:buFont typeface="Wingdings" panose="05000000000000000000" pitchFamily="2" charset="2"/>
              <a:buChar char="ü"/>
            </a:pPr>
            <a:r>
              <a:rPr sz="1400" kern="0" dirty="0">
                <a:solidFill>
                  <a:sysClr val="windowText" lastClr="000000"/>
                </a:solidFill>
                <a:latin typeface="微软雅黑" panose="020B0503020204020204" pitchFamily="34" charset="-122"/>
                <a:cs typeface="微软雅黑" panose="020B0503020204020204" pitchFamily="34" charset="-122"/>
                <a:sym typeface="+mn-ea"/>
              </a:rPr>
              <a:t>Lightweight real-time intelligence</a:t>
            </a:r>
            <a:r>
              <a:rPr sz="1400" kern="0" spc="-40" dirty="0">
                <a:solidFill>
                  <a:sysClr val="windowText" lastClr="000000"/>
                </a:solidFill>
                <a:latin typeface="微软雅黑" panose="020B0503020204020204" pitchFamily="34" charset="-122"/>
                <a:cs typeface="微软雅黑" panose="020B0503020204020204" pitchFamily="34" charset="-122"/>
                <a:sym typeface="+mn-ea"/>
              </a:rPr>
              <a:t> </a:t>
            </a:r>
            <a:r>
              <a:rPr sz="1400" kern="0" dirty="0">
                <a:solidFill>
                  <a:sysClr val="windowText" lastClr="000000"/>
                </a:solidFill>
                <a:latin typeface="微软雅黑" panose="020B0503020204020204" pitchFamily="34" charset="-122"/>
                <a:cs typeface="微软雅黑" panose="020B0503020204020204" pitchFamily="34" charset="-122"/>
                <a:sym typeface="+mn-ea"/>
              </a:rPr>
              <a:t>needs</a:t>
            </a:r>
            <a:r>
              <a:rPr sz="1400" kern="0" spc="-25" dirty="0">
                <a:solidFill>
                  <a:sysClr val="windowText" lastClr="000000"/>
                </a:solidFill>
                <a:latin typeface="微软雅黑" panose="020B0503020204020204" pitchFamily="34" charset="-122"/>
                <a:cs typeface="微软雅黑" panose="020B0503020204020204" pitchFamily="34" charset="-122"/>
                <a:sym typeface="+mn-ea"/>
              </a:rPr>
              <a:t> </a:t>
            </a:r>
            <a:r>
              <a:rPr sz="1400" kern="0" dirty="0">
                <a:solidFill>
                  <a:sysClr val="windowText" lastClr="000000"/>
                </a:solidFill>
                <a:latin typeface="微软雅黑" panose="020B0503020204020204" pitchFamily="34" charset="-122"/>
                <a:cs typeface="微软雅黑" panose="020B0503020204020204" pitchFamily="34" charset="-122"/>
                <a:sym typeface="+mn-ea"/>
              </a:rPr>
              <a:t>to</a:t>
            </a:r>
            <a:r>
              <a:rPr sz="1400" kern="0" spc="-25" dirty="0">
                <a:solidFill>
                  <a:sysClr val="windowText" lastClr="000000"/>
                </a:solidFill>
                <a:latin typeface="微软雅黑" panose="020B0503020204020204" pitchFamily="34" charset="-122"/>
                <a:cs typeface="微软雅黑" panose="020B0503020204020204" pitchFamily="34" charset="-122"/>
                <a:sym typeface="+mn-ea"/>
              </a:rPr>
              <a:t> </a:t>
            </a:r>
            <a:r>
              <a:rPr lang="en-US" sz="1400" kern="0" dirty="0">
                <a:solidFill>
                  <a:sysClr val="windowText" lastClr="000000"/>
                </a:solidFill>
                <a:latin typeface="微软雅黑" panose="020B0503020204020204" pitchFamily="34" charset="-122"/>
                <a:cs typeface="微软雅黑" panose="020B0503020204020204" pitchFamily="34" charset="-122"/>
                <a:sym typeface="+mn-ea"/>
              </a:rPr>
              <a:t>studied by </a:t>
            </a:r>
            <a:r>
              <a:rPr sz="1400" kern="0" dirty="0">
                <a:solidFill>
                  <a:sysClr val="windowText" lastClr="000000"/>
                </a:solidFill>
                <a:latin typeface="微软雅黑" panose="020B0503020204020204" pitchFamily="34" charset="-122"/>
                <a:cs typeface="微软雅黑" panose="020B0503020204020204" pitchFamily="34" charset="-122"/>
                <a:sym typeface="+mn-ea"/>
              </a:rPr>
              <a:t>6G</a:t>
            </a:r>
            <a:r>
              <a:rPr lang="en-US" sz="1400" kern="0" dirty="0">
                <a:solidFill>
                  <a:sysClr val="windowText" lastClr="000000"/>
                </a:solidFill>
                <a:latin typeface="微软雅黑" panose="020B0503020204020204" pitchFamily="34" charset="-122"/>
                <a:cs typeface="微软雅黑" panose="020B0503020204020204" pitchFamily="34" charset="-122"/>
                <a:sym typeface="+mn-ea"/>
              </a:rPr>
              <a:t> RAN WG , considering power-saving, data-efficient, small-scale AI for delay-sensitive </a:t>
            </a:r>
            <a:r>
              <a:rPr lang="en-US" sz="1400" kern="0" dirty="0" smtClean="0">
                <a:solidFill>
                  <a:sysClr val="windowText" lastClr="000000"/>
                </a:solidFill>
                <a:latin typeface="微软雅黑" panose="020B0503020204020204" pitchFamily="34" charset="-122"/>
                <a:cs typeface="微软雅黑" panose="020B0503020204020204" pitchFamily="34" charset="-122"/>
                <a:sym typeface="+mn-ea"/>
              </a:rPr>
              <a:t>services.</a:t>
            </a:r>
          </a:p>
          <a:p>
            <a:pPr marL="1200150" lvl="2" indent="-285750" algn="just" defTabSz="914400">
              <a:lnSpc>
                <a:spcPct val="100000"/>
              </a:lnSpc>
              <a:spcBef>
                <a:spcPts val="600"/>
              </a:spcBef>
              <a:spcAft>
                <a:spcPts val="600"/>
              </a:spcAft>
              <a:buClrTx/>
              <a:buSzTx/>
              <a:buFont typeface="Wingdings" panose="05000000000000000000" pitchFamily="2" charset="2"/>
              <a:buChar char="ü"/>
            </a:pPr>
            <a:r>
              <a:rPr sz="1400" kern="0" dirty="0">
                <a:solidFill>
                  <a:sysClr val="windowText" lastClr="000000"/>
                </a:solidFill>
                <a:latin typeface="微软雅黑" panose="020B0503020204020204" pitchFamily="34" charset="-122"/>
                <a:cs typeface="微软雅黑" panose="020B0503020204020204" pitchFamily="34" charset="-122"/>
                <a:sym typeface="+mn-ea"/>
              </a:rPr>
              <a:t>Hierarchical AI </a:t>
            </a:r>
            <a:r>
              <a:rPr lang="en-US" sz="1400" kern="0" dirty="0">
                <a:solidFill>
                  <a:sysClr val="windowText" lastClr="000000"/>
                </a:solidFill>
                <a:latin typeface="微软雅黑" panose="020B0503020204020204" pitchFamily="34" charset="-122"/>
                <a:cs typeface="微软雅黑" panose="020B0503020204020204" pitchFamily="34" charset="-122"/>
                <a:sym typeface="+mn-ea"/>
              </a:rPr>
              <a:t>RAN </a:t>
            </a:r>
            <a:r>
              <a:rPr sz="1400" kern="0" dirty="0">
                <a:solidFill>
                  <a:sysClr val="windowText" lastClr="000000"/>
                </a:solidFill>
                <a:latin typeface="微软雅黑" panose="020B0503020204020204" pitchFamily="34" charset="-122"/>
                <a:cs typeface="微软雅黑" panose="020B0503020204020204" pitchFamily="34" charset="-122"/>
                <a:sym typeface="+mn-ea"/>
              </a:rPr>
              <a:t>architecture</a:t>
            </a:r>
            <a:r>
              <a:rPr lang="en-US" sz="1400" kern="0" dirty="0">
                <a:solidFill>
                  <a:sysClr val="windowText" lastClr="000000"/>
                </a:solidFill>
                <a:latin typeface="微软雅黑" panose="020B0503020204020204" pitchFamily="34" charset="-122"/>
                <a:cs typeface="微软雅黑" panose="020B0503020204020204" pitchFamily="34" charset="-122"/>
                <a:sym typeface="+mn-ea"/>
              </a:rPr>
              <a:t> study, covering the </a:t>
            </a:r>
            <a:r>
              <a:rPr sz="1400" kern="0" dirty="0">
                <a:solidFill>
                  <a:sysClr val="windowText" lastClr="000000"/>
                </a:solidFill>
                <a:latin typeface="微软雅黑" panose="020B0503020204020204" pitchFamily="34" charset="-122"/>
                <a:cs typeface="微软雅黑" panose="020B0503020204020204" pitchFamily="34" charset="-122"/>
                <a:sym typeface="+mn-ea"/>
              </a:rPr>
              <a:t>deployment framework of real-time, near-real-time, non-real-time AI</a:t>
            </a:r>
            <a:r>
              <a:rPr lang="en-US" sz="1400" kern="0" dirty="0">
                <a:solidFill>
                  <a:sysClr val="windowText" lastClr="000000"/>
                </a:solidFill>
                <a:latin typeface="微软雅黑" panose="020B0503020204020204" pitchFamily="34" charset="-122"/>
                <a:cs typeface="微软雅黑" panose="020B0503020204020204" pitchFamily="34" charset="-122"/>
                <a:sym typeface="+mn-ea"/>
              </a:rPr>
              <a:t>.</a:t>
            </a:r>
          </a:p>
          <a:p>
            <a:pPr marL="1200150" lvl="2" indent="-285750" algn="just" defTabSz="914400">
              <a:lnSpc>
                <a:spcPct val="100000"/>
              </a:lnSpc>
              <a:spcBef>
                <a:spcPts val="600"/>
              </a:spcBef>
              <a:spcAft>
                <a:spcPts val="600"/>
              </a:spcAft>
              <a:buClrTx/>
              <a:buSzTx/>
              <a:buFont typeface="Wingdings" panose="05000000000000000000" pitchFamily="2" charset="2"/>
              <a:buChar char="ü"/>
            </a:pPr>
            <a:r>
              <a:rPr lang="en-US" altLang="zh-CN" sz="1400" kern="0" dirty="0">
                <a:solidFill>
                  <a:sysClr val="windowText" lastClr="000000"/>
                </a:solidFill>
                <a:latin typeface="微软雅黑" panose="020B0503020204020204" pitchFamily="34" charset="-122"/>
                <a:cs typeface="微软雅黑" panose="020B0503020204020204" pitchFamily="34" charset="-122"/>
                <a:sym typeface="+mn-ea"/>
              </a:rPr>
              <a:t>Digital twin of networks study ,covering closed-loop data collection, model training and validation.</a:t>
            </a:r>
          </a:p>
          <a:p>
            <a:pPr marL="1200150" lvl="2" indent="-285750" algn="just" defTabSz="914400">
              <a:lnSpc>
                <a:spcPct val="100000"/>
              </a:lnSpc>
              <a:spcBef>
                <a:spcPts val="600"/>
              </a:spcBef>
              <a:spcAft>
                <a:spcPts val="600"/>
              </a:spcAft>
              <a:buClrTx/>
              <a:buSzTx/>
              <a:buFont typeface="Wingdings" panose="05000000000000000000" pitchFamily="2" charset="2"/>
              <a:buChar char="ü"/>
            </a:pPr>
            <a:r>
              <a:rPr lang="en-US" sz="1400" kern="0" dirty="0">
                <a:solidFill>
                  <a:sysClr val="windowText" lastClr="000000"/>
                </a:solidFill>
                <a:latin typeface="微软雅黑" panose="020B0503020204020204" pitchFamily="34" charset="-122"/>
                <a:cs typeface="微软雅黑" panose="020B0503020204020204" pitchFamily="34" charset="-122"/>
                <a:sym typeface="+mn-ea"/>
              </a:rPr>
              <a:t>Preferred use cases to be studied: 1</a:t>
            </a:r>
            <a:r>
              <a:rPr lang="en-US" sz="1400" kern="0" dirty="0" smtClean="0">
                <a:solidFill>
                  <a:sysClr val="windowText" lastClr="000000"/>
                </a:solidFill>
                <a:latin typeface="微软雅黑" panose="020B0503020204020204" pitchFamily="34" charset="-122"/>
                <a:cs typeface="微软雅黑" panose="020B0503020204020204" pitchFamily="34" charset="-122"/>
                <a:sym typeface="+mn-ea"/>
              </a:rPr>
              <a:t>) </a:t>
            </a:r>
            <a:r>
              <a:rPr sz="1400" kern="0" dirty="0" smtClean="0">
                <a:solidFill>
                  <a:sysClr val="windowText" lastClr="000000"/>
                </a:solidFill>
                <a:latin typeface="微软雅黑" panose="020B0503020204020204" pitchFamily="34" charset="-122"/>
                <a:cs typeface="微软雅黑" panose="020B0503020204020204" pitchFamily="34" charset="-122"/>
                <a:sym typeface="+mn-ea"/>
              </a:rPr>
              <a:t>MAC </a:t>
            </a:r>
            <a:r>
              <a:rPr sz="1400" kern="0" dirty="0">
                <a:solidFill>
                  <a:sysClr val="windowText" lastClr="000000"/>
                </a:solidFill>
                <a:latin typeface="微软雅黑" panose="020B0503020204020204" pitchFamily="34" charset="-122"/>
                <a:cs typeface="微软雅黑" panose="020B0503020204020204" pitchFamily="34" charset="-122"/>
                <a:sym typeface="+mn-ea"/>
              </a:rPr>
              <a:t>scheduling for MU-MIMO</a:t>
            </a:r>
            <a:r>
              <a:rPr lang="en-US" sz="1400" kern="0" dirty="0">
                <a:solidFill>
                  <a:sysClr val="windowText" lastClr="000000"/>
                </a:solidFill>
                <a:latin typeface="微软雅黑" panose="020B0503020204020204" pitchFamily="34" charset="-122"/>
                <a:cs typeface="微软雅黑" panose="020B0503020204020204" pitchFamily="34" charset="-122"/>
                <a:sym typeface="+mn-ea"/>
              </a:rPr>
              <a:t>; 2</a:t>
            </a:r>
            <a:r>
              <a:rPr lang="en-US" sz="1400" kern="0" dirty="0" smtClean="0">
                <a:solidFill>
                  <a:sysClr val="windowText" lastClr="000000"/>
                </a:solidFill>
                <a:latin typeface="微软雅黑" panose="020B0503020204020204" pitchFamily="34" charset="-122"/>
                <a:cs typeface="微软雅黑" panose="020B0503020204020204" pitchFamily="34" charset="-122"/>
                <a:sym typeface="+mn-ea"/>
              </a:rPr>
              <a:t>) </a:t>
            </a:r>
            <a:r>
              <a:rPr sz="1400" kern="0" dirty="0" smtClean="0">
                <a:solidFill>
                  <a:sysClr val="windowText" lastClr="000000"/>
                </a:solidFill>
                <a:latin typeface="微软雅黑" panose="020B0503020204020204" pitchFamily="34" charset="-122"/>
                <a:cs typeface="微软雅黑" panose="020B0503020204020204" pitchFamily="34" charset="-122"/>
                <a:sym typeface="+mn-ea"/>
              </a:rPr>
              <a:t>time-frequency-space </a:t>
            </a:r>
            <a:r>
              <a:rPr sz="1400" kern="0" dirty="0">
                <a:solidFill>
                  <a:sysClr val="windowText" lastClr="000000"/>
                </a:solidFill>
                <a:latin typeface="微软雅黑" panose="020B0503020204020204" pitchFamily="34" charset="-122"/>
                <a:cs typeface="微软雅黑" panose="020B0503020204020204" pitchFamily="34" charset="-122"/>
                <a:sym typeface="+mn-ea"/>
              </a:rPr>
              <a:t>radio resource allocation for multiple users</a:t>
            </a:r>
            <a:r>
              <a:rPr lang="en-US" sz="1400" kern="0" dirty="0">
                <a:solidFill>
                  <a:sysClr val="windowText" lastClr="000000"/>
                </a:solidFill>
                <a:latin typeface="微软雅黑" panose="020B0503020204020204" pitchFamily="34" charset="-122"/>
                <a:cs typeface="微软雅黑" panose="020B0503020204020204" pitchFamily="34" charset="-122"/>
                <a:sym typeface="+mn-ea"/>
              </a:rPr>
              <a:t>; 3) </a:t>
            </a:r>
            <a:r>
              <a:rPr sz="1400" kern="0" dirty="0">
                <a:solidFill>
                  <a:sysClr val="windowText" lastClr="000000"/>
                </a:solidFill>
                <a:latin typeface="微软雅黑" panose="020B0503020204020204" pitchFamily="34" charset="-122"/>
                <a:cs typeface="微软雅黑" panose="020B0503020204020204" pitchFamily="34" charset="-122"/>
                <a:sym typeface="+mn-ea"/>
              </a:rPr>
              <a:t>Interference prediction and management</a:t>
            </a:r>
            <a:r>
              <a:rPr lang="en-US" sz="1400" kern="0" dirty="0">
                <a:solidFill>
                  <a:sysClr val="windowText" lastClr="000000"/>
                </a:solidFill>
                <a:latin typeface="微软雅黑" panose="020B0503020204020204" pitchFamily="34" charset="-122"/>
                <a:cs typeface="微软雅黑" panose="020B0503020204020204" pitchFamily="34" charset="-122"/>
                <a:sym typeface="+mn-ea"/>
              </a:rPr>
              <a:t>; 4</a:t>
            </a:r>
            <a:r>
              <a:rPr lang="en-US" sz="1400" kern="0" dirty="0" smtClean="0">
                <a:solidFill>
                  <a:sysClr val="windowText" lastClr="000000"/>
                </a:solidFill>
                <a:latin typeface="微软雅黑" panose="020B0503020204020204" pitchFamily="34" charset="-122"/>
                <a:cs typeface="微软雅黑" panose="020B0503020204020204" pitchFamily="34" charset="-122"/>
                <a:sym typeface="+mn-ea"/>
              </a:rPr>
              <a:t>) </a:t>
            </a:r>
            <a:r>
              <a:rPr sz="1400" kern="0" dirty="0" smtClean="0">
                <a:solidFill>
                  <a:sysClr val="windowText" lastClr="000000"/>
                </a:solidFill>
                <a:latin typeface="微软雅黑" panose="020B0503020204020204" pitchFamily="34" charset="-122"/>
                <a:cs typeface="微软雅黑" panose="020B0503020204020204" pitchFamily="34" charset="-122"/>
                <a:sym typeface="+mn-ea"/>
              </a:rPr>
              <a:t>manage </a:t>
            </a:r>
            <a:r>
              <a:rPr sz="1400" kern="0" dirty="0">
                <a:solidFill>
                  <a:sysClr val="windowText" lastClr="000000"/>
                </a:solidFill>
                <a:latin typeface="微软雅黑" panose="020B0503020204020204" pitchFamily="34" charset="-122"/>
                <a:cs typeface="微软雅黑" panose="020B0503020204020204" pitchFamily="34" charset="-122"/>
                <a:sym typeface="+mn-ea"/>
              </a:rPr>
              <a:t>inter-cluster interference</a:t>
            </a:r>
            <a:r>
              <a:rPr lang="en-US" sz="1400" kern="0" dirty="0">
                <a:solidFill>
                  <a:sysClr val="windowText" lastClr="000000"/>
                </a:solidFill>
                <a:latin typeface="微软雅黑" panose="020B0503020204020204" pitchFamily="34" charset="-122"/>
                <a:cs typeface="微软雅黑" panose="020B0503020204020204" pitchFamily="34" charset="-122"/>
                <a:sym typeface="+mn-ea"/>
              </a:rPr>
              <a:t>; 5</a:t>
            </a:r>
            <a:r>
              <a:rPr lang="en-US" sz="1400" kern="0" dirty="0" smtClean="0">
                <a:solidFill>
                  <a:sysClr val="windowText" lastClr="000000"/>
                </a:solidFill>
                <a:latin typeface="微软雅黑" panose="020B0503020204020204" pitchFamily="34" charset="-122"/>
                <a:cs typeface="微软雅黑" panose="020B0503020204020204" pitchFamily="34" charset="-122"/>
                <a:sym typeface="+mn-ea"/>
              </a:rPr>
              <a:t>) </a:t>
            </a:r>
            <a:r>
              <a:rPr sz="1400" kern="0" dirty="0" smtClean="0">
                <a:solidFill>
                  <a:sysClr val="windowText" lastClr="000000"/>
                </a:solidFill>
                <a:latin typeface="微软雅黑" panose="020B0503020204020204" pitchFamily="34" charset="-122"/>
                <a:cs typeface="微软雅黑" panose="020B0503020204020204" pitchFamily="34" charset="-122"/>
                <a:sym typeface="+mn-ea"/>
              </a:rPr>
              <a:t>Beam </a:t>
            </a:r>
            <a:r>
              <a:rPr sz="1400" kern="0" dirty="0">
                <a:solidFill>
                  <a:sysClr val="windowText" lastClr="000000"/>
                </a:solidFill>
                <a:latin typeface="微软雅黑" panose="020B0503020204020204" pitchFamily="34" charset="-122"/>
                <a:cs typeface="微软雅黑" panose="020B0503020204020204" pitchFamily="34" charset="-122"/>
                <a:sym typeface="+mn-ea"/>
              </a:rPr>
              <a:t>prediction and management</a:t>
            </a:r>
            <a:r>
              <a:rPr lang="en-US" sz="1400" kern="0" dirty="0">
                <a:solidFill>
                  <a:sysClr val="windowText" lastClr="000000"/>
                </a:solidFill>
                <a:latin typeface="微软雅黑" panose="020B0503020204020204" pitchFamily="34" charset="-122"/>
                <a:cs typeface="微软雅黑" panose="020B0503020204020204" pitchFamily="34" charset="-122"/>
                <a:sym typeface="+mn-ea"/>
              </a:rPr>
              <a:t>; 6) </a:t>
            </a:r>
            <a:r>
              <a:rPr sz="1400" kern="0" dirty="0">
                <a:solidFill>
                  <a:sysClr val="windowText" lastClr="000000"/>
                </a:solidFill>
                <a:latin typeface="微软雅黑" panose="020B0503020204020204" pitchFamily="34" charset="-122"/>
                <a:cs typeface="微软雅黑" panose="020B0503020204020204" pitchFamily="34" charset="-122"/>
                <a:sym typeface="+mn-ea"/>
              </a:rPr>
              <a:t>reduce beam training overhead and delay for FR2</a:t>
            </a:r>
            <a:r>
              <a:rPr lang="en-US" sz="1400" kern="0" dirty="0">
                <a:solidFill>
                  <a:sysClr val="windowText" lastClr="000000"/>
                </a:solidFill>
                <a:latin typeface="微软雅黑" panose="020B0503020204020204" pitchFamily="34" charset="-122"/>
                <a:cs typeface="微软雅黑" panose="020B0503020204020204" pitchFamily="34" charset="-122"/>
                <a:sym typeface="+mn-ea"/>
              </a:rPr>
              <a:t>.</a:t>
            </a:r>
            <a:endParaRPr sz="1400" kern="0" dirty="0">
              <a:solidFill>
                <a:sysClr val="windowText" lastClr="000000"/>
              </a:solidFill>
              <a:latin typeface="微软雅黑" panose="020B0503020204020204" pitchFamily="34" charset="-122"/>
              <a:cs typeface="微软雅黑" panose="020B0503020204020204" pitchFamily="34" charset="-122"/>
            </a:endParaRPr>
          </a:p>
          <a:p>
            <a:pPr marL="1200150" lvl="2" indent="-285750" algn="just" defTabSz="914400">
              <a:lnSpc>
                <a:spcPct val="100000"/>
              </a:lnSpc>
              <a:spcBef>
                <a:spcPts val="600"/>
              </a:spcBef>
              <a:spcAft>
                <a:spcPts val="600"/>
              </a:spcAft>
              <a:buClrTx/>
              <a:buSzTx/>
              <a:buFont typeface="Wingdings" panose="05000000000000000000" pitchFamily="2" charset="2"/>
              <a:buChar char="ü"/>
            </a:pPr>
            <a:endParaRPr lang="en-US" altLang="zh-CN" sz="1400" kern="0" dirty="0">
              <a:solidFill>
                <a:sysClr val="windowText" lastClr="000000"/>
              </a:solidFill>
              <a:latin typeface="微软雅黑" panose="020B0503020204020204" pitchFamily="34" charset="-122"/>
              <a:cs typeface="微软雅黑" panose="020B0503020204020204" pitchFamily="34" charset="-122"/>
              <a:sym typeface="+mn-ea"/>
            </a:endParaRPr>
          </a:p>
          <a:p>
            <a:pPr marL="1200150" lvl="2" indent="-285750" algn="just" defTabSz="914400">
              <a:lnSpc>
                <a:spcPct val="100000"/>
              </a:lnSpc>
              <a:spcBef>
                <a:spcPts val="600"/>
              </a:spcBef>
              <a:spcAft>
                <a:spcPts val="600"/>
              </a:spcAft>
              <a:buClrTx/>
              <a:buSzTx/>
              <a:buFont typeface="Wingdings" panose="05000000000000000000" pitchFamily="2" charset="2"/>
              <a:buChar char="ü"/>
            </a:pPr>
            <a:endParaRPr sz="1400" kern="0" dirty="0">
              <a:solidFill>
                <a:sysClr val="windowText" lastClr="000000"/>
              </a:solidFill>
              <a:latin typeface="微软雅黑" panose="020B0503020204020204" pitchFamily="34" charset="-122"/>
              <a:cs typeface="微软雅黑" panose="020B0503020204020204" pitchFamily="34" charset="-122"/>
            </a:endParaRPr>
          </a:p>
          <a:p>
            <a:pPr marL="1200150" lvl="2" indent="-285750" algn="just">
              <a:spcBef>
                <a:spcPts val="600"/>
              </a:spcBef>
              <a:spcAft>
                <a:spcPts val="600"/>
              </a:spcAft>
              <a:buFont typeface="Wingdings" panose="05000000000000000000" pitchFamily="2" charset="2"/>
              <a:buChar char="ü"/>
            </a:pPr>
            <a:endParaRPr lang="en-US" sz="1400" kern="0" dirty="0">
              <a:solidFill>
                <a:sysClr val="windowText" lastClr="000000"/>
              </a:solidFill>
              <a:latin typeface="微软雅黑" panose="020B0503020204020204" pitchFamily="34" charset="-122"/>
              <a:cs typeface="微软雅黑" panose="020B0503020204020204" pitchFamily="34" charset="-122"/>
            </a:endParaRPr>
          </a:p>
          <a:p>
            <a:pPr marL="1200150" lvl="2" indent="-285750" algn="just">
              <a:spcBef>
                <a:spcPts val="600"/>
              </a:spcBef>
              <a:spcAft>
                <a:spcPts val="600"/>
              </a:spcAft>
              <a:buFont typeface="Wingdings" panose="05000000000000000000" pitchFamily="2" charset="2"/>
              <a:buChar char="ü"/>
            </a:pPr>
            <a:endParaRPr lang="en-US" sz="1400" kern="0" dirty="0">
              <a:solidFill>
                <a:sysClr val="windowText" lastClr="000000"/>
              </a:solidFill>
              <a:latin typeface="微软雅黑" panose="020B0503020204020204" pitchFamily="34" charset="-122"/>
              <a:cs typeface="微软雅黑" panose="020B0503020204020204" pitchFamily="34" charset="-122"/>
              <a:sym typeface="+mn-ea"/>
            </a:endParaRPr>
          </a:p>
          <a:p>
            <a:pPr marL="1200150" lvl="2" indent="-285750" algn="just">
              <a:spcBef>
                <a:spcPts val="600"/>
              </a:spcBef>
              <a:spcAft>
                <a:spcPts val="600"/>
              </a:spcAft>
              <a:buFont typeface="Wingdings" panose="05000000000000000000" pitchFamily="2" charset="2"/>
              <a:buChar char="ü"/>
            </a:pPr>
            <a:endParaRPr lang="en-US" sz="1400" kern="0" dirty="0">
              <a:solidFill>
                <a:sysClr val="windowText" lastClr="0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5297" y="289876"/>
            <a:ext cx="1515533" cy="419884"/>
          </a:xfrm>
          <a:prstGeom prst="rect">
            <a:avLst/>
          </a:prstGeom>
          <a:solidFill>
            <a:srgbClr val="3C20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pitchFamily="34" charset="0"/>
              <a:ea typeface="等线" panose="02010600030101010101" pitchFamily="2" charset="-122"/>
              <a:cs typeface="Calibri" panose="020F0502020204030204" pitchFamily="34" charset="0"/>
            </a:endParaRPr>
          </a:p>
        </p:txBody>
      </p:sp>
      <p:pic>
        <p:nvPicPr>
          <p:cNvPr id="25" name="图片 2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1719" y="327358"/>
            <a:ext cx="994654" cy="344920"/>
          </a:xfrm>
          <a:prstGeom prst="rect">
            <a:avLst/>
          </a:prstGeom>
        </p:spPr>
      </p:pic>
      <p:grpSp>
        <p:nvGrpSpPr>
          <p:cNvPr id="26" name="组合 3"/>
          <p:cNvGrpSpPr/>
          <p:nvPr/>
        </p:nvGrpSpPr>
        <p:grpSpPr>
          <a:xfrm>
            <a:off x="1608419" y="709760"/>
            <a:ext cx="4482283" cy="57612"/>
            <a:chOff x="8433277" y="1337686"/>
            <a:chExt cx="2466103" cy="47845"/>
          </a:xfrm>
        </p:grpSpPr>
        <p:sp>
          <p:nvSpPr>
            <p:cNvPr id="28" name="矩形 67"/>
            <p:cNvSpPr/>
            <p:nvPr/>
          </p:nvSpPr>
          <p:spPr>
            <a:xfrm>
              <a:off x="8433277" y="1337686"/>
              <a:ext cx="819975" cy="47845"/>
            </a:xfrm>
            <a:prstGeom prst="rect">
              <a:avLst/>
            </a:prstGeom>
            <a:solidFill>
              <a:srgbClr val="F14124"/>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pitchFamily="34" charset="0"/>
                <a:ea typeface="等线" panose="02010600030101010101" pitchFamily="2" charset="-122"/>
                <a:cs typeface="Calibri" panose="020F0502020204030204" pitchFamily="34" charset="0"/>
              </a:endParaRPr>
            </a:p>
          </p:txBody>
        </p:sp>
        <p:sp>
          <p:nvSpPr>
            <p:cNvPr id="29" name="矩形 68"/>
            <p:cNvSpPr/>
            <p:nvPr/>
          </p:nvSpPr>
          <p:spPr>
            <a:xfrm>
              <a:off x="9253251" y="1337686"/>
              <a:ext cx="1646129" cy="47845"/>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pitchFamily="34" charset="0"/>
                <a:ea typeface="等线" panose="02010600030101010101" pitchFamily="2" charset="-122"/>
                <a:cs typeface="Calibri" panose="020F0502020204030204" pitchFamily="34" charset="0"/>
              </a:endParaRPr>
            </a:p>
          </p:txBody>
        </p:sp>
      </p:grpSp>
      <p:sp>
        <p:nvSpPr>
          <p:cNvPr id="31" name="矩形 3"/>
          <p:cNvSpPr>
            <a:spLocks noChangeArrowheads="1"/>
          </p:cNvSpPr>
          <p:nvPr/>
        </p:nvSpPr>
        <p:spPr bwMode="auto">
          <a:xfrm>
            <a:off x="1510236" y="171155"/>
            <a:ext cx="7857490" cy="582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defRPr/>
            </a:pPr>
            <a:r>
              <a:rPr kumimoji="0" lang="en-US" altLang="zh-CN" sz="3200" b="1"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sym typeface="Calibri" panose="020F0502020204030204" pitchFamily="34" charset="0"/>
              </a:rPr>
              <a:t>Views on HRLLC study: Deterministic Wireless</a:t>
            </a:r>
          </a:p>
        </p:txBody>
      </p:sp>
      <p:sp>
        <p:nvSpPr>
          <p:cNvPr id="7" name="文本框 6"/>
          <p:cNvSpPr txBox="1"/>
          <p:nvPr/>
        </p:nvSpPr>
        <p:spPr>
          <a:xfrm>
            <a:off x="391795" y="875030"/>
            <a:ext cx="11668760" cy="5982970"/>
          </a:xfrm>
          <a:prstGeom prst="rect">
            <a:avLst/>
          </a:prstGeom>
          <a:noFill/>
        </p:spPr>
        <p:txBody>
          <a:bodyPr wrap="square" rtlCol="0">
            <a:noAutofit/>
          </a:bodyPr>
          <a:lstStyle/>
          <a:p>
            <a:pPr marL="285750" indent="-285750" algn="just">
              <a:lnSpc>
                <a:spcPct val="100000"/>
              </a:lnSpc>
              <a:buFont typeface="Wingdings" panose="05000000000000000000" pitchFamily="2" charset="2"/>
              <a:buChar char="Ø"/>
            </a:pPr>
            <a:r>
              <a:rPr lang="en-US" altLang="zh-CN" sz="1400" b="1" dirty="0">
                <a:latin typeface="微软雅黑" panose="020B0503020204020204" pitchFamily="34" charset="-122"/>
                <a:ea typeface="微软雅黑" panose="020B0503020204020204" pitchFamily="34" charset="-122"/>
                <a:cs typeface="Times New Roman" panose="02020603050405020304" pitchFamily="18" charset="0"/>
              </a:rPr>
              <a:t>Motivations</a:t>
            </a:r>
          </a:p>
          <a:p>
            <a:pPr marL="742950" lvl="1" indent="-285750" algn="just">
              <a:lnSpc>
                <a:spcPct val="100000"/>
              </a:lnSpc>
              <a:spcBef>
                <a:spcPts val="600"/>
              </a:spcBef>
              <a:spcAft>
                <a:spcPts val="600"/>
              </a:spcAft>
              <a:buClrTx/>
              <a:buSzTx/>
              <a:buFont typeface="Wingdings" panose="05000000000000000000" pitchFamily="2" charset="2"/>
              <a:buChar char="ü"/>
            </a:pPr>
            <a:r>
              <a:rPr lang="en-US" altLang="zh-CN" sz="1400" dirty="0">
                <a:latin typeface="微软雅黑" panose="020B0503020204020204" pitchFamily="34" charset="-122"/>
                <a:ea typeface="微软雅黑" panose="020B0503020204020204" pitchFamily="34" charset="-122"/>
                <a:cs typeface="Times New Roman" panose="02020603050405020304" pitchFamily="18" charset="0"/>
                <a:sym typeface="+mn-ea"/>
              </a:rPr>
              <a:t>5G is continuously improving deterministic communication,  and wide-area deterministic communication (with DetNet) is covered by 5G Release 18.</a:t>
            </a:r>
            <a:endParaRPr lang="en-US" altLang="zh-CN" sz="1400" dirty="0">
              <a:latin typeface="微软雅黑" panose="020B0503020204020204" pitchFamily="34" charset="-122"/>
              <a:ea typeface="微软雅黑" panose="020B0503020204020204" pitchFamily="34" charset="-122"/>
              <a:cs typeface="Times New Roman" panose="02020603050405020304" pitchFamily="18" charset="0"/>
            </a:endParaRPr>
          </a:p>
          <a:p>
            <a:pPr marL="742950" lvl="1" indent="-285750" algn="just">
              <a:lnSpc>
                <a:spcPct val="100000"/>
              </a:lnSpc>
              <a:spcBef>
                <a:spcPts val="600"/>
              </a:spcBef>
              <a:spcAft>
                <a:spcPts val="600"/>
              </a:spcAft>
              <a:buFont typeface="Wingdings" panose="05000000000000000000" pitchFamily="2" charset="2"/>
              <a:buChar char="ü"/>
            </a:pPr>
            <a:r>
              <a:rPr lang="en-US" altLang="zh-CN" sz="1400" dirty="0">
                <a:latin typeface="微软雅黑" panose="020B0503020204020204" pitchFamily="34" charset="-122"/>
                <a:ea typeface="微软雅黑" panose="020B0503020204020204" pitchFamily="34" charset="-122"/>
                <a:cs typeface="Times New Roman" panose="02020603050405020304" pitchFamily="18" charset="0"/>
              </a:rPr>
              <a:t>6G aims to support native deterministic service from Day 1 for HRLLC scenarios.</a:t>
            </a:r>
          </a:p>
          <a:p>
            <a:pPr marL="285750" lvl="0" indent="-285750" algn="just">
              <a:lnSpc>
                <a:spcPct val="100000"/>
              </a:lnSpc>
              <a:spcBef>
                <a:spcPts val="600"/>
              </a:spcBef>
              <a:spcAft>
                <a:spcPts val="600"/>
              </a:spcAft>
              <a:buFont typeface="Wingdings" panose="05000000000000000000" charset="0"/>
              <a:buChar char="Ø"/>
            </a:pPr>
            <a:r>
              <a:rPr lang="en-US" altLang="zh-CN" sz="1400" b="1" dirty="0">
                <a:latin typeface="微软雅黑" panose="020B0503020204020204" pitchFamily="34" charset="-122"/>
                <a:ea typeface="微软雅黑" panose="020B0503020204020204" pitchFamily="34" charset="-122"/>
                <a:cs typeface="Times New Roman" panose="02020603050405020304" pitchFamily="18" charset="0"/>
              </a:rPr>
              <a:t>Observation 3</a:t>
            </a:r>
            <a:endParaRPr lang="en-US" altLang="zh-CN" sz="1400" dirty="0">
              <a:latin typeface="微软雅黑" panose="020B0503020204020204" pitchFamily="34" charset="-122"/>
              <a:ea typeface="微软雅黑" panose="020B0503020204020204" pitchFamily="34" charset="-122"/>
              <a:cs typeface="Times New Roman" panose="02020603050405020304" pitchFamily="18" charset="0"/>
            </a:endParaRPr>
          </a:p>
          <a:p>
            <a:pPr marL="1200150" lvl="2" indent="-285750" algn="just">
              <a:lnSpc>
                <a:spcPct val="100000"/>
              </a:lnSpc>
              <a:spcBef>
                <a:spcPts val="600"/>
              </a:spcBef>
              <a:spcAft>
                <a:spcPts val="600"/>
              </a:spcAft>
              <a:buFont typeface="Wingdings" panose="05000000000000000000" pitchFamily="2" charset="2"/>
              <a:buChar char="ü"/>
            </a:pPr>
            <a:r>
              <a:rPr lang="en-US" altLang="zh-CN" sz="1400" dirty="0">
                <a:latin typeface="微软雅黑" panose="020B0503020204020204" pitchFamily="34" charset="-122"/>
                <a:ea typeface="微软雅黑" panose="020B0503020204020204" pitchFamily="34" charset="-122"/>
                <a:cs typeface="Times New Roman" panose="02020603050405020304" pitchFamily="18" charset="0"/>
              </a:rPr>
              <a:t>Channel fading, inter-cell interference and best-effort scheduling introduce uncertainty of latency, jitter, and reliablity. </a:t>
            </a:r>
          </a:p>
          <a:p>
            <a:pPr marL="1200150" lvl="2" indent="-285750" algn="just">
              <a:lnSpc>
                <a:spcPct val="100000"/>
              </a:lnSpc>
              <a:spcBef>
                <a:spcPts val="600"/>
              </a:spcBef>
              <a:spcAft>
                <a:spcPts val="600"/>
              </a:spcAft>
              <a:buFont typeface="Wingdings" panose="05000000000000000000" pitchFamily="2" charset="2"/>
              <a:buChar char="ü"/>
            </a:pPr>
            <a:r>
              <a:rPr lang="en-US" altLang="zh-CN" sz="1400" dirty="0">
                <a:latin typeface="微软雅黑" panose="020B0503020204020204" pitchFamily="34" charset="-122"/>
                <a:ea typeface="微软雅黑" panose="020B0503020204020204" pitchFamily="34" charset="-122"/>
                <a:cs typeface="Times New Roman" panose="02020603050405020304" pitchFamily="18" charset="0"/>
              </a:rPr>
              <a:t>Challenges caused by RAN basic technology are trivialized, while its native deterministic communication needs to be further explored.</a:t>
            </a:r>
          </a:p>
          <a:p>
            <a:pPr marL="285750" lvl="0" indent="-285750" algn="just">
              <a:lnSpc>
                <a:spcPct val="100000"/>
              </a:lnSpc>
              <a:spcBef>
                <a:spcPts val="600"/>
              </a:spcBef>
              <a:spcAft>
                <a:spcPts val="600"/>
              </a:spcAft>
              <a:buFont typeface="Wingdings" panose="05000000000000000000" charset="0"/>
              <a:buChar char="Ø"/>
            </a:pPr>
            <a:r>
              <a:rPr lang="en-US" altLang="zh-CN" sz="1400" b="1" dirty="0">
                <a:latin typeface="微软雅黑" panose="020B0503020204020204" pitchFamily="34" charset="-122"/>
                <a:ea typeface="微软雅黑" panose="020B0503020204020204" pitchFamily="34" charset="-122"/>
                <a:cs typeface="Times New Roman" panose="02020603050405020304" pitchFamily="18" charset="0"/>
              </a:rPr>
              <a:t>Proposal 3</a:t>
            </a:r>
            <a:endParaRPr lang="en-US" altLang="zh-CN" sz="1400" dirty="0">
              <a:latin typeface="微软雅黑" panose="020B0503020204020204" pitchFamily="34" charset="-122"/>
              <a:ea typeface="微软雅黑" panose="020B0503020204020204" pitchFamily="34" charset="-122"/>
              <a:cs typeface="Times New Roman" panose="02020603050405020304" pitchFamily="18" charset="0"/>
            </a:endParaRPr>
          </a:p>
          <a:p>
            <a:pPr marL="742950" lvl="1" indent="-285750" algn="just">
              <a:lnSpc>
                <a:spcPct val="100000"/>
              </a:lnSpc>
              <a:spcBef>
                <a:spcPts val="600"/>
              </a:spcBef>
              <a:spcAft>
                <a:spcPts val="600"/>
              </a:spcAft>
              <a:buFont typeface="Wingdings" panose="05000000000000000000" pitchFamily="2" charset="2"/>
              <a:buChar char="ü"/>
            </a:pPr>
            <a:r>
              <a:rPr lang="en-US" altLang="zh-CN" sz="1400" dirty="0">
                <a:latin typeface="微软雅黑" panose="020B0503020204020204" pitchFamily="34" charset="-122"/>
                <a:ea typeface="微软雅黑" panose="020B0503020204020204" pitchFamily="34" charset="-122"/>
                <a:cs typeface="Times New Roman" panose="02020603050405020304" pitchFamily="18" charset="0"/>
              </a:rPr>
              <a:t>The RAN WG study should cover following aspects:</a:t>
            </a:r>
            <a:endParaRPr lang="zh-CN" altLang="en-US" sz="1400" dirty="0">
              <a:latin typeface="微软雅黑" panose="020B0503020204020204" pitchFamily="34" charset="-122"/>
              <a:ea typeface="微软雅黑" panose="020B0503020204020204" pitchFamily="34" charset="-122"/>
              <a:cs typeface="Times New Roman" panose="02020603050405020304" pitchFamily="18" charset="0"/>
            </a:endParaRPr>
          </a:p>
          <a:p>
            <a:pPr marL="1200150" lvl="2" indent="-285750" algn="just">
              <a:lnSpc>
                <a:spcPct val="100000"/>
              </a:lnSpc>
              <a:spcBef>
                <a:spcPts val="600"/>
              </a:spcBef>
              <a:spcAft>
                <a:spcPts val="600"/>
              </a:spcAft>
              <a:buFont typeface="Wingdings" panose="05000000000000000000" pitchFamily="2" charset="2"/>
              <a:buChar char="ü"/>
            </a:pPr>
            <a:r>
              <a:rPr lang="en-US" altLang="zh-CN" sz="1400" kern="0" dirty="0">
                <a:solidFill>
                  <a:sysClr val="windowText" lastClr="000000"/>
                </a:solidFill>
                <a:latin typeface="微软雅黑" panose="020B0503020204020204" pitchFamily="34" charset="-122"/>
                <a:cs typeface="微软雅黑" panose="020B0503020204020204" pitchFamily="34" charset="-122"/>
                <a:sym typeface="+mn-ea"/>
              </a:rPr>
              <a:t>Study new architecture for RAN native deterministic communication.</a:t>
            </a:r>
          </a:p>
          <a:p>
            <a:pPr marL="1200150" lvl="2" indent="-285750" algn="just">
              <a:lnSpc>
                <a:spcPct val="100000"/>
              </a:lnSpc>
              <a:spcBef>
                <a:spcPts val="600"/>
              </a:spcBef>
              <a:spcAft>
                <a:spcPts val="600"/>
              </a:spcAft>
              <a:buFont typeface="Wingdings" panose="05000000000000000000" pitchFamily="2" charset="2"/>
              <a:buChar char="ü"/>
            </a:pPr>
            <a:r>
              <a:rPr lang="en-US" altLang="zh-CN" sz="1400" kern="0" dirty="0">
                <a:solidFill>
                  <a:sysClr val="windowText" lastClr="000000"/>
                </a:solidFill>
                <a:latin typeface="微软雅黑" panose="020B0503020204020204" pitchFamily="34" charset="-122"/>
                <a:cs typeface="微软雅黑" panose="020B0503020204020204" pitchFamily="34" charset="-122"/>
                <a:sym typeface="+mn-ea"/>
              </a:rPr>
              <a:t>Study new functionalities to support time synchronization, time awareness, traffic awareness, etc.</a:t>
            </a:r>
          </a:p>
          <a:p>
            <a:pPr marL="1200150" lvl="2" indent="-285750" algn="just">
              <a:lnSpc>
                <a:spcPct val="100000"/>
              </a:lnSpc>
              <a:spcBef>
                <a:spcPts val="600"/>
              </a:spcBef>
              <a:spcAft>
                <a:spcPts val="600"/>
              </a:spcAft>
              <a:buFont typeface="Wingdings" panose="05000000000000000000" pitchFamily="2" charset="2"/>
              <a:buChar char="ü"/>
            </a:pPr>
            <a:r>
              <a:rPr lang="en-US" altLang="zh-CN" sz="1400" kern="0" dirty="0">
                <a:solidFill>
                  <a:sysClr val="windowText" lastClr="000000"/>
                </a:solidFill>
                <a:latin typeface="微软雅黑" panose="020B0503020204020204" pitchFamily="34" charset="-122"/>
                <a:cs typeface="微软雅黑" panose="020B0503020204020204" pitchFamily="34" charset="-122"/>
                <a:sym typeface="+mn-ea"/>
              </a:rPr>
              <a:t>Study HRLLC techniques, e.g., ultra-high reliable transmission based on cell-free networks.</a:t>
            </a:r>
          </a:p>
          <a:p>
            <a:pPr marL="1200150" lvl="2" indent="-285750" algn="just">
              <a:lnSpc>
                <a:spcPct val="100000"/>
              </a:lnSpc>
              <a:spcBef>
                <a:spcPts val="600"/>
              </a:spcBef>
              <a:spcAft>
                <a:spcPts val="600"/>
              </a:spcAft>
              <a:buFont typeface="Wingdings" panose="05000000000000000000" pitchFamily="2" charset="2"/>
              <a:buChar char="ü"/>
            </a:pPr>
            <a:r>
              <a:rPr lang="en-US" altLang="zh-CN" sz="1400" kern="0" dirty="0">
                <a:solidFill>
                  <a:sysClr val="windowText" lastClr="000000"/>
                </a:solidFill>
                <a:latin typeface="微软雅黑" panose="020B0503020204020204" pitchFamily="34" charset="-122"/>
                <a:cs typeface="微软雅黑" panose="020B0503020204020204" pitchFamily="34" charset="-122"/>
                <a:sym typeface="+mn-ea"/>
              </a:rPr>
              <a:t>Study time-aware scheduling and shaping mechanisms for wireless networks.</a:t>
            </a:r>
          </a:p>
          <a:p>
            <a:pPr marL="1200150" lvl="2" indent="-285750" algn="just">
              <a:lnSpc>
                <a:spcPct val="100000"/>
              </a:lnSpc>
              <a:spcBef>
                <a:spcPts val="600"/>
              </a:spcBef>
              <a:spcAft>
                <a:spcPts val="600"/>
              </a:spcAft>
              <a:buFont typeface="Wingdings" panose="05000000000000000000" pitchFamily="2" charset="2"/>
              <a:buChar char="ü"/>
            </a:pPr>
            <a:r>
              <a:rPr lang="en-US" altLang="zh-CN" sz="1400" kern="0" dirty="0">
                <a:solidFill>
                  <a:sysClr val="windowText" lastClr="000000"/>
                </a:solidFill>
                <a:latin typeface="微软雅黑" panose="020B0503020204020204" pitchFamily="34" charset="-122"/>
                <a:cs typeface="微软雅黑" panose="020B0503020204020204" pitchFamily="34" charset="-122"/>
                <a:sym typeface="+mn-ea"/>
              </a:rPr>
              <a:t>Study high-precision time synchronization mechanisms via air interface, and cross-domain high-precision time synchronization mechanisms.</a:t>
            </a:r>
          </a:p>
          <a:p>
            <a:pPr marL="1200150" lvl="2" indent="-285750" algn="just">
              <a:lnSpc>
                <a:spcPct val="100000"/>
              </a:lnSpc>
              <a:spcBef>
                <a:spcPts val="600"/>
              </a:spcBef>
              <a:spcAft>
                <a:spcPts val="600"/>
              </a:spcAft>
              <a:buFont typeface="Wingdings" panose="05000000000000000000" pitchFamily="2" charset="2"/>
              <a:buChar char="ü"/>
            </a:pPr>
            <a:r>
              <a:rPr lang="en-US" altLang="zh-CN" sz="1400" kern="0" dirty="0">
                <a:solidFill>
                  <a:sysClr val="windowText" lastClr="000000"/>
                </a:solidFill>
                <a:latin typeface="微软雅黑" panose="020B0503020204020204" pitchFamily="34" charset="-122"/>
                <a:cs typeface="微软雅黑" panose="020B0503020204020204" pitchFamily="34" charset="-122"/>
                <a:sym typeface="+mn-ea"/>
              </a:rPr>
              <a:t>Study new architecture and technologies to support specified scenarios, e.g., industrial ethernet.</a:t>
            </a:r>
          </a:p>
          <a:p>
            <a:pPr marL="1200150" lvl="2" indent="-285750" algn="just" defTabSz="914400">
              <a:lnSpc>
                <a:spcPct val="100000"/>
              </a:lnSpc>
              <a:spcBef>
                <a:spcPts val="600"/>
              </a:spcBef>
              <a:spcAft>
                <a:spcPts val="600"/>
              </a:spcAft>
              <a:buClrTx/>
              <a:buSzTx/>
              <a:buFont typeface="Wingdings" panose="05000000000000000000" pitchFamily="2" charset="2"/>
              <a:buChar char="ü"/>
            </a:pPr>
            <a:endParaRPr sz="1400" kern="0" dirty="0">
              <a:solidFill>
                <a:sysClr val="windowText" lastClr="000000"/>
              </a:solidFill>
              <a:latin typeface="微软雅黑" panose="020B0503020204020204" pitchFamily="34" charset="-122"/>
              <a:cs typeface="微软雅黑" panose="020B0503020204020204" pitchFamily="34" charset="-122"/>
            </a:endParaRPr>
          </a:p>
          <a:p>
            <a:pPr marL="1200150" lvl="2" indent="-285750" algn="just">
              <a:spcBef>
                <a:spcPts val="600"/>
              </a:spcBef>
              <a:spcAft>
                <a:spcPts val="600"/>
              </a:spcAft>
              <a:buFont typeface="Wingdings" panose="05000000000000000000" pitchFamily="2" charset="2"/>
              <a:buChar char="ü"/>
            </a:pPr>
            <a:endParaRPr lang="en-US" sz="1400" kern="0" dirty="0">
              <a:solidFill>
                <a:sysClr val="windowText" lastClr="000000"/>
              </a:solidFill>
              <a:latin typeface="微软雅黑" panose="020B0503020204020204" pitchFamily="34" charset="-122"/>
              <a:cs typeface="微软雅黑" panose="020B0503020204020204" pitchFamily="34" charset="-122"/>
            </a:endParaRPr>
          </a:p>
          <a:p>
            <a:pPr marL="1200150" lvl="2" indent="-285750" algn="just">
              <a:spcBef>
                <a:spcPts val="600"/>
              </a:spcBef>
              <a:spcAft>
                <a:spcPts val="600"/>
              </a:spcAft>
              <a:buFont typeface="Wingdings" panose="05000000000000000000" pitchFamily="2" charset="2"/>
              <a:buChar char="ü"/>
            </a:pPr>
            <a:endParaRPr lang="en-US" sz="1400" kern="0" dirty="0">
              <a:solidFill>
                <a:sysClr val="windowText" lastClr="000000"/>
              </a:solidFill>
              <a:latin typeface="微软雅黑" panose="020B0503020204020204" pitchFamily="34" charset="-122"/>
              <a:cs typeface="微软雅黑" panose="020B0503020204020204" pitchFamily="34" charset="-122"/>
              <a:sym typeface="+mn-ea"/>
            </a:endParaRPr>
          </a:p>
          <a:p>
            <a:pPr marL="1200150" lvl="2" indent="-285750" algn="just">
              <a:spcBef>
                <a:spcPts val="600"/>
              </a:spcBef>
              <a:spcAft>
                <a:spcPts val="600"/>
              </a:spcAft>
              <a:buFont typeface="Wingdings" panose="05000000000000000000" pitchFamily="2" charset="2"/>
              <a:buChar char="ü"/>
            </a:pPr>
            <a:endParaRPr lang="en-US" sz="1400" kern="0" dirty="0">
              <a:solidFill>
                <a:sysClr val="windowText" lastClr="0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5297" y="289876"/>
            <a:ext cx="1515533" cy="419884"/>
          </a:xfrm>
          <a:prstGeom prst="rect">
            <a:avLst/>
          </a:prstGeom>
          <a:solidFill>
            <a:srgbClr val="3C20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Calibri" panose="020F0502020204030204" pitchFamily="34" charset="0"/>
              <a:cs typeface="Calibri" panose="020F0502020204030204" pitchFamily="34" charset="0"/>
            </a:endParaRPr>
          </a:p>
        </p:txBody>
      </p:sp>
      <p:pic>
        <p:nvPicPr>
          <p:cNvPr id="60" name="图片 5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1719" y="327358"/>
            <a:ext cx="994654" cy="344920"/>
          </a:xfrm>
          <a:prstGeom prst="rect">
            <a:avLst/>
          </a:prstGeom>
        </p:spPr>
      </p:pic>
      <p:grpSp>
        <p:nvGrpSpPr>
          <p:cNvPr id="62" name="组合 3"/>
          <p:cNvGrpSpPr/>
          <p:nvPr/>
        </p:nvGrpSpPr>
        <p:grpSpPr>
          <a:xfrm>
            <a:off x="1608419" y="709760"/>
            <a:ext cx="4482283" cy="57612"/>
            <a:chOff x="8433277" y="1337686"/>
            <a:chExt cx="2466103" cy="47845"/>
          </a:xfrm>
        </p:grpSpPr>
        <p:sp>
          <p:nvSpPr>
            <p:cNvPr id="63" name="矩形 67"/>
            <p:cNvSpPr/>
            <p:nvPr/>
          </p:nvSpPr>
          <p:spPr>
            <a:xfrm>
              <a:off x="8433277" y="1337686"/>
              <a:ext cx="819975" cy="47845"/>
            </a:xfrm>
            <a:prstGeom prst="rect">
              <a:avLst/>
            </a:prstGeom>
            <a:solidFill>
              <a:srgbClr val="F14124"/>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defRPr/>
              </a:pPr>
              <a:endParaRPr lang="zh-CN" altLang="en-US">
                <a:solidFill>
                  <a:prstClr val="white"/>
                </a:solidFill>
                <a:latin typeface="Calibri" panose="020F0502020204030204" pitchFamily="34" charset="0"/>
                <a:cs typeface="Calibri" panose="020F0502020204030204" pitchFamily="34" charset="0"/>
              </a:endParaRPr>
            </a:p>
          </p:txBody>
        </p:sp>
        <p:sp>
          <p:nvSpPr>
            <p:cNvPr id="64" name="矩形 68"/>
            <p:cNvSpPr/>
            <p:nvPr/>
          </p:nvSpPr>
          <p:spPr>
            <a:xfrm>
              <a:off x="9253251" y="1337686"/>
              <a:ext cx="1646129" cy="47845"/>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defRPr/>
              </a:pPr>
              <a:endParaRPr lang="zh-CN" altLang="en-US">
                <a:solidFill>
                  <a:prstClr val="white"/>
                </a:solidFill>
                <a:latin typeface="Calibri" panose="020F0502020204030204" pitchFamily="34" charset="0"/>
                <a:cs typeface="Calibri" panose="020F0502020204030204" pitchFamily="34" charset="0"/>
              </a:endParaRPr>
            </a:p>
          </p:txBody>
        </p:sp>
      </p:grpSp>
      <p:sp>
        <p:nvSpPr>
          <p:cNvPr id="30" name="矩形 3"/>
          <p:cNvSpPr>
            <a:spLocks noChangeArrowheads="1"/>
          </p:cNvSpPr>
          <p:nvPr/>
        </p:nvSpPr>
        <p:spPr bwMode="auto">
          <a:xfrm>
            <a:off x="1510236" y="171155"/>
            <a:ext cx="5749925" cy="582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l">
              <a:spcBef>
                <a:spcPct val="0"/>
              </a:spcBef>
              <a:buFont typeface="Arial" panose="020B0604020202020204" pitchFamily="34" charset="0"/>
              <a:buNone/>
              <a:defRPr/>
            </a:pPr>
            <a:r>
              <a:rPr lang="en-US" altLang="zh-CN" b="1" noProof="0" dirty="0">
                <a:ln>
                  <a:noFill/>
                </a:ln>
                <a:solidFill>
                  <a:prstClr val="black"/>
                </a:solidFill>
                <a:effectLst/>
                <a:uLnTx/>
                <a:uFillTx/>
                <a:latin typeface="Calibri" panose="020F0502020204030204" pitchFamily="34" charset="0"/>
                <a:cs typeface="Calibri" panose="020F0502020204030204" pitchFamily="34" charset="0"/>
                <a:sym typeface="Calibri" panose="020F0502020204030204" pitchFamily="34" charset="0"/>
              </a:rPr>
              <a:t>Views on </a:t>
            </a:r>
            <a:r>
              <a:rPr lang="en-US" altLang="zh-CN" b="1" dirty="0">
                <a:solidFill>
                  <a:prstClr val="black"/>
                </a:solidFill>
                <a:latin typeface="Calibri" panose="020F0502020204030204" pitchFamily="34" charset="0"/>
                <a:ea typeface="Calibri" panose="020F0502020204030204" pitchFamily="34" charset="0"/>
                <a:cs typeface="Calibri" panose="020F0502020204030204" pitchFamily="34" charset="0"/>
              </a:rPr>
              <a:t>Coordinated ISAC study</a:t>
            </a:r>
            <a:endParaRPr lang="zh-CN" altLang="en-US" b="1" dirty="0">
              <a:solidFill>
                <a:prstClr val="black"/>
              </a:solidFill>
              <a:latin typeface="Calibri" panose="020F0502020204030204" pitchFamily="34" charset="0"/>
              <a:cs typeface="Calibri" panose="020F0502020204030204" pitchFamily="34" charset="0"/>
            </a:endParaRPr>
          </a:p>
        </p:txBody>
      </p:sp>
      <p:sp>
        <p:nvSpPr>
          <p:cNvPr id="55" name="object 8"/>
          <p:cNvSpPr txBox="1"/>
          <p:nvPr/>
        </p:nvSpPr>
        <p:spPr>
          <a:xfrm>
            <a:off x="261620" y="1259840"/>
            <a:ext cx="10453370" cy="4885690"/>
          </a:xfrm>
          <a:prstGeom prst="rect">
            <a:avLst/>
          </a:prstGeom>
        </p:spPr>
        <p:txBody>
          <a:bodyPr vert="horz" wrap="square" lIns="0" tIns="12065" rIns="0" bIns="0" rtlCol="0">
            <a:noAutofit/>
          </a:bodyPr>
          <a:lstStyle/>
          <a:p>
            <a:pPr marL="299085" marR="5080" indent="-287020" algn="just">
              <a:lnSpc>
                <a:spcPct val="151000"/>
              </a:lnSpc>
              <a:spcBef>
                <a:spcPts val="95"/>
              </a:spcBef>
              <a:buFont typeface="Wingdings" panose="05000000000000000000" pitchFamily="2" charset="2"/>
              <a:buChar char="Ø"/>
              <a:tabLst>
                <a:tab pos="299085" algn="l"/>
              </a:tabLst>
            </a:pPr>
            <a:r>
              <a:rPr lang="en-US" altLang="zh-CN" sz="1400" b="1" kern="0" dirty="0">
                <a:solidFill>
                  <a:prstClr val="black"/>
                </a:solidFill>
                <a:latin typeface="微软雅黑" panose="020B0503020204020204" pitchFamily="34" charset="-122"/>
                <a:ea typeface="微软雅黑" panose="020B0503020204020204" pitchFamily="34" charset="-122"/>
                <a:cs typeface="Calibri" panose="020F0502020204030204" pitchFamily="34" charset="0"/>
                <a:sym typeface="+mn-ea"/>
              </a:rPr>
              <a:t>Motivations</a:t>
            </a:r>
          </a:p>
          <a:p>
            <a:pPr marL="756285" marR="5080" lvl="1" indent="-287020" algn="just">
              <a:lnSpc>
                <a:spcPct val="151000"/>
              </a:lnSpc>
              <a:spcBef>
                <a:spcPts val="95"/>
              </a:spcBef>
              <a:buFont typeface="Wingdings" panose="05000000000000000000" charset="0"/>
              <a:buChar char="ü"/>
              <a:tabLst>
                <a:tab pos="299085" algn="l"/>
              </a:tabLst>
            </a:pPr>
            <a:r>
              <a:rPr lang="en-US" altLang="zh-CN" sz="1400" kern="0" dirty="0">
                <a:solidFill>
                  <a:prstClr val="black"/>
                </a:solidFill>
                <a:latin typeface="微软雅黑" panose="020B0503020204020204" pitchFamily="34" charset="-122"/>
                <a:ea typeface="微软雅黑" panose="020B0503020204020204" pitchFamily="34" charset="-122"/>
                <a:cs typeface="Calibri" panose="020F0502020204030204" pitchFamily="34" charset="0"/>
                <a:sym typeface="+mn-ea"/>
              </a:rPr>
              <a:t>Sensing capabilities focus on : 1) missed detection probability and false alarm probability; 2) sensing accuracy; 3) sensing resolution.</a:t>
            </a:r>
          </a:p>
          <a:p>
            <a:pPr marL="299085" marR="5080" indent="-287020" algn="just">
              <a:lnSpc>
                <a:spcPct val="151000"/>
              </a:lnSpc>
              <a:spcBef>
                <a:spcPts val="95"/>
              </a:spcBef>
              <a:buFont typeface="Wingdings" panose="05000000000000000000" pitchFamily="2" charset="2"/>
              <a:buChar char="Ø"/>
              <a:tabLst>
                <a:tab pos="299085" algn="l"/>
              </a:tabLst>
            </a:pPr>
            <a:r>
              <a:rPr lang="en-US" altLang="zh-CN" sz="1400" b="1" kern="0" dirty="0">
                <a:solidFill>
                  <a:prstClr val="black"/>
                </a:solidFill>
                <a:latin typeface="微软雅黑" panose="020B0503020204020204" pitchFamily="34" charset="-122"/>
                <a:ea typeface="微软雅黑" panose="020B0503020204020204" pitchFamily="34" charset="-122"/>
                <a:cs typeface="Calibri" panose="020F0502020204030204" pitchFamily="34" charset="0"/>
                <a:sym typeface="+mn-ea"/>
              </a:rPr>
              <a:t>Observation 4</a:t>
            </a:r>
          </a:p>
          <a:p>
            <a:pPr marL="756285" marR="5080" lvl="1" indent="-287020" algn="just">
              <a:spcBef>
                <a:spcPts val="600"/>
              </a:spcBef>
              <a:spcAft>
                <a:spcPts val="600"/>
              </a:spcAft>
              <a:buFont typeface="Wingdings" panose="05000000000000000000"/>
              <a:buChar char=""/>
              <a:tabLst>
                <a:tab pos="299085" algn="l"/>
              </a:tabLst>
            </a:pPr>
            <a:r>
              <a:rPr lang="en-US" altLang="zh-CN" sz="1400" kern="0" dirty="0">
                <a:solidFill>
                  <a:prstClr val="black"/>
                </a:solidFill>
                <a:latin typeface="微软雅黑" panose="020B0503020204020204" pitchFamily="34" charset="-122"/>
                <a:ea typeface="微软雅黑" panose="020B0503020204020204" pitchFamily="34" charset="-122"/>
                <a:cs typeface="Calibri" panose="020F0502020204030204" pitchFamily="34" charset="0"/>
                <a:sym typeface="+mn-ea"/>
              </a:rPr>
              <a:t>Reusing communication device, spectrum and signals for sensing will reduce complexity for 6G Day 1 target .</a:t>
            </a:r>
          </a:p>
          <a:p>
            <a:pPr marL="756285" marR="5080" lvl="1" indent="-287020" algn="just">
              <a:spcBef>
                <a:spcPts val="600"/>
              </a:spcBef>
              <a:spcAft>
                <a:spcPts val="600"/>
              </a:spcAft>
              <a:buFont typeface="Wingdings" panose="05000000000000000000"/>
              <a:buChar char=""/>
              <a:tabLst>
                <a:tab pos="299085" algn="l"/>
              </a:tabLst>
            </a:pPr>
            <a:r>
              <a:rPr lang="en-US" altLang="zh-CN" sz="1400" kern="0" dirty="0">
                <a:solidFill>
                  <a:prstClr val="black"/>
                </a:solidFill>
                <a:latin typeface="微软雅黑" panose="020B0503020204020204" pitchFamily="34" charset="-122"/>
                <a:ea typeface="微软雅黑" panose="020B0503020204020204" pitchFamily="34" charset="-122"/>
                <a:cs typeface="Calibri" panose="020F0502020204030204" pitchFamily="34" charset="0"/>
                <a:sym typeface="+mn-ea"/>
              </a:rPr>
              <a:t>Unified service including seamless coverage, wide range sensing for UAV</a:t>
            </a:r>
            <a:r>
              <a:rPr lang="zh-CN" altLang="en-US" sz="1400" kern="0" dirty="0">
                <a:solidFill>
                  <a:prstClr val="black"/>
                </a:solidFill>
                <a:latin typeface="微软雅黑" panose="020B0503020204020204" pitchFamily="34" charset="-122"/>
                <a:ea typeface="微软雅黑" panose="020B0503020204020204" pitchFamily="34" charset="-122"/>
                <a:cs typeface="Calibri" panose="020F0502020204030204" pitchFamily="34" charset="0"/>
                <a:sym typeface="+mn-ea"/>
              </a:rPr>
              <a:t> </a:t>
            </a:r>
            <a:r>
              <a:rPr lang="en-US" altLang="zh-CN" sz="1400" kern="0" dirty="0">
                <a:solidFill>
                  <a:prstClr val="black"/>
                </a:solidFill>
                <a:latin typeface="微软雅黑" panose="020B0503020204020204" pitchFamily="34" charset="-122"/>
                <a:ea typeface="微软雅黑" panose="020B0503020204020204" pitchFamily="34" charset="-122"/>
                <a:cs typeface="Calibri" panose="020F0502020204030204" pitchFamily="34" charset="0"/>
                <a:sym typeface="+mn-ea"/>
              </a:rPr>
              <a:t>network, supporting aircraft management and control.</a:t>
            </a:r>
          </a:p>
          <a:p>
            <a:pPr marL="299085" marR="5080" lvl="0" indent="-287020" algn="just">
              <a:lnSpc>
                <a:spcPct val="151000"/>
              </a:lnSpc>
              <a:spcBef>
                <a:spcPts val="95"/>
              </a:spcBef>
              <a:buFont typeface="Wingdings" panose="05000000000000000000" charset="0"/>
              <a:buChar char="ü"/>
              <a:tabLst>
                <a:tab pos="299085" algn="l"/>
              </a:tabLst>
            </a:pPr>
            <a:r>
              <a:rPr lang="en-US" altLang="zh-CN" sz="1400" b="1" dirty="0">
                <a:latin typeface="微软雅黑" panose="020B0503020204020204" pitchFamily="34" charset="-122"/>
                <a:ea typeface="微软雅黑" panose="020B0503020204020204" pitchFamily="34" charset="-122"/>
                <a:sym typeface="+mn-ea"/>
              </a:rPr>
              <a:t>Proposal 4</a:t>
            </a:r>
          </a:p>
          <a:p>
            <a:pPr marL="756285" marR="5080" lvl="1" indent="-287020" algn="just">
              <a:lnSpc>
                <a:spcPct val="100000"/>
              </a:lnSpc>
              <a:spcBef>
                <a:spcPts val="600"/>
              </a:spcBef>
              <a:spcAft>
                <a:spcPts val="600"/>
              </a:spcAft>
              <a:buClrTx/>
              <a:buSzTx/>
              <a:buFont typeface="Wingdings" panose="05000000000000000000"/>
              <a:buChar char=""/>
              <a:tabLst>
                <a:tab pos="299085" algn="l"/>
              </a:tabLst>
            </a:pPr>
            <a:r>
              <a:rPr lang="en-US" altLang="zh-CN" sz="1400" kern="0" dirty="0">
                <a:solidFill>
                  <a:prstClr val="black"/>
                </a:solidFill>
                <a:latin typeface="微软雅黑" panose="020B0503020204020204" pitchFamily="34" charset="-122"/>
                <a:ea typeface="微软雅黑" panose="020B0503020204020204" pitchFamily="34" charset="-122"/>
                <a:cs typeface="Calibri" panose="020F0502020204030204" pitchFamily="34" charset="0"/>
                <a:sym typeface="+mn-ea"/>
              </a:rPr>
              <a:t>The RAN WG study should cover following aspects:</a:t>
            </a:r>
            <a:endParaRPr lang="en-US" altLang="zh-CN" sz="1400" kern="0" dirty="0">
              <a:solidFill>
                <a:prstClr val="black"/>
              </a:solidFill>
              <a:latin typeface="微软雅黑" panose="020B0503020204020204" pitchFamily="34" charset="-122"/>
              <a:ea typeface="微软雅黑" panose="020B0503020204020204" pitchFamily="34" charset="-122"/>
              <a:cs typeface="Calibri" panose="020F0502020204030204" pitchFamily="34" charset="0"/>
            </a:endParaRPr>
          </a:p>
          <a:p>
            <a:pPr marL="1213485" marR="5080" lvl="2" indent="-287020" algn="just">
              <a:lnSpc>
                <a:spcPct val="151000"/>
              </a:lnSpc>
              <a:spcBef>
                <a:spcPts val="95"/>
              </a:spcBef>
              <a:buFont typeface="Wingdings" panose="05000000000000000000" charset="0"/>
              <a:buChar char="ü"/>
              <a:tabLst>
                <a:tab pos="299085" algn="l"/>
              </a:tabLst>
            </a:pPr>
            <a:r>
              <a:rPr lang="en-US" altLang="zh-CN" sz="1400" kern="0" dirty="0">
                <a:solidFill>
                  <a:prstClr val="black"/>
                </a:solidFill>
                <a:latin typeface="微软雅黑" panose="020B0503020204020204" pitchFamily="34" charset="-122"/>
                <a:ea typeface="微软雅黑" panose="020B0503020204020204" pitchFamily="34" charset="-122"/>
                <a:cs typeface="Calibri" panose="020F0502020204030204" pitchFamily="34" charset="0"/>
                <a:sym typeface="+mn-ea"/>
              </a:rPr>
              <a:t>Study </a:t>
            </a:r>
            <a:r>
              <a:rPr lang="en-US" altLang="zh-CN" sz="1400" kern="0" dirty="0" smtClean="0">
                <a:solidFill>
                  <a:prstClr val="black"/>
                </a:solidFill>
                <a:latin typeface="微软雅黑" panose="020B0503020204020204" pitchFamily="34" charset="-122"/>
                <a:ea typeface="微软雅黑" panose="020B0503020204020204" pitchFamily="34" charset="-122"/>
                <a:cs typeface="Calibri" panose="020F0502020204030204" pitchFamily="34" charset="0"/>
                <a:sym typeface="+mn-ea"/>
              </a:rPr>
              <a:t>new architecture with sensing function in 6G RAN architecture</a:t>
            </a:r>
            <a:r>
              <a:rPr lang="en-US" altLang="zh-CN" sz="1400" kern="0" dirty="0">
                <a:solidFill>
                  <a:prstClr val="black"/>
                </a:solidFill>
                <a:latin typeface="微软雅黑" panose="020B0503020204020204" pitchFamily="34" charset="-122"/>
                <a:ea typeface="微软雅黑" panose="020B0503020204020204" pitchFamily="34" charset="-122"/>
                <a:cs typeface="Calibri" panose="020F0502020204030204" pitchFamily="34" charset="0"/>
                <a:sym typeface="+mn-ea"/>
              </a:rPr>
              <a:t>.</a:t>
            </a:r>
          </a:p>
          <a:p>
            <a:pPr marL="1213485" marR="5080" lvl="2" indent="-287020" algn="just">
              <a:spcBef>
                <a:spcPts val="600"/>
              </a:spcBef>
              <a:spcAft>
                <a:spcPts val="600"/>
              </a:spcAft>
              <a:buFont typeface="Wingdings" panose="05000000000000000000"/>
              <a:buChar char=""/>
              <a:tabLst>
                <a:tab pos="299085" algn="l"/>
              </a:tabLst>
            </a:pPr>
            <a:r>
              <a:rPr lang="en-US" altLang="zh-CN" sz="1400" kern="0" dirty="0">
                <a:solidFill>
                  <a:prstClr val="black"/>
                </a:solidFill>
                <a:latin typeface="微软雅黑" panose="020B0503020204020204" pitchFamily="34" charset="-122"/>
                <a:ea typeface="微软雅黑" panose="020B0503020204020204" pitchFamily="34" charset="-122"/>
                <a:cs typeface="Calibri" panose="020F0502020204030204" pitchFamily="34" charset="0"/>
                <a:sym typeface="+mn-ea"/>
              </a:rPr>
              <a:t>Study </a:t>
            </a:r>
            <a:r>
              <a:rPr lang="en-US" altLang="zh-CN" sz="1400" kern="0" dirty="0" smtClean="0">
                <a:solidFill>
                  <a:prstClr val="black"/>
                </a:solidFill>
                <a:latin typeface="微软雅黑" panose="020B0503020204020204" pitchFamily="34" charset="-122"/>
                <a:ea typeface="微软雅黑" panose="020B0503020204020204" pitchFamily="34" charset="-122"/>
                <a:cs typeface="Calibri" panose="020F0502020204030204" pitchFamily="34" charset="0"/>
                <a:sym typeface="+mn-ea"/>
              </a:rPr>
              <a:t>sensing </a:t>
            </a:r>
            <a:r>
              <a:rPr lang="en-US" altLang="zh-CN" sz="1400" kern="0" dirty="0">
                <a:solidFill>
                  <a:prstClr val="black"/>
                </a:solidFill>
                <a:latin typeface="微软雅黑" panose="020B0503020204020204" pitchFamily="34" charset="-122"/>
                <a:ea typeface="微软雅黑" panose="020B0503020204020204" pitchFamily="34" charset="-122"/>
                <a:cs typeface="Calibri" panose="020F0502020204030204" pitchFamily="34" charset="0"/>
                <a:sym typeface="+mn-ea"/>
              </a:rPr>
              <a:t>frames: supporting long-range detection and high-resolution.</a:t>
            </a:r>
            <a:endParaRPr lang="en-US" altLang="zh-CN" sz="1400" kern="0" dirty="0">
              <a:solidFill>
                <a:prstClr val="black"/>
              </a:solidFill>
              <a:latin typeface="微软雅黑" panose="020B0503020204020204" pitchFamily="34" charset="-122"/>
              <a:ea typeface="微软雅黑" panose="020B0503020204020204" pitchFamily="34" charset="-122"/>
              <a:cs typeface="Calibri" panose="020F0502020204030204" pitchFamily="34" charset="0"/>
            </a:endParaRPr>
          </a:p>
          <a:p>
            <a:pPr marL="1213485" marR="5080" lvl="2" indent="-287020" algn="just">
              <a:spcBef>
                <a:spcPts val="600"/>
              </a:spcBef>
              <a:spcAft>
                <a:spcPts val="600"/>
              </a:spcAft>
              <a:buFont typeface="Wingdings" panose="05000000000000000000"/>
              <a:buChar char=""/>
              <a:tabLst>
                <a:tab pos="299085" algn="l"/>
              </a:tabLst>
            </a:pPr>
            <a:r>
              <a:rPr lang="en-US" altLang="zh-CN" sz="1400" kern="0" dirty="0">
                <a:solidFill>
                  <a:prstClr val="black"/>
                </a:solidFill>
                <a:latin typeface="微软雅黑" panose="020B0503020204020204" pitchFamily="34" charset="-122"/>
                <a:ea typeface="微软雅黑" panose="020B0503020204020204" pitchFamily="34" charset="-122"/>
                <a:cs typeface="Calibri" panose="020F0502020204030204" pitchFamily="34" charset="0"/>
                <a:sym typeface="+mn-ea"/>
              </a:rPr>
              <a:t>Study waveform: OFDM, OTFS or Radar </a:t>
            </a:r>
            <a:r>
              <a:rPr lang="en-US" altLang="zh-CN" sz="1400" kern="0" dirty="0" smtClean="0">
                <a:solidFill>
                  <a:prstClr val="black"/>
                </a:solidFill>
                <a:latin typeface="微软雅黑" panose="020B0503020204020204" pitchFamily="34" charset="-122"/>
                <a:ea typeface="微软雅黑" panose="020B0503020204020204" pitchFamily="34" charset="-122"/>
                <a:cs typeface="Calibri" panose="020F0502020204030204" pitchFamily="34" charset="0"/>
                <a:sym typeface="+mn-ea"/>
              </a:rPr>
              <a:t>waveform.</a:t>
            </a:r>
            <a:endParaRPr lang="en-US" altLang="zh-CN" sz="1400" kern="0" dirty="0">
              <a:solidFill>
                <a:prstClr val="black"/>
              </a:solidFill>
              <a:latin typeface="微软雅黑" panose="020B0503020204020204" pitchFamily="34" charset="-122"/>
              <a:ea typeface="微软雅黑" panose="020B0503020204020204" pitchFamily="34" charset="-122"/>
              <a:cs typeface="Calibri" panose="020F0502020204030204" pitchFamily="34" charset="0"/>
              <a:sym typeface="+mn-ea"/>
            </a:endParaRPr>
          </a:p>
          <a:p>
            <a:pPr marL="1213485" marR="5080" lvl="2" indent="-287020" algn="just">
              <a:spcBef>
                <a:spcPts val="600"/>
              </a:spcBef>
              <a:spcAft>
                <a:spcPts val="600"/>
              </a:spcAft>
              <a:buFont typeface="Wingdings" panose="05000000000000000000"/>
              <a:buChar char=""/>
              <a:tabLst>
                <a:tab pos="299085" algn="l"/>
              </a:tabLst>
            </a:pPr>
            <a:r>
              <a:rPr lang="en-US" altLang="zh-CN" sz="1400" kern="0" dirty="0">
                <a:solidFill>
                  <a:prstClr val="black"/>
                </a:solidFill>
                <a:latin typeface="微软雅黑" panose="020B0503020204020204" pitchFamily="34" charset="-122"/>
                <a:ea typeface="微软雅黑" panose="020B0503020204020204" pitchFamily="34" charset="-122"/>
                <a:cs typeface="Calibri" panose="020F0502020204030204" pitchFamily="34" charset="0"/>
                <a:sym typeface="+mn-ea"/>
              </a:rPr>
              <a:t>Study multi-TRP nanosecond sync for sensing, including wired sync, OTA reciprocity calibration.</a:t>
            </a:r>
          </a:p>
          <a:p>
            <a:pPr marL="1213485" marR="5080" lvl="2" indent="-287020" algn="just">
              <a:spcBef>
                <a:spcPts val="600"/>
              </a:spcBef>
              <a:spcAft>
                <a:spcPts val="600"/>
              </a:spcAft>
              <a:buFont typeface="Wingdings" panose="05000000000000000000"/>
              <a:buChar char=""/>
              <a:tabLst>
                <a:tab pos="299085" algn="l"/>
              </a:tabLst>
            </a:pPr>
            <a:r>
              <a:rPr lang="en-US" altLang="zh-CN" sz="1400" kern="0" dirty="0">
                <a:solidFill>
                  <a:prstClr val="black"/>
                </a:solidFill>
                <a:latin typeface="微软雅黑" panose="020B0503020204020204" pitchFamily="34" charset="-122"/>
                <a:ea typeface="微软雅黑" panose="020B0503020204020204" pitchFamily="34" charset="-122"/>
                <a:cs typeface="Calibri" panose="020F0502020204030204" pitchFamily="34" charset="0"/>
                <a:sym typeface="+mn-ea"/>
              </a:rPr>
              <a:t>Study multi-TRP </a:t>
            </a:r>
            <a:r>
              <a:rPr lang="en-US" altLang="zh-CN" sz="1400" kern="0" dirty="0" smtClean="0">
                <a:solidFill>
                  <a:prstClr val="black"/>
                </a:solidFill>
                <a:latin typeface="微软雅黑" panose="020B0503020204020204" pitchFamily="34" charset="-122"/>
                <a:ea typeface="微软雅黑" panose="020B0503020204020204" pitchFamily="34" charset="-122"/>
                <a:cs typeface="Calibri" panose="020F0502020204030204" pitchFamily="34" charset="0"/>
                <a:sym typeface="+mn-ea"/>
              </a:rPr>
              <a:t>coherent enhancement </a:t>
            </a:r>
            <a:r>
              <a:rPr lang="en-US" altLang="zh-CN" sz="1400" kern="0" dirty="0">
                <a:solidFill>
                  <a:prstClr val="black"/>
                </a:solidFill>
                <a:latin typeface="微软雅黑" panose="020B0503020204020204" pitchFamily="34" charset="-122"/>
                <a:ea typeface="微软雅黑" panose="020B0503020204020204" pitchFamily="34" charset="-122"/>
                <a:cs typeface="Calibri" panose="020F0502020204030204" pitchFamily="34" charset="0"/>
                <a:sym typeface="+mn-ea"/>
              </a:rPr>
              <a:t>for super high accuracy sensing</a:t>
            </a:r>
            <a:r>
              <a:rPr lang="en-US" altLang="zh-CN" sz="1400" kern="0" dirty="0" smtClean="0">
                <a:solidFill>
                  <a:prstClr val="black"/>
                </a:solidFill>
                <a:latin typeface="微软雅黑" panose="020B0503020204020204" pitchFamily="34" charset="-122"/>
                <a:ea typeface="微软雅黑" panose="020B0503020204020204" pitchFamily="34" charset="-122"/>
                <a:cs typeface="Calibri" panose="020F0502020204030204" pitchFamily="34" charset="0"/>
                <a:sym typeface="+mn-ea"/>
              </a:rPr>
              <a:t>.</a:t>
            </a:r>
            <a:endParaRPr lang="en-US" altLang="zh-CN" sz="1400" kern="0" dirty="0">
              <a:solidFill>
                <a:prstClr val="black"/>
              </a:solidFill>
              <a:latin typeface="微软雅黑" panose="020B0503020204020204" pitchFamily="34" charset="-122"/>
              <a:ea typeface="微软雅黑" panose="020B0503020204020204" pitchFamily="34" charset="-122"/>
              <a:cs typeface="Calibri" panose="020F0502020204030204" pitchFamily="34" charset="0"/>
              <a:sym typeface="+mn-ea"/>
            </a:endParaRPr>
          </a:p>
          <a:p>
            <a:pPr marL="1213485" marR="5080" lvl="2" indent="-287020" algn="just">
              <a:spcBef>
                <a:spcPts val="600"/>
              </a:spcBef>
              <a:spcAft>
                <a:spcPts val="600"/>
              </a:spcAft>
              <a:buFont typeface="Wingdings" panose="05000000000000000000"/>
              <a:buChar char=""/>
              <a:tabLst>
                <a:tab pos="299085" algn="l"/>
              </a:tabLst>
            </a:pPr>
            <a:r>
              <a:rPr lang="en-US" sz="1400" kern="0" dirty="0">
                <a:solidFill>
                  <a:prstClr val="black"/>
                </a:solidFill>
                <a:latin typeface="微软雅黑" panose="020B0503020204020204" pitchFamily="34" charset="-122"/>
                <a:ea typeface="微软雅黑" panose="020B0503020204020204" pitchFamily="34" charset="-122"/>
                <a:cs typeface="Calibri" panose="020F0502020204030204" pitchFamily="34" charset="0"/>
                <a:sym typeface="+mn-ea"/>
              </a:rPr>
              <a:t>Study multi-TRP sensing beam scanning and tracking solutions</a:t>
            </a:r>
            <a:endParaRPr lang="en-US" altLang="zh-CN" sz="1400" kern="0" dirty="0">
              <a:solidFill>
                <a:prstClr val="black"/>
              </a:solidFill>
              <a:latin typeface="微软雅黑" panose="020B0503020204020204" pitchFamily="34" charset="-122"/>
              <a:ea typeface="微软雅黑" panose="020B0503020204020204" pitchFamily="34" charset="-122"/>
              <a:cs typeface="Calibri" panose="020F0502020204030204" pitchFamily="34" charset="0"/>
              <a:sym typeface="+mn-ea"/>
            </a:endParaRPr>
          </a:p>
          <a:p>
            <a:pPr marL="756285" marR="5080" lvl="1" indent="-287020" algn="just">
              <a:lnSpc>
                <a:spcPct val="151000"/>
              </a:lnSpc>
              <a:spcBef>
                <a:spcPts val="95"/>
              </a:spcBef>
              <a:buFont typeface="Wingdings" panose="05000000000000000000" charset="0"/>
              <a:buChar char="ü"/>
              <a:tabLst>
                <a:tab pos="299085" algn="l"/>
              </a:tabLst>
            </a:pPr>
            <a:endParaRPr lang="en-US" altLang="zh-CN" sz="1400" b="1" kern="0" dirty="0">
              <a:solidFill>
                <a:prstClr val="black"/>
              </a:solidFill>
              <a:latin typeface="微软雅黑" panose="020B0503020204020204" pitchFamily="34" charset="-122"/>
              <a:ea typeface="微软雅黑" panose="020B0503020204020204" pitchFamily="34" charset="-122"/>
              <a:cs typeface="Calibri" panose="020F0502020204030204" pitchFamily="34" charset="0"/>
              <a:sym typeface="+mn-ea"/>
            </a:endParaRPr>
          </a:p>
          <a:p>
            <a:pPr marL="299085" marR="5080" indent="-287020" algn="just">
              <a:lnSpc>
                <a:spcPct val="151000"/>
              </a:lnSpc>
              <a:spcBef>
                <a:spcPts val="95"/>
              </a:spcBef>
              <a:buFont typeface="Wingdings" panose="05000000000000000000" pitchFamily="2" charset="2"/>
              <a:buChar char="Ø"/>
              <a:tabLst>
                <a:tab pos="299085" algn="l"/>
              </a:tabLst>
            </a:pPr>
            <a:endParaRPr lang="en-US" altLang="zh-CN" sz="1400" kern="0" dirty="0">
              <a:solidFill>
                <a:prstClr val="black"/>
              </a:solidFill>
              <a:latin typeface="微软雅黑" panose="020B0503020204020204" pitchFamily="34" charset="-122"/>
              <a:ea typeface="微软雅黑" panose="020B0503020204020204" pitchFamily="34" charset="-122"/>
              <a:cs typeface="Calibri" panose="020F0502020204030204" pitchFamily="34" charset="0"/>
              <a:sym typeface="+mn-ea"/>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5297" y="289876"/>
            <a:ext cx="1515533" cy="419884"/>
          </a:xfrm>
          <a:prstGeom prst="rect">
            <a:avLst/>
          </a:prstGeom>
          <a:solidFill>
            <a:srgbClr val="3C20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Calibri" panose="020F0502020204030204" pitchFamily="34" charset="0"/>
              <a:cs typeface="Calibri" panose="020F0502020204030204" pitchFamily="34" charset="0"/>
            </a:endParaRPr>
          </a:p>
        </p:txBody>
      </p:sp>
      <p:pic>
        <p:nvPicPr>
          <p:cNvPr id="60" name="图片 5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1719" y="327358"/>
            <a:ext cx="994654" cy="344920"/>
          </a:xfrm>
          <a:prstGeom prst="rect">
            <a:avLst/>
          </a:prstGeom>
        </p:spPr>
      </p:pic>
      <p:grpSp>
        <p:nvGrpSpPr>
          <p:cNvPr id="62" name="组合 3"/>
          <p:cNvGrpSpPr/>
          <p:nvPr/>
        </p:nvGrpSpPr>
        <p:grpSpPr>
          <a:xfrm>
            <a:off x="1608419" y="709760"/>
            <a:ext cx="4482283" cy="57612"/>
            <a:chOff x="8433277" y="1337686"/>
            <a:chExt cx="2466103" cy="47845"/>
          </a:xfrm>
        </p:grpSpPr>
        <p:sp>
          <p:nvSpPr>
            <p:cNvPr id="63" name="矩形 67"/>
            <p:cNvSpPr/>
            <p:nvPr/>
          </p:nvSpPr>
          <p:spPr>
            <a:xfrm>
              <a:off x="8433277" y="1337686"/>
              <a:ext cx="819975" cy="47845"/>
            </a:xfrm>
            <a:prstGeom prst="rect">
              <a:avLst/>
            </a:prstGeom>
            <a:solidFill>
              <a:srgbClr val="F14124"/>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defRPr/>
              </a:pPr>
              <a:endParaRPr lang="zh-CN" altLang="en-US">
                <a:solidFill>
                  <a:prstClr val="white"/>
                </a:solidFill>
                <a:latin typeface="Calibri" panose="020F0502020204030204" pitchFamily="34" charset="0"/>
                <a:cs typeface="Calibri" panose="020F0502020204030204" pitchFamily="34" charset="0"/>
              </a:endParaRPr>
            </a:p>
          </p:txBody>
        </p:sp>
        <p:sp>
          <p:nvSpPr>
            <p:cNvPr id="64" name="矩形 68"/>
            <p:cNvSpPr/>
            <p:nvPr/>
          </p:nvSpPr>
          <p:spPr>
            <a:xfrm>
              <a:off x="9253251" y="1337686"/>
              <a:ext cx="1646129" cy="47845"/>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defRPr/>
              </a:pPr>
              <a:endParaRPr lang="zh-CN" altLang="en-US">
                <a:solidFill>
                  <a:prstClr val="white"/>
                </a:solidFill>
                <a:latin typeface="Calibri" panose="020F0502020204030204" pitchFamily="34" charset="0"/>
                <a:cs typeface="Calibri" panose="020F0502020204030204" pitchFamily="34" charset="0"/>
              </a:endParaRPr>
            </a:p>
          </p:txBody>
        </p:sp>
      </p:grpSp>
      <p:sp>
        <p:nvSpPr>
          <p:cNvPr id="30" name="矩形 3"/>
          <p:cNvSpPr>
            <a:spLocks noChangeArrowheads="1"/>
          </p:cNvSpPr>
          <p:nvPr/>
        </p:nvSpPr>
        <p:spPr bwMode="auto">
          <a:xfrm>
            <a:off x="1510236" y="171155"/>
            <a:ext cx="2029460" cy="582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spcBef>
                <a:spcPct val="0"/>
              </a:spcBef>
              <a:buFont typeface="Arial" panose="020B0604020202020204" pitchFamily="34" charset="0"/>
              <a:buNone/>
              <a:defRPr/>
            </a:pPr>
            <a:r>
              <a:rPr lang="en-US" altLang="zh-CN" b="1" dirty="0">
                <a:solidFill>
                  <a:prstClr val="black"/>
                </a:solidFill>
                <a:latin typeface="Calibri" panose="020F0502020204030204" pitchFamily="34" charset="0"/>
                <a:ea typeface="Calibri" panose="020F0502020204030204" pitchFamily="34" charset="0"/>
                <a:cs typeface="Calibri" panose="020F0502020204030204" pitchFamily="34" charset="0"/>
              </a:rPr>
              <a:t>References</a:t>
            </a:r>
            <a:endParaRPr lang="zh-CN" altLang="en-US" b="1" dirty="0">
              <a:solidFill>
                <a:prstClr val="black"/>
              </a:solidFill>
              <a:latin typeface="Calibri" panose="020F0502020204030204" pitchFamily="34" charset="0"/>
              <a:cs typeface="Calibri" panose="020F0502020204030204" pitchFamily="34" charset="0"/>
            </a:endParaRPr>
          </a:p>
        </p:txBody>
      </p:sp>
      <p:sp>
        <p:nvSpPr>
          <p:cNvPr id="2" name="文本框 1"/>
          <p:cNvSpPr txBox="1"/>
          <p:nvPr/>
        </p:nvSpPr>
        <p:spPr>
          <a:xfrm>
            <a:off x="1142365" y="1645285"/>
            <a:ext cx="10146665" cy="4250690"/>
          </a:xfrm>
          <a:prstGeom prst="rect">
            <a:avLst/>
          </a:prstGeom>
        </p:spPr>
        <p:txBody>
          <a:bodyPr wrap="square">
            <a:noAutofit/>
          </a:bodyPr>
          <a:lstStyle/>
          <a:p>
            <a:pPr marL="533400" indent="-266700" algn="just" defTabSz="266700">
              <a:lnSpc>
                <a:spcPct val="130000"/>
              </a:lnSpc>
              <a:spcBef>
                <a:spcPct val="0"/>
              </a:spcBef>
              <a:spcAft>
                <a:spcPts val="600"/>
              </a:spcAft>
              <a:buFont typeface="Times New Roman" panose="02020603050405020304"/>
              <a:buAutoNum type="arabicPlain"/>
              <a:tabLst>
                <a:tab pos="266700" algn="l"/>
              </a:tabLst>
            </a:pPr>
            <a:r>
              <a:rPr lang="en-US" altLang="zh-CN" sz="1600" dirty="0">
                <a:latin typeface="微软雅黑" panose="020B0503020204020204" pitchFamily="34" charset="-122"/>
                <a:ea typeface="微软雅黑" panose="020B0503020204020204" pitchFamily="34" charset="-122"/>
              </a:rPr>
              <a:t>RP-243276, RAN </a:t>
            </a:r>
            <a:r>
              <a:rPr lang="en-US" altLang="zh-CN" sz="1600" dirty="0" smtClean="0">
                <a:latin typeface="微软雅黑" panose="020B0503020204020204" pitchFamily="34" charset="-122"/>
                <a:ea typeface="微软雅黑" panose="020B0503020204020204" pitchFamily="34" charset="-122"/>
              </a:rPr>
              <a:t>Chair</a:t>
            </a:r>
            <a:r>
              <a:rPr lang="en-US" altLang="zh-CN" sz="1600" dirty="0" smtClean="0">
                <a:latin typeface="微软雅黑" panose="020B0503020204020204" pitchFamily="34" charset="-122"/>
                <a:ea typeface="微软雅黑" panose="020B0503020204020204" pitchFamily="34" charset="-122"/>
              </a:rPr>
              <a:t>’</a:t>
            </a:r>
            <a:r>
              <a:rPr lang="en-US" altLang="zh-CN" sz="1600" dirty="0" smtClean="0">
                <a:latin typeface="微软雅黑" panose="020B0503020204020204" pitchFamily="34" charset="-122"/>
                <a:ea typeface="微软雅黑" panose="020B0503020204020204" pitchFamily="34" charset="-122"/>
              </a:rPr>
              <a:t>s </a:t>
            </a:r>
            <a:r>
              <a:rPr lang="en-US" altLang="zh-CN" sz="1600" dirty="0">
                <a:latin typeface="微软雅黑" panose="020B0503020204020204" pitchFamily="34" charset="-122"/>
                <a:ea typeface="微软雅黑" panose="020B0503020204020204" pitchFamily="34" charset="-122"/>
              </a:rPr>
              <a:t>Guidance for 6G Study: ITU Focused, RAN#106, Dec., 2024.</a:t>
            </a:r>
          </a:p>
          <a:p>
            <a:pPr marL="533400" indent="-266700" algn="just" defTabSz="266700">
              <a:lnSpc>
                <a:spcPct val="130000"/>
              </a:lnSpc>
              <a:spcBef>
                <a:spcPct val="0"/>
              </a:spcBef>
              <a:spcAft>
                <a:spcPts val="600"/>
              </a:spcAft>
              <a:buFont typeface="Times New Roman" panose="02020603050405020304"/>
              <a:buAutoNum type="arabicPlain"/>
              <a:tabLst>
                <a:tab pos="266700" algn="l"/>
              </a:tabLst>
            </a:pPr>
            <a:r>
              <a:rPr lang="en-US" altLang="zh-CN" sz="1600" dirty="0">
                <a:latin typeface="微软雅黑" panose="020B0503020204020204" pitchFamily="34" charset="-122"/>
                <a:ea typeface="微软雅黑" panose="020B0503020204020204" pitchFamily="34" charset="-122"/>
              </a:rPr>
              <a:t>Recommendation ITU-R M.2160-0, Framework and overall objectives of the future development of IMT for 2030 and beyond, Nov. 2023.</a:t>
            </a:r>
          </a:p>
          <a:p>
            <a:pPr marL="533400" indent="-266700" algn="just" defTabSz="266700">
              <a:lnSpc>
                <a:spcPct val="130000"/>
              </a:lnSpc>
              <a:spcBef>
                <a:spcPct val="0"/>
              </a:spcBef>
              <a:spcAft>
                <a:spcPts val="600"/>
              </a:spcAft>
              <a:buFont typeface="Times New Roman" panose="02020603050405020304"/>
              <a:buAutoNum type="arabicPlain"/>
              <a:tabLst>
                <a:tab pos="266700" algn="l"/>
              </a:tabLst>
            </a:pPr>
            <a:r>
              <a:rPr lang="en-US" altLang="zh-CN" sz="1600" dirty="0">
                <a:latin typeface="微软雅黑" panose="020B0503020204020204" pitchFamily="34" charset="-122"/>
                <a:ea typeface="微软雅黑" panose="020B0503020204020204" pitchFamily="34" charset="-122"/>
              </a:rPr>
              <a:t>PR-243325, Reply Liaison Statement on Minimum requirements related to technical performance for IMT-2030 radio interface(s), RAN#106, Dec. 2024</a:t>
            </a:r>
          </a:p>
          <a:p>
            <a:pPr marL="533400" indent="-266700" algn="just" defTabSz="266700">
              <a:lnSpc>
                <a:spcPct val="130000"/>
              </a:lnSpc>
              <a:spcBef>
                <a:spcPct val="0"/>
              </a:spcBef>
              <a:spcAft>
                <a:spcPts val="600"/>
              </a:spcAft>
              <a:buFont typeface="Times New Roman" panose="02020603050405020304"/>
              <a:buAutoNum type="arabicPlain"/>
              <a:tabLst>
                <a:tab pos="266700" algn="l"/>
              </a:tabLst>
            </a:pPr>
            <a:r>
              <a:rPr lang="en-US" altLang="zh-CN" sz="1600" dirty="0">
                <a:latin typeface="微软雅黑" panose="020B0503020204020204" pitchFamily="34" charset="-122"/>
                <a:ea typeface="微软雅黑" panose="020B0503020204020204" pitchFamily="34" charset="-122"/>
              </a:rPr>
              <a:t>REPORT ITU-R M.2410-0, Minimum requirements related to technical performance for IMT-2020 radio interface(s), 2017</a:t>
            </a:r>
          </a:p>
          <a:p>
            <a:pPr marL="533400" indent="-266700" algn="just" defTabSz="266700">
              <a:lnSpc>
                <a:spcPct val="130000"/>
              </a:lnSpc>
              <a:spcBef>
                <a:spcPct val="0"/>
              </a:spcBef>
              <a:spcAft>
                <a:spcPts val="600"/>
              </a:spcAft>
              <a:buFont typeface="Times New Roman" panose="02020603050405020304"/>
              <a:buAutoNum type="arabicPlain"/>
              <a:tabLst>
                <a:tab pos="266700" algn="l"/>
              </a:tabLst>
            </a:pPr>
            <a:r>
              <a:rPr lang="en-US" altLang="zh-CN" sz="1600" dirty="0">
                <a:latin typeface="微软雅黑" panose="020B0503020204020204" pitchFamily="34" charset="-122"/>
                <a:ea typeface="微软雅黑" panose="020B0503020204020204" pitchFamily="34" charset="-122"/>
              </a:rPr>
              <a:t>3GPP TS 22.137, Service requirements for Integrated Sensing and Communication; Stage 1 (Release 19), V19.1.0, 2024</a:t>
            </a:r>
          </a:p>
          <a:p>
            <a:pPr marL="533400" indent="-266700" algn="just" defTabSz="266700">
              <a:lnSpc>
                <a:spcPct val="130000"/>
              </a:lnSpc>
              <a:spcBef>
                <a:spcPct val="0"/>
              </a:spcBef>
              <a:spcAft>
                <a:spcPts val="600"/>
              </a:spcAft>
              <a:buFont typeface="Times New Roman" panose="02020603050405020304"/>
              <a:buAutoNum type="arabicPlain"/>
              <a:tabLst>
                <a:tab pos="266700" algn="l"/>
              </a:tabLst>
            </a:pPr>
            <a:r>
              <a:rPr lang="en-US" altLang="zh-CN" sz="1600" dirty="0">
                <a:latin typeface="微软雅黑" panose="020B0503020204020204" pitchFamily="34" charset="-122"/>
                <a:ea typeface="微软雅黑" panose="020B0503020204020204" pitchFamily="34" charset="-122"/>
              </a:rPr>
              <a:t>RP-250826, Draft Meeting Report </a:t>
            </a:r>
            <a:r>
              <a:rPr lang="en-US" altLang="zh-CN" sz="1600" dirty="0" smtClean="0">
                <a:latin typeface="微软雅黑" panose="020B0503020204020204" pitchFamily="34" charset="-122"/>
                <a:ea typeface="微软雅黑" panose="020B0503020204020204" pitchFamily="34" charset="-122"/>
              </a:rPr>
              <a:t>for TSG </a:t>
            </a:r>
            <a:r>
              <a:rPr lang="en-US" altLang="zh-CN" sz="1600" dirty="0">
                <a:latin typeface="微软雅黑" panose="020B0503020204020204" pitchFamily="34" charset="-122"/>
                <a:ea typeface="微软雅黑" panose="020B0503020204020204" pitchFamily="34" charset="-122"/>
              </a:rPr>
              <a:t>RAN meeting #107, Apr. 2025</a:t>
            </a:r>
          </a:p>
          <a:p>
            <a:pPr marL="533400" indent="-266700" algn="just" defTabSz="266700">
              <a:lnSpc>
                <a:spcPct val="130000"/>
              </a:lnSpc>
              <a:spcBef>
                <a:spcPct val="0"/>
              </a:spcBef>
              <a:spcAft>
                <a:spcPts val="600"/>
              </a:spcAft>
              <a:buFont typeface="Times New Roman" panose="02020603050405020304"/>
              <a:buAutoNum type="arabicPlain"/>
              <a:tabLst>
                <a:tab pos="266700" algn="l"/>
              </a:tabLst>
            </a:pPr>
            <a:r>
              <a:rPr lang="en-US" altLang="zh-CN" sz="1600" dirty="0">
                <a:latin typeface="微软雅黑" panose="020B0503020204020204" pitchFamily="34" charset="-122"/>
                <a:ea typeface="微软雅黑" panose="020B0503020204020204" pitchFamily="34" charset="-122"/>
              </a:rPr>
              <a:t>RP-250825, </a:t>
            </a:r>
            <a:r>
              <a:rPr lang="en-US" altLang="zh-CN" sz="1600" dirty="0" smtClean="0">
                <a:latin typeface="微软雅黑" panose="020B0503020204020204" pitchFamily="34" charset="-122"/>
                <a:ea typeface="微软雅黑" panose="020B0503020204020204" pitchFamily="34" charset="-122"/>
              </a:rPr>
              <a:t>Agenda for RAN#108</a:t>
            </a:r>
            <a:r>
              <a:rPr lang="en-US" altLang="zh-CN" sz="1600" dirty="0">
                <a:latin typeface="微软雅黑" panose="020B0503020204020204" pitchFamily="34" charset="-122"/>
                <a:ea typeface="微软雅黑" panose="020B0503020204020204" pitchFamily="34" charset="-122"/>
              </a:rPr>
              <a:t>, </a:t>
            </a:r>
            <a:r>
              <a:rPr lang="en-US" altLang="zh-CN" sz="1600" dirty="0" smtClean="0">
                <a:latin typeface="微软雅黑" panose="020B0503020204020204" pitchFamily="34" charset="-122"/>
                <a:ea typeface="微软雅黑" panose="020B0503020204020204" pitchFamily="34" charset="-122"/>
              </a:rPr>
              <a:t>June</a:t>
            </a:r>
            <a:r>
              <a:rPr lang="en-US" altLang="zh-CN" sz="1600" dirty="0">
                <a:latin typeface="微软雅黑" panose="020B0503020204020204" pitchFamily="34" charset="-122"/>
                <a:ea typeface="微软雅黑" panose="020B0503020204020204" pitchFamily="34" charset="-122"/>
              </a:rPr>
              <a:t>,</a:t>
            </a:r>
            <a:r>
              <a:rPr lang="en-US" altLang="zh-CN" sz="1600" dirty="0" smtClean="0">
                <a:latin typeface="微软雅黑" panose="020B0503020204020204" pitchFamily="34" charset="-122"/>
                <a:ea typeface="微软雅黑" panose="020B0503020204020204" pitchFamily="34" charset="-122"/>
              </a:rPr>
              <a:t> </a:t>
            </a:r>
            <a:r>
              <a:rPr lang="en-US" altLang="zh-CN" sz="1600" dirty="0">
                <a:latin typeface="微软雅黑" panose="020B0503020204020204" pitchFamily="34" charset="-122"/>
                <a:ea typeface="微软雅黑" panose="020B0503020204020204" pitchFamily="34" charset="-122"/>
              </a:rPr>
              <a:t>2025</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rmAutofit/>
          </a:bodyPr>
          <a:lstStyle/>
          <a:p>
            <a:pPr>
              <a:lnSpc>
                <a:spcPct val="100000"/>
              </a:lnSpc>
              <a:defRPr/>
            </a:pPr>
            <a:r>
              <a:rPr lang="en-US" altLang="zh-CN" sz="5400" b="1" dirty="0" smtClean="0">
                <a:solidFill>
                  <a:prstClr val="black"/>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Thanks!</a:t>
            </a:r>
            <a:endParaRPr lang="zh-CN" altLang="en-US" sz="5400" b="1" dirty="0">
              <a:solidFill>
                <a:prstClr val="black"/>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endParaRPr>
          </a:p>
        </p:txBody>
      </p:sp>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97506" y="5819741"/>
            <a:ext cx="2996988" cy="695115"/>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CAEACE"/>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CAEACE"/>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CAEACE"/>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406</TotalTime>
  <Words>1028</Words>
  <Application>Microsoft Office PowerPoint</Application>
  <PresentationFormat>宽屏</PresentationFormat>
  <Paragraphs>87</Paragraphs>
  <Slides>8</Slides>
  <Notes>7</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8</vt:i4>
      </vt:variant>
    </vt:vector>
  </HeadingPairs>
  <TitlesOfParts>
    <vt:vector size="18" baseType="lpstr">
      <vt:lpstr>等线</vt:lpstr>
      <vt:lpstr>等线 Light</vt:lpstr>
      <vt:lpstr>宋体</vt:lpstr>
      <vt:lpstr>微软雅黑</vt:lpstr>
      <vt:lpstr>Arial</vt:lpstr>
      <vt:lpstr>Calibri</vt:lpstr>
      <vt:lpstr>Times New Roman</vt:lpstr>
      <vt:lpstr>Wingdings</vt:lpstr>
      <vt:lpstr>Office 主题​​</vt:lpstr>
      <vt:lpstr>1_Office 主题​​</vt:lpstr>
      <vt:lpstr>PML views on 6G RAN WG SI</vt:lpstr>
      <vt:lpstr>PowerPoint 演示文稿</vt:lpstr>
      <vt:lpstr>PowerPoint 演示文稿</vt:lpstr>
      <vt:lpstr>PowerPoint 演示文稿</vt:lpstr>
      <vt:lpstr>PowerPoint 演示文稿</vt:lpstr>
      <vt:lpstr>PowerPoint 演示文稿</vt:lpstr>
      <vt:lpstr>PowerPoint 演示文稿</vt:lpstr>
      <vt:lpstr>Thanks!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Fanfei Xu</dc:creator>
  <cp:lastModifiedBy>Jianjie You</cp:lastModifiedBy>
  <cp:revision>237</cp:revision>
  <dcterms:created xsi:type="dcterms:W3CDTF">2025-02-06T08:18:00Z</dcterms:created>
  <dcterms:modified xsi:type="dcterms:W3CDTF">2025-05-30T09:56:53Z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F4E4CFD3EFAD4262B6930D6AED79F3CA_13</vt:lpwstr>
  </property>
  <property fmtid="{D5CDD505-2E9C-101B-9397-08002B2CF9AE}" pid="3" name="KSOProductBuildVer">
    <vt:lpwstr>2052-12.1.0.21171</vt:lpwstr>
  </property>
</Properties>
</file>