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9"/>
  </p:notesMasterIdLst>
  <p:sldIdLst>
    <p:sldId id="376" r:id="rId2"/>
    <p:sldId id="2204" r:id="rId3"/>
    <p:sldId id="2147376698" r:id="rId4"/>
    <p:sldId id="2147376695" r:id="rId5"/>
    <p:sldId id="2147376699" r:id="rId6"/>
    <p:sldId id="2147376697"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uixin(vivo)" initials="vivo" lastIdx="4" clrIdx="0"/>
  <p:cmAuthor id="2" name="Xueming Pan" initials="px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66" autoAdjust="0"/>
    <p:restoredTop sz="94660"/>
  </p:normalViewPr>
  <p:slideViewPr>
    <p:cSldViewPr snapToGrid="0">
      <p:cViewPr varScale="1">
        <p:scale>
          <a:sx n="73" d="100"/>
          <a:sy n="73" d="100"/>
        </p:scale>
        <p:origin x="48" y="3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E:\&#23385;&#24067;&#21202;\&#30740;&#31350;&#20869;&#23481;\AI+&#36890;&#20449;\6G%20AI&#23376;&#39033;&#30446;\2024\NPU&#31639;&#21147;&#21151;&#32791;&#27719;&#24635;.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19050" cap="rnd">
              <a:noFill/>
              <a:round/>
            </a:ln>
            <a:effectLst/>
          </c:spPr>
          <c:marker>
            <c:symbol val="circle"/>
            <c:size val="5"/>
            <c:spPr>
              <a:solidFill>
                <a:schemeClr val="accent1"/>
              </a:solidFill>
              <a:ln w="9525">
                <a:solidFill>
                  <a:schemeClr val="accent1"/>
                </a:solidFill>
              </a:ln>
              <a:effectLst/>
            </c:spPr>
          </c:marker>
          <c:dLbls>
            <c:delete val="1"/>
          </c:dLbls>
          <c:trendline>
            <c:spPr>
              <a:ln w="19050" cap="rnd">
                <a:solidFill>
                  <a:schemeClr val="accent1"/>
                </a:solidFill>
                <a:prstDash val="sysDot"/>
              </a:ln>
              <a:effectLst/>
            </c:spPr>
            <c:trendlineType val="poly"/>
            <c:order val="2"/>
            <c:dispRSqr val="0"/>
            <c:dispEq val="0"/>
          </c:trendline>
          <c:xVal>
            <c:numRef>
              <c:f>(Sheet1!$D$2:$D$3,Sheet1!$D$5:$D$9,Sheet1!$D$11:$D$15,Sheet1!$D$17:$D$19,Sheet1!$D$21)</c:f>
              <c:numCache>
                <c:formatCode>General</c:formatCode>
                <c:ptCount val="16"/>
                <c:pt idx="0">
                  <c:v>0.6</c:v>
                </c:pt>
                <c:pt idx="1">
                  <c:v>1.92</c:v>
                </c:pt>
                <c:pt idx="2">
                  <c:v>5</c:v>
                </c:pt>
                <c:pt idx="3">
                  <c:v>4.5999999999999996</c:v>
                </c:pt>
                <c:pt idx="4">
                  <c:v>1.86</c:v>
                </c:pt>
                <c:pt idx="5">
                  <c:v>6</c:v>
                </c:pt>
                <c:pt idx="6">
                  <c:v>9.3000000000000007</c:v>
                </c:pt>
                <c:pt idx="7">
                  <c:v>10</c:v>
                </c:pt>
                <c:pt idx="8">
                  <c:v>11</c:v>
                </c:pt>
                <c:pt idx="9">
                  <c:v>11.5</c:v>
                </c:pt>
                <c:pt idx="10">
                  <c:v>8</c:v>
                </c:pt>
                <c:pt idx="11">
                  <c:v>16</c:v>
                </c:pt>
                <c:pt idx="12">
                  <c:v>26</c:v>
                </c:pt>
                <c:pt idx="13">
                  <c:v>6</c:v>
                </c:pt>
                <c:pt idx="14">
                  <c:v>17</c:v>
                </c:pt>
                <c:pt idx="15">
                  <c:v>35</c:v>
                </c:pt>
              </c:numCache>
            </c:numRef>
          </c:xVal>
          <c:yVal>
            <c:numRef>
              <c:f>(Sheet1!$E$2:$E$3,Sheet1!$E$5:$E$9,Sheet1!$E$11:$E$15,Sheet1!$E$17:$E$19,Sheet1!$E$21)</c:f>
              <c:numCache>
                <c:formatCode>General</c:formatCode>
                <c:ptCount val="16"/>
                <c:pt idx="0">
                  <c:v>0.5</c:v>
                </c:pt>
                <c:pt idx="1">
                  <c:v>0.6</c:v>
                </c:pt>
                <c:pt idx="2">
                  <c:v>1</c:v>
                </c:pt>
                <c:pt idx="3">
                  <c:v>1.2</c:v>
                </c:pt>
                <c:pt idx="4">
                  <c:v>1.5</c:v>
                </c:pt>
                <c:pt idx="5">
                  <c:v>1.2</c:v>
                </c:pt>
                <c:pt idx="6">
                  <c:v>1.5</c:v>
                </c:pt>
                <c:pt idx="7">
                  <c:v>2</c:v>
                </c:pt>
                <c:pt idx="8">
                  <c:v>2</c:v>
                </c:pt>
                <c:pt idx="9">
                  <c:v>2.5</c:v>
                </c:pt>
                <c:pt idx="10">
                  <c:v>2</c:v>
                </c:pt>
                <c:pt idx="11">
                  <c:v>2.5</c:v>
                </c:pt>
                <c:pt idx="12">
                  <c:v>3</c:v>
                </c:pt>
                <c:pt idx="13">
                  <c:v>2</c:v>
                </c:pt>
                <c:pt idx="14">
                  <c:v>2</c:v>
                </c:pt>
                <c:pt idx="15">
                  <c:v>3.5</c:v>
                </c:pt>
              </c:numCache>
            </c:numRef>
          </c:yVal>
          <c:smooth val="0"/>
          <c:extLst>
            <c:ext xmlns:c16="http://schemas.microsoft.com/office/drawing/2014/chart" uri="{C3380CC4-5D6E-409C-BE32-E72D297353CC}">
              <c16:uniqueId val="{00000001-39EF-4FC4-8205-498197D70A53}"/>
            </c:ext>
          </c:extLst>
        </c:ser>
        <c:dLbls>
          <c:showLegendKey val="0"/>
          <c:showVal val="1"/>
          <c:showCatName val="0"/>
          <c:showSerName val="0"/>
          <c:showPercent val="0"/>
          <c:showBubbleSize val="0"/>
        </c:dLbls>
        <c:axId val="2117704191"/>
        <c:axId val="2118053359"/>
      </c:scatterChart>
      <c:valAx>
        <c:axId val="2117704191"/>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dirty="0">
                    <a:latin typeface="Microsoft GothicNeo" panose="020B0500000101010101" pitchFamily="34" charset="-127"/>
                    <a:ea typeface="Microsoft GothicNeo" panose="020B0500000101010101" pitchFamily="34" charset="-127"/>
                    <a:cs typeface="Microsoft GothicNeo" panose="020B0500000101010101" pitchFamily="34" charset="-127"/>
                  </a:rPr>
                  <a:t>INT8</a:t>
                </a:r>
                <a:r>
                  <a:rPr lang="zh-CN" altLang="en-US"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dirty="0">
                    <a:latin typeface="Microsoft GothicNeo" panose="020B0500000101010101" pitchFamily="34" charset="-127"/>
                    <a:ea typeface="Microsoft GothicNeo" panose="020B0500000101010101" pitchFamily="34" charset="-127"/>
                    <a:cs typeface="Microsoft GothicNeo" panose="020B0500000101010101" pitchFamily="34" charset="-127"/>
                  </a:rPr>
                  <a:t>computing capability</a:t>
                </a:r>
                <a:r>
                  <a:rPr lang="zh-CN" altLang="en-US" dirty="0">
                    <a:latin typeface="Microsoft GothicNeo" panose="020B0500000101010101" pitchFamily="34" charset="-127"/>
                    <a:ea typeface="Microsoft GothicNeo" panose="020B0500000101010101" pitchFamily="34" charset="-127"/>
                    <a:cs typeface="Microsoft GothicNeo" panose="020B0500000101010101" pitchFamily="34" charset="-127"/>
                  </a:rPr>
                  <a:t>（</a:t>
                </a:r>
                <a:r>
                  <a:rPr lang="en-US" altLang="zh-CN" dirty="0">
                    <a:latin typeface="Microsoft GothicNeo" panose="020B0500000101010101" pitchFamily="34" charset="-127"/>
                    <a:ea typeface="Microsoft GothicNeo" panose="020B0500000101010101" pitchFamily="34" charset="-127"/>
                    <a:cs typeface="Microsoft GothicNeo" panose="020B0500000101010101" pitchFamily="34" charset="-127"/>
                  </a:rPr>
                  <a:t>TOPS</a:t>
                </a:r>
                <a:r>
                  <a:rPr lang="zh-CN" altLang="en-US" dirty="0">
                    <a:latin typeface="Microsoft GothicNeo" panose="020B0500000101010101" pitchFamily="34" charset="-127"/>
                    <a:ea typeface="Microsoft GothicNeo" panose="020B0500000101010101" pitchFamily="34" charset="-127"/>
                    <a:cs typeface="Microsoft GothicNeo" panose="020B0500000101010101" pitchFamily="34" charset="-127"/>
                  </a:rPr>
                  <a:t>）</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18053359"/>
        <c:crosses val="autoZero"/>
        <c:crossBetween val="midCat"/>
      </c:valAx>
      <c:valAx>
        <c:axId val="211805335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ltLang="zh-CN"/>
                  <a:t>power consumtion</a:t>
                </a:r>
                <a:r>
                  <a:rPr lang="zh-CN" altLang="en-US"/>
                  <a:t>（</a:t>
                </a:r>
                <a:r>
                  <a:rPr lang="en-US" altLang="zh-CN"/>
                  <a:t>w</a:t>
                </a:r>
                <a:r>
                  <a:rPr lang="zh-CN" altLang="en-US"/>
                  <a:t>）</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17704191"/>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2025/5/30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2</a:t>
            </a:fld>
            <a:endParaRPr lang="zh-CN" altLang="en-US"/>
          </a:p>
        </p:txBody>
      </p:sp>
    </p:spTree>
    <p:extLst>
      <p:ext uri="{BB962C8B-B14F-4D97-AF65-F5344CB8AC3E}">
        <p14:creationId xmlns:p14="http://schemas.microsoft.com/office/powerpoint/2010/main" val="2470734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179620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1098561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219488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33480655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2025/5/30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stretch>
            <a:fillRect/>
          </a:stretch>
        </p:blipFill>
        <p:spPr>
          <a:xfrm>
            <a:off x="10625745" y="317694"/>
            <a:ext cx="979635" cy="257702"/>
          </a:xfrm>
          <a:prstGeom prst="rect">
            <a:avLst/>
          </a:prstGeom>
        </p:spPr>
      </p:pic>
    </p:spTree>
    <p:extLst>
      <p:ext uri="{BB962C8B-B14F-4D97-AF65-F5344CB8AC3E}">
        <p14:creationId xmlns:p14="http://schemas.microsoft.com/office/powerpoint/2010/main" val="1415563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2025/5/30</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14" name="内容占位符 6">
            <a:extLst>
              <a:ext uri="{FF2B5EF4-FFF2-40B4-BE49-F238E27FC236}">
                <a16:creationId xmlns:a16="http://schemas.microsoft.com/office/drawing/2014/main" id="{8FD25C8F-0B49-4AD9-9FFF-E3329A63D03E}"/>
              </a:ext>
            </a:extLst>
          </p:cNvPr>
          <p:cNvSpPr>
            <a:spLocks noGrp="1"/>
          </p:cNvSpPr>
          <p:nvPr>
            <p:ph sz="quarter" idx="37"/>
          </p:nvPr>
        </p:nvSpPr>
        <p:spPr>
          <a:xfrm>
            <a:off x="89733" y="2637826"/>
            <a:ext cx="11018446" cy="2331720"/>
          </a:xfrm>
        </p:spPr>
        <p:txBody>
          <a:bodyPr/>
          <a:lstStyle/>
          <a:p>
            <a:endParaRPr lang="zh-CN" altLang="en-US" dirty="0"/>
          </a:p>
        </p:txBody>
      </p:sp>
      <p:sp>
        <p:nvSpPr>
          <p:cNvPr id="15" name="文本占位符 4">
            <a:extLst>
              <a:ext uri="{FF2B5EF4-FFF2-40B4-BE49-F238E27FC236}">
                <a16:creationId xmlns:a16="http://schemas.microsoft.com/office/drawing/2014/main" id="{130DEB3E-1371-49D5-8E77-916F7693E0A1}"/>
              </a:ext>
            </a:extLst>
          </p:cNvPr>
          <p:cNvSpPr txBox="1">
            <a:spLocks/>
          </p:cNvSpPr>
          <p:nvPr/>
        </p:nvSpPr>
        <p:spPr>
          <a:xfrm>
            <a:off x="171124" y="3524794"/>
            <a:ext cx="10828990" cy="970507"/>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pPr>
            <a:r>
              <a:rPr lang="en-GB" altLang="zh-CN" sz="1700" b="1" dirty="0">
                <a:latin typeface="Arial" panose="020B0604020202020204" pitchFamily="34" charset="0"/>
                <a:ea typeface="Times New Roman" panose="02020603050405020304" pitchFamily="18" charset="0"/>
              </a:rPr>
              <a:t>3GPP TSG RAN #108		</a:t>
            </a:r>
            <a:r>
              <a:rPr lang="en-GB" altLang="zh-CN" sz="1700" b="1" dirty="0">
                <a:latin typeface="Arial" panose="020B0604020202020204" pitchFamily="34" charset="0"/>
                <a:ea typeface="MS Mincho" panose="02020609040205080304" pitchFamily="49" charset="-128"/>
              </a:rPr>
              <a:t>		                             </a:t>
            </a:r>
            <a:r>
              <a:rPr lang="en-GB" altLang="zh-CN" sz="1700" b="1" dirty="0">
                <a:latin typeface="Arial" panose="020B0604020202020204" pitchFamily="34" charset="0"/>
                <a:ea typeface="Times New Roman" panose="02020603050405020304" pitchFamily="18" charset="0"/>
              </a:rPr>
              <a:t>RP-251218</a:t>
            </a:r>
            <a:endParaRPr lang="zh-CN" altLang="zh-CN" sz="1700" dirty="0">
              <a:latin typeface="Times New Roman" panose="02020603050405020304" pitchFamily="18" charset="0"/>
              <a:ea typeface="Times New Roman" panose="02020603050405020304" pitchFamily="18" charset="0"/>
            </a:endParaRPr>
          </a:p>
          <a:p>
            <a:pPr hangingPunct="0">
              <a:spcAft>
                <a:spcPts val="900"/>
              </a:spcAft>
            </a:pPr>
            <a:r>
              <a:rPr lang="en-GB" altLang="zh-CN" sz="1800" b="1" dirty="0">
                <a:effectLst/>
                <a:latin typeface="Arial" panose="020B0604020202020204" pitchFamily="34" charset="0"/>
                <a:ea typeface="Times New Roman" panose="02020603050405020304" pitchFamily="18" charset="0"/>
              </a:rPr>
              <a:t>Prague, Czech Republic, June 9-13, 2025</a:t>
            </a:r>
            <a:endParaRPr lang="zh-CN" altLang="zh-CN" sz="1800" dirty="0">
              <a:effectLst/>
              <a:latin typeface="Times New Roman" panose="02020603050405020304" pitchFamily="18" charset="0"/>
              <a:ea typeface="Times New Roman" panose="02020603050405020304" pitchFamily="18" charset="0"/>
            </a:endParaRPr>
          </a:p>
          <a:p>
            <a:pPr>
              <a:lnSpc>
                <a:spcPct val="100000"/>
              </a:lnSpc>
              <a:spcAft>
                <a:spcPts val="600"/>
              </a:spcAft>
            </a:pPr>
            <a:r>
              <a:rPr lang="en-US" altLang="zh-CN" sz="1700" b="1" dirty="0">
                <a:latin typeface="Arial" panose="020B0604020202020204" pitchFamily="34" charset="0"/>
              </a:rPr>
              <a:t>Agenda Item:		16.2</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Source:			vivo</a:t>
            </a:r>
          </a:p>
          <a:p>
            <a:pPr>
              <a:lnSpc>
                <a:spcPct val="100000"/>
              </a:lnSpc>
              <a:spcAft>
                <a:spcPts val="600"/>
              </a:spcAft>
            </a:pPr>
            <a:r>
              <a:rPr lang="en-GB" altLang="zh-CN" sz="1700" b="1" dirty="0">
                <a:latin typeface="Arial" panose="020B0604020202020204" pitchFamily="34" charset="0"/>
              </a:rPr>
              <a:t>Title:			</a:t>
            </a:r>
            <a:r>
              <a:rPr lang="en-US" altLang="zh-CN" sz="1700" b="1" dirty="0">
                <a:latin typeface="Arial" panose="020B0604020202020204" pitchFamily="34" charset="0"/>
              </a:rPr>
              <a:t>Considerations on new RAN WG SID on 6G</a:t>
            </a:r>
          </a:p>
          <a:p>
            <a:pPr>
              <a:lnSpc>
                <a:spcPct val="100000"/>
              </a:lnSpc>
              <a:spcAft>
                <a:spcPts val="600"/>
              </a:spcAft>
            </a:pPr>
            <a:r>
              <a:rPr lang="en-GB" altLang="zh-CN" sz="1700" b="1" dirty="0">
                <a:latin typeface="Arial" panose="020B0604020202020204" pitchFamily="34" charset="0"/>
              </a:rPr>
              <a:t>Document for:		Discussion &amp; Decision</a:t>
            </a:r>
            <a:endParaRPr lang="zh-CN" altLang="zh-CN" sz="1700" b="1" dirty="0">
              <a:latin typeface="Arial" panose="020B0604020202020204" pitchFamily="34" charset="0"/>
            </a:endParaRPr>
          </a:p>
          <a:p>
            <a:endParaRPr lang="zh-CN"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Contents</a:t>
            </a:r>
          </a:p>
          <a:p>
            <a:pPr marL="342900" lvl="4" indent="-342900">
              <a:lnSpc>
                <a:spcPct val="170000"/>
              </a:lnSpc>
              <a:spcAft>
                <a:spcPts val="600"/>
              </a:spcAft>
              <a:buFont typeface="Arial" panose="020B0604020202020204" pitchFamily="34" charset="0"/>
              <a:buChar char="•"/>
              <a:tabLst>
                <a:tab pos="914400" algn="l"/>
              </a:tabLst>
            </a:pPr>
            <a:endParaRPr lang="en-US" altLang="zh-CN" sz="1600" b="1" dirty="0">
              <a:latin typeface="Times New Roman" panose="02020603050405020304" pitchFamily="18" charset="0"/>
              <a:ea typeface="vivo type 简 Regular" panose="02000500000000000000" pitchFamily="2" charset="-122"/>
              <a:cs typeface="Times New Roman" panose="02020603050405020304" pitchFamily="18" charset="0"/>
            </a:endParaRPr>
          </a:p>
          <a:p>
            <a:pPr marL="342900" lvl="4" indent="-342900">
              <a:lnSpc>
                <a:spcPct val="170000"/>
              </a:lnSpc>
              <a:spcAft>
                <a:spcPts val="600"/>
              </a:spcAft>
              <a:buFont typeface="Arial" panose="020B0604020202020204" pitchFamily="34" charset="0"/>
              <a:buChar char="•"/>
              <a:tabLst>
                <a:tab pos="914400" algn="l"/>
              </a:tabLst>
            </a:pPr>
            <a:r>
              <a:rPr lang="en-US" altLang="zh-CN" sz="1600" dirty="0">
                <a:latin typeface="Times New Roman" panose="02020603050405020304" pitchFamily="18" charset="0"/>
                <a:ea typeface="vivo type 简 Regular" panose="02000500000000000000" pitchFamily="2" charset="-122"/>
                <a:cs typeface="Times New Roman" panose="02020603050405020304" pitchFamily="18" charset="0"/>
              </a:rPr>
              <a:t>A new SID on 6G RAN WG study is to be discussed and approved in RAN#108 </a:t>
            </a:r>
          </a:p>
          <a:p>
            <a:pPr marL="342900" lvl="4" indent="-342900">
              <a:lnSpc>
                <a:spcPct val="170000"/>
              </a:lnSpc>
              <a:spcAft>
                <a:spcPts val="600"/>
              </a:spcAft>
              <a:buFont typeface="Arial" panose="020B0604020202020204" pitchFamily="34" charset="0"/>
              <a:buChar char="•"/>
              <a:tabLst>
                <a:tab pos="914400" algn="l"/>
              </a:tabLst>
            </a:pPr>
            <a:r>
              <a:rPr lang="en-US" altLang="zh-CN" sz="1600" dirty="0">
                <a:latin typeface="Times New Roman" panose="02020603050405020304" pitchFamily="18" charset="0"/>
                <a:ea typeface="vivo type 简 Regular" panose="02000500000000000000" pitchFamily="2" charset="-122"/>
                <a:cs typeface="Times New Roman" panose="02020603050405020304" pitchFamily="18" charset="0"/>
              </a:rPr>
              <a:t>In this contribution, we discuss the SID objectives on the following areas</a:t>
            </a:r>
          </a:p>
          <a:p>
            <a:pPr marL="800100" lvl="5" indent="-342900">
              <a:lnSpc>
                <a:spcPct val="170000"/>
              </a:lnSpc>
              <a:buFont typeface="Arial" panose="020B0604020202020204" pitchFamily="34" charset="0"/>
              <a:buChar char="•"/>
              <a:tabLst>
                <a:tab pos="914400" algn="l"/>
              </a:tabLst>
            </a:pPr>
            <a:r>
              <a:rPr lang="en-US" altLang="zh-CN" sz="1600" dirty="0">
                <a:latin typeface="Times New Roman" panose="02020603050405020304" pitchFamily="18" charset="0"/>
                <a:ea typeface="vivo type 简 Regular" panose="02000500000000000000" pitchFamily="2" charset="-122"/>
                <a:cs typeface="Times New Roman" panose="02020603050405020304" pitchFamily="18" charset="0"/>
              </a:rPr>
              <a:t>Energy savings (Network and UE) </a:t>
            </a:r>
          </a:p>
          <a:p>
            <a:pPr marL="800100" lvl="5" indent="-342900">
              <a:lnSpc>
                <a:spcPct val="170000"/>
              </a:lnSpc>
              <a:buFont typeface="Arial" panose="020B0604020202020204" pitchFamily="34" charset="0"/>
              <a:buChar char="•"/>
              <a:tabLst>
                <a:tab pos="914400" algn="l"/>
              </a:tabLst>
            </a:pPr>
            <a:r>
              <a:rPr lang="en-US" altLang="zh-CN" sz="1600" dirty="0">
                <a:latin typeface="Times New Roman" panose="02020603050405020304" pitchFamily="18" charset="0"/>
                <a:ea typeface="vivo type 简 Regular" panose="02000500000000000000" pitchFamily="2" charset="-122"/>
                <a:cs typeface="Times New Roman" panose="02020603050405020304" pitchFamily="18" charset="0"/>
              </a:rPr>
              <a:t>AI/ML</a:t>
            </a:r>
          </a:p>
          <a:p>
            <a:pPr marL="800100" lvl="5" indent="-342900">
              <a:lnSpc>
                <a:spcPct val="170000"/>
              </a:lnSpc>
              <a:buFont typeface="Arial" panose="020B0604020202020204" pitchFamily="34" charset="0"/>
              <a:buChar char="•"/>
              <a:tabLst>
                <a:tab pos="914400" algn="l"/>
              </a:tabLst>
            </a:pPr>
            <a:r>
              <a:rPr lang="en-US" altLang="zh-CN" sz="1600" dirty="0">
                <a:latin typeface="Times New Roman" panose="02020603050405020304" pitchFamily="18" charset="0"/>
                <a:ea typeface="vivo type 简 Regular" panose="02000500000000000000" pitchFamily="2" charset="-122"/>
                <a:cs typeface="Times New Roman" panose="02020603050405020304" pitchFamily="18" charset="0"/>
              </a:rPr>
              <a:t>RAN4 aspects</a:t>
            </a:r>
          </a:p>
          <a:p>
            <a:pPr marL="800100" lvl="5" indent="-342900">
              <a:lnSpc>
                <a:spcPct val="170000"/>
              </a:lnSpc>
              <a:spcAft>
                <a:spcPts val="600"/>
              </a:spcAft>
              <a:buFont typeface="Arial" panose="020B0604020202020204" pitchFamily="34" charset="0"/>
              <a:buChar char="•"/>
              <a:tabLst>
                <a:tab pos="914400" algn="l"/>
              </a:tabLst>
            </a:pPr>
            <a:endParaRPr lang="zh-CN" altLang="en-US" sz="1600" b="1" dirty="0">
              <a:latin typeface="Times New Roman" panose="02020603050405020304" pitchFamily="18" charset="0"/>
              <a:ea typeface="vivo type 简 Regular" panose="02000500000000000000" pitchFamily="2" charset="-122"/>
              <a:cs typeface="Times New Roman" panose="02020603050405020304" pitchFamily="18" charset="0"/>
            </a:endParaRPr>
          </a:p>
        </p:txBody>
      </p:sp>
    </p:spTree>
    <p:extLst>
      <p:ext uri="{BB962C8B-B14F-4D97-AF65-F5344CB8AC3E}">
        <p14:creationId xmlns:p14="http://schemas.microsoft.com/office/powerpoint/2010/main" val="3240117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Background</a:t>
            </a:r>
          </a:p>
        </p:txBody>
      </p:sp>
      <p:sp>
        <p:nvSpPr>
          <p:cNvPr id="5" name="文本框 4">
            <a:extLst>
              <a:ext uri="{FF2B5EF4-FFF2-40B4-BE49-F238E27FC236}">
                <a16:creationId xmlns:a16="http://schemas.microsoft.com/office/drawing/2014/main" id="{7889E74E-3148-471A-B3CF-E55349A85E5D}"/>
              </a:ext>
            </a:extLst>
          </p:cNvPr>
          <p:cNvSpPr txBox="1"/>
          <p:nvPr/>
        </p:nvSpPr>
        <p:spPr>
          <a:xfrm>
            <a:off x="415636" y="1528549"/>
            <a:ext cx="11097491" cy="2416046"/>
          </a:xfrm>
          <a:prstGeom prst="rect">
            <a:avLst/>
          </a:prstGeom>
          <a:noFill/>
        </p:spPr>
        <p:txBody>
          <a:bodyPr wrap="square">
            <a:spAutoFit/>
          </a:bodyPr>
          <a:lstStyle/>
          <a:p>
            <a:pPr marL="342900" lvl="4"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The duration of RAN1 study of 6G SI will be 21 months as agreed before. </a:t>
            </a:r>
          </a:p>
          <a:p>
            <a:pPr marL="342900" lvl="4"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Study and support energy saving and AI features in 6G day-1 are important to the 6G success. </a:t>
            </a:r>
          </a:p>
          <a:p>
            <a:pPr marL="800100" lvl="5"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Energy saving can reduce the TCO (network energy saving), and improve user experience (UE energy saving)</a:t>
            </a:r>
          </a:p>
          <a:p>
            <a:pPr marL="800100" lvl="5"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AI can improve the 6G network performance, user experience, and reduce TCO</a:t>
            </a:r>
          </a:p>
          <a:p>
            <a:pPr marL="342900" lvl="4"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However, energy saving and AI have large overlap with many other areas in 6G study in RAN1,</a:t>
            </a:r>
            <a:r>
              <a:rPr lang="zh-CN" altLang="en-US" dirty="0">
                <a:latin typeface="Times New Roman" panose="02020603050405020304" pitchFamily="18" charset="0"/>
                <a:ea typeface="vivo type CN简 Regular" panose="02000500000000000000"/>
                <a:cs typeface="Times New Roman" panose="02020603050405020304" pitchFamily="18" charset="0"/>
              </a:rPr>
              <a:t> </a:t>
            </a:r>
            <a:r>
              <a:rPr lang="en-US" altLang="zh-CN" dirty="0">
                <a:latin typeface="Times New Roman" panose="02020603050405020304" pitchFamily="18" charset="0"/>
                <a:ea typeface="vivo type CN简 Regular" panose="02000500000000000000"/>
                <a:cs typeface="Times New Roman" panose="02020603050405020304" pitchFamily="18" charset="0"/>
              </a:rPr>
              <a:t>e.g.</a:t>
            </a:r>
          </a:p>
          <a:p>
            <a:pPr marL="800100" lvl="5"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MIMO, initial access, scheduling, control channel design, measurements &amp; mobility, </a:t>
            </a:r>
            <a:r>
              <a:rPr lang="en-US" altLang="zh-CN" dirty="0" err="1">
                <a:latin typeface="Times New Roman" panose="02020603050405020304" pitchFamily="18" charset="0"/>
                <a:ea typeface="vivo type CN简 Regular" panose="02000500000000000000"/>
                <a:cs typeface="Times New Roman" panose="02020603050405020304" pitchFamily="18" charset="0"/>
              </a:rPr>
              <a:t>etc</a:t>
            </a:r>
            <a:endParaRPr lang="en-US" altLang="zh-CN" dirty="0">
              <a:latin typeface="Times New Roman" panose="02020603050405020304" pitchFamily="18" charset="0"/>
              <a:ea typeface="vivo type CN简 Regular" panose="02000500000000000000"/>
              <a:cs typeface="Times New Roman" panose="02020603050405020304" pitchFamily="18" charset="0"/>
            </a:endParaRPr>
          </a:p>
          <a:p>
            <a:pPr marL="342900" lvl="4" indent="-342900" algn="just">
              <a:spcBef>
                <a:spcPts val="500"/>
              </a:spcBef>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How to handle AI and energy saving study in 6G SI needs to be considered.</a:t>
            </a:r>
            <a:endParaRPr lang="zh-CN" altLang="en-US" dirty="0">
              <a:latin typeface="Times New Roman" panose="02020603050405020304" pitchFamily="18" charset="0"/>
              <a:ea typeface="vivo type CN简 Regular" panose="02000500000000000000"/>
              <a:cs typeface="Times New Roman" panose="02020603050405020304" pitchFamily="18" charset="0"/>
            </a:endParaRPr>
          </a:p>
        </p:txBody>
      </p:sp>
    </p:spTree>
    <p:extLst>
      <p:ext uri="{BB962C8B-B14F-4D97-AF65-F5344CB8AC3E}">
        <p14:creationId xmlns:p14="http://schemas.microsoft.com/office/powerpoint/2010/main" val="3121595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Energy savings</a:t>
            </a:r>
          </a:p>
        </p:txBody>
      </p:sp>
      <p:sp>
        <p:nvSpPr>
          <p:cNvPr id="5" name="文本框 4">
            <a:extLst>
              <a:ext uri="{FF2B5EF4-FFF2-40B4-BE49-F238E27FC236}">
                <a16:creationId xmlns:a16="http://schemas.microsoft.com/office/drawing/2014/main" id="{D4E94FF3-9E6E-4894-BD57-EF822035F119}"/>
              </a:ext>
            </a:extLst>
          </p:cNvPr>
          <p:cNvSpPr txBox="1"/>
          <p:nvPr/>
        </p:nvSpPr>
        <p:spPr>
          <a:xfrm>
            <a:off x="227214" y="1250628"/>
            <a:ext cx="11737571" cy="3139321"/>
          </a:xfrm>
          <a:prstGeom prst="rect">
            <a:avLst/>
          </a:prstGeom>
          <a:noFill/>
        </p:spPr>
        <p:txBody>
          <a:bodyPr wrap="square">
            <a:spAutoFit/>
          </a:bodyPr>
          <a:lstStyle/>
          <a:p>
            <a:pPr marL="342900" lvl="4" indent="-342900" algn="just">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It is suggested to have a dedicated study objective in the RAN 6G SID on common aspects for energy saving study</a:t>
            </a:r>
          </a:p>
          <a:p>
            <a:pPr marL="800100" lvl="5" indent="-342900" algn="just">
              <a:buFont typeface="Arial" panose="020B0604020202020204" pitchFamily="34" charset="0"/>
              <a:buChar char="•"/>
              <a:tabLst>
                <a:tab pos="914400" algn="l"/>
              </a:tabLst>
            </a:pPr>
            <a:r>
              <a:rPr lang="en-US" altLang="zh-CN" i="1" dirty="0">
                <a:latin typeface="Times New Roman" panose="02020603050405020304" pitchFamily="18" charset="0"/>
                <a:ea typeface="vivo type CN简 Regular" panose="02000500000000000000"/>
                <a:cs typeface="Times New Roman" panose="02020603050405020304" pitchFamily="18" charset="0"/>
              </a:rPr>
              <a:t>Energy saving for 6G radio, for both network and UE sides (RAN1, RAN2)</a:t>
            </a:r>
          </a:p>
          <a:p>
            <a:pPr marL="1257300" lvl="6" indent="-342900" algn="just">
              <a:buFont typeface="Arial" panose="020B0604020202020204" pitchFamily="34" charset="0"/>
              <a:buChar char="•"/>
              <a:tabLst>
                <a:tab pos="914400" algn="l"/>
              </a:tabLst>
            </a:pPr>
            <a:r>
              <a:rPr lang="en-US" altLang="zh-CN" i="1" dirty="0">
                <a:latin typeface="Times New Roman" panose="02020603050405020304" pitchFamily="18" charset="0"/>
                <a:ea typeface="vivo type CN简 Regular" panose="02000500000000000000"/>
                <a:cs typeface="Times New Roman" panose="02020603050405020304" pitchFamily="18" charset="0"/>
              </a:rPr>
              <a:t>Power model update for both network and UE sides considering</a:t>
            </a:r>
          </a:p>
          <a:p>
            <a:pPr marL="1257300" lvl="6" indent="-342900" algn="just">
              <a:buFont typeface="Arial" panose="020B0604020202020204" pitchFamily="34" charset="0"/>
              <a:buChar char="•"/>
              <a:tabLst>
                <a:tab pos="914400" algn="l"/>
              </a:tabLst>
            </a:pPr>
            <a:r>
              <a:rPr lang="en-US" altLang="zh-CN" i="1" dirty="0">
                <a:latin typeface="Times New Roman" panose="02020603050405020304" pitchFamily="18" charset="0"/>
                <a:ea typeface="vivo type CN简 Regular" panose="02000500000000000000"/>
                <a:cs typeface="Times New Roman" panose="02020603050405020304" pitchFamily="18" charset="0"/>
              </a:rPr>
              <a:t>Common evaluation methodologies, including performance metrics for energy saving, and necessary parameters to evaluate different energy saving techniques</a:t>
            </a:r>
          </a:p>
          <a:p>
            <a:pPr marL="1257300" lvl="6" indent="-342900" algn="just">
              <a:buFont typeface="Arial" panose="020B0604020202020204" pitchFamily="34" charset="0"/>
              <a:buChar char="•"/>
              <a:tabLst>
                <a:tab pos="914400" algn="l"/>
              </a:tabLst>
            </a:pPr>
            <a:r>
              <a:rPr lang="en-US" altLang="zh-CN" i="1" dirty="0">
                <a:latin typeface="Times New Roman" panose="02020603050405020304" pitchFamily="18" charset="0"/>
                <a:ea typeface="vivo type CN简 Regular" panose="02000500000000000000"/>
                <a:cs typeface="Times New Roman" panose="02020603050405020304" pitchFamily="18" charset="0"/>
              </a:rPr>
              <a:t>Identify the potential techniques with significant network and/or UE  saving gain considering the commercial practicality (experience from 5G)</a:t>
            </a:r>
          </a:p>
          <a:p>
            <a:pPr marL="1257300" lvl="6" indent="-342900" algn="just">
              <a:buFont typeface="Arial" panose="020B0604020202020204" pitchFamily="34" charset="0"/>
              <a:buChar char="•"/>
              <a:tabLst>
                <a:tab pos="914400" algn="l"/>
              </a:tabLst>
            </a:pPr>
            <a:r>
              <a:rPr lang="en-US" altLang="zh-CN" i="1" dirty="0">
                <a:latin typeface="Times New Roman" panose="02020603050405020304" pitchFamily="18" charset="0"/>
                <a:ea typeface="vivo type CN简 Regular" panose="02000500000000000000"/>
                <a:cs typeface="Times New Roman" panose="02020603050405020304" pitchFamily="18" charset="0"/>
              </a:rPr>
              <a:t>Network and UE collaboration framework for energy saving, e.g. adaptation, assistance info. </a:t>
            </a:r>
          </a:p>
          <a:p>
            <a:pPr marL="800100" lvl="5" indent="-342900" algn="just">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Note: detailed study of energy saving solutions are to be carried out in each technical areas</a:t>
            </a:r>
          </a:p>
          <a:p>
            <a:pPr marL="1257300" lvl="6" indent="-342900" algn="just">
              <a:buFont typeface="Arial" panose="020B0604020202020204" pitchFamily="34" charset="0"/>
              <a:buChar char="•"/>
              <a:tabLst>
                <a:tab pos="914400" algn="l"/>
              </a:tabLst>
            </a:pPr>
            <a:r>
              <a:rPr lang="en-US" altLang="zh-CN" dirty="0">
                <a:latin typeface="Times New Roman" panose="02020603050405020304" pitchFamily="18" charset="0"/>
                <a:ea typeface="vivo type CN简 Regular" panose="02000500000000000000"/>
                <a:cs typeface="Times New Roman" panose="02020603050405020304" pitchFamily="18" charset="0"/>
              </a:rPr>
              <a:t>e.g. initial access, MIMO, scheduling, mobility, wake-up signal etc. </a:t>
            </a:r>
          </a:p>
          <a:p>
            <a:pPr marL="342900" lvl="4" indent="-342900" algn="just">
              <a:buFont typeface="Arial" panose="020B0604020202020204" pitchFamily="34" charset="0"/>
              <a:buChar char="•"/>
              <a:tabLst>
                <a:tab pos="914400" algn="l"/>
              </a:tabLst>
            </a:pPr>
            <a:endParaRPr lang="en-US" altLang="zh-CN" dirty="0">
              <a:latin typeface="Times New Roman" panose="02020603050405020304" pitchFamily="18" charset="0"/>
              <a:ea typeface="vivo type CN简 Regular" panose="02000500000000000000"/>
              <a:cs typeface="Times New Roman" panose="02020603050405020304" pitchFamily="18" charset="0"/>
            </a:endParaRPr>
          </a:p>
        </p:txBody>
      </p:sp>
    </p:spTree>
    <p:extLst>
      <p:ext uri="{BB962C8B-B14F-4D97-AF65-F5344CB8AC3E}">
        <p14:creationId xmlns:p14="http://schemas.microsoft.com/office/powerpoint/2010/main" val="2422780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241768" y="158603"/>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AI/ML</a:t>
            </a:r>
          </a:p>
        </p:txBody>
      </p:sp>
      <p:sp>
        <p:nvSpPr>
          <p:cNvPr id="5" name="文本框 4">
            <a:extLst>
              <a:ext uri="{FF2B5EF4-FFF2-40B4-BE49-F238E27FC236}">
                <a16:creationId xmlns:a16="http://schemas.microsoft.com/office/drawing/2014/main" id="{2C3A9175-C2E6-49E8-9740-61970EDA7EC4}"/>
              </a:ext>
            </a:extLst>
          </p:cNvPr>
          <p:cNvSpPr txBox="1"/>
          <p:nvPr/>
        </p:nvSpPr>
        <p:spPr>
          <a:xfrm>
            <a:off x="186089" y="895330"/>
            <a:ext cx="7273490" cy="5016758"/>
          </a:xfrm>
          <a:prstGeom prst="rect">
            <a:avLst/>
          </a:prstGeom>
          <a:noFill/>
        </p:spPr>
        <p:txBody>
          <a:bodyPr wrap="square">
            <a:spAutoFit/>
          </a:bodyPr>
          <a:lstStyle/>
          <a:p>
            <a:pPr marL="285750"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For AIML related study in 6G, the following aspects need to be considered:</a:t>
            </a:r>
          </a:p>
          <a:p>
            <a:pPr marL="742950" lvl="1"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General AIML framework need to be established for various use cases, including </a:t>
            </a:r>
          </a:p>
          <a:p>
            <a:pPr marL="1200150" lvl="2"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Extensible AI/ML functionality/model management framework </a:t>
            </a:r>
          </a:p>
          <a:p>
            <a:pPr marL="1200150" lvl="2"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Data/model/information exchange framework </a:t>
            </a:r>
          </a:p>
          <a:p>
            <a:pPr marL="1200150" lvl="2"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AI processing capability/applicability management framework </a:t>
            </a:r>
          </a:p>
          <a:p>
            <a:pPr marL="742950" lvl="1"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Performance/complexity tradeoff need to be considered for use case selection.</a:t>
            </a:r>
          </a:p>
          <a:p>
            <a:pPr marL="1200150" lvl="2"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AIML model inference complexity has direct relationship with power consumption, e.g., ~ 10GOPs/mw for typical NPUs on device;</a:t>
            </a:r>
          </a:p>
          <a:p>
            <a:pPr marL="1200150" lvl="2"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RAN1 needs to set up the evaluation methodology for inference complexity and power consumption to facilitate use case selection.</a:t>
            </a:r>
          </a:p>
          <a:p>
            <a:pPr marL="1200150" lvl="2"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1200150" lvl="2"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1657350" lvl="3"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grpSp>
        <p:nvGrpSpPr>
          <p:cNvPr id="7" name="组合 6">
            <a:extLst>
              <a:ext uri="{FF2B5EF4-FFF2-40B4-BE49-F238E27FC236}">
                <a16:creationId xmlns:a16="http://schemas.microsoft.com/office/drawing/2014/main" id="{F9ED5F88-6C25-4BE2-83EE-B9B077D06B49}"/>
              </a:ext>
            </a:extLst>
          </p:cNvPr>
          <p:cNvGrpSpPr/>
          <p:nvPr/>
        </p:nvGrpSpPr>
        <p:grpSpPr>
          <a:xfrm>
            <a:off x="7308566" y="1175251"/>
            <a:ext cx="4777841" cy="2936804"/>
            <a:chOff x="7242618" y="736006"/>
            <a:chExt cx="4777841" cy="2936804"/>
          </a:xfrm>
        </p:grpSpPr>
        <p:graphicFrame>
          <p:nvGraphicFramePr>
            <p:cNvPr id="8" name="图表 7">
              <a:extLst>
                <a:ext uri="{FF2B5EF4-FFF2-40B4-BE49-F238E27FC236}">
                  <a16:creationId xmlns:a16="http://schemas.microsoft.com/office/drawing/2014/main" id="{C9440A8C-9103-457C-9B1A-D6B32B3F92C8}"/>
                </a:ext>
              </a:extLst>
            </p:cNvPr>
            <p:cNvGraphicFramePr>
              <a:graphicFrameLocks/>
            </p:cNvGraphicFramePr>
            <p:nvPr/>
          </p:nvGraphicFramePr>
          <p:xfrm>
            <a:off x="7242618" y="1095366"/>
            <a:ext cx="4644899" cy="2577444"/>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a:extLst>
                <a:ext uri="{FF2B5EF4-FFF2-40B4-BE49-F238E27FC236}">
                  <a16:creationId xmlns:a16="http://schemas.microsoft.com/office/drawing/2014/main" id="{4DE82712-209D-4A85-9B91-E5242D568211}"/>
                </a:ext>
              </a:extLst>
            </p:cNvPr>
            <p:cNvSpPr txBox="1"/>
            <p:nvPr/>
          </p:nvSpPr>
          <p:spPr>
            <a:xfrm>
              <a:off x="7827297" y="736006"/>
              <a:ext cx="4193162" cy="415498"/>
            </a:xfrm>
            <a:prstGeom prst="rect">
              <a:avLst/>
            </a:prstGeom>
            <a:noFill/>
          </p:spPr>
          <p:txBody>
            <a:bodyPr wrap="square">
              <a:spAutoFit/>
            </a:bodyPr>
            <a:lstStyle/>
            <a:p>
              <a:r>
                <a:rPr lang="en-US" altLang="zh-CN" sz="1050" dirty="0">
                  <a:latin typeface="Microsoft GothicNeo" panose="020B0500000101010101" pitchFamily="34" charset="-127"/>
                  <a:ea typeface="Microsoft GothicNeo" panose="020B0500000101010101" pitchFamily="34" charset="-127"/>
                  <a:cs typeface="Microsoft GothicNeo" panose="020B0500000101010101" pitchFamily="34" charset="-127"/>
                </a:rPr>
                <a:t>Statistical Analysis of Mobile Phone NPU Computing Capability and Power Consumption over the Past Decade</a:t>
              </a:r>
            </a:p>
          </p:txBody>
        </p:sp>
        <p:sp>
          <p:nvSpPr>
            <p:cNvPr id="10" name="文本框 9">
              <a:extLst>
                <a:ext uri="{FF2B5EF4-FFF2-40B4-BE49-F238E27FC236}">
                  <a16:creationId xmlns:a16="http://schemas.microsoft.com/office/drawing/2014/main" id="{4508B155-E6F2-4CB7-B531-97CCA61C9278}"/>
                </a:ext>
              </a:extLst>
            </p:cNvPr>
            <p:cNvSpPr txBox="1"/>
            <p:nvPr/>
          </p:nvSpPr>
          <p:spPr>
            <a:xfrm>
              <a:off x="9626917" y="2684242"/>
              <a:ext cx="1642389" cy="253916"/>
            </a:xfrm>
            <a:prstGeom prst="rect">
              <a:avLst/>
            </a:prstGeom>
            <a:noFill/>
          </p:spPr>
          <p:txBody>
            <a:bodyPr wrap="square">
              <a:spAutoFit/>
            </a:bodyPr>
            <a:lstStyle/>
            <a:p>
              <a:r>
                <a:rPr lang="en-US" altLang="zh-CN" sz="1050" dirty="0">
                  <a:latin typeface="Microsoft GothicNeo" panose="020B0500000101010101" pitchFamily="34" charset="-127"/>
                  <a:ea typeface="Microsoft GothicNeo" panose="020B0500000101010101" pitchFamily="34" charset="-127"/>
                  <a:cs typeface="Microsoft GothicNeo" panose="020B0500000101010101" pitchFamily="34" charset="-127"/>
                </a:rPr>
                <a:t>about 10 GOPS/mw </a:t>
              </a:r>
            </a:p>
          </p:txBody>
        </p:sp>
      </p:grpSp>
      <p:sp>
        <p:nvSpPr>
          <p:cNvPr id="11" name="文本框 10">
            <a:extLst>
              <a:ext uri="{FF2B5EF4-FFF2-40B4-BE49-F238E27FC236}">
                <a16:creationId xmlns:a16="http://schemas.microsoft.com/office/drawing/2014/main" id="{DF056D85-6319-464E-AC98-F1E09EA3080C}"/>
              </a:ext>
            </a:extLst>
          </p:cNvPr>
          <p:cNvSpPr txBox="1"/>
          <p:nvPr/>
        </p:nvSpPr>
        <p:spPr>
          <a:xfrm>
            <a:off x="180783" y="2840653"/>
            <a:ext cx="11819823" cy="3539430"/>
          </a:xfrm>
          <a:prstGeom prst="rect">
            <a:avLst/>
          </a:prstGeom>
          <a:noFill/>
        </p:spPr>
        <p:txBody>
          <a:bodyPr wrap="square">
            <a:spAutoFit/>
          </a:bodyPr>
          <a:lstStyle/>
          <a:p>
            <a:pPr marL="1200150" lvl="2"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742950" lvl="1"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285750" indent="-285750">
              <a:buFont typeface="Arial" panose="020B0604020202020204" pitchFamily="34" charset="0"/>
              <a:buChar char="•"/>
            </a:pPr>
            <a:r>
              <a:rPr lang="en-US" altLang="zh-CN" sz="1600" dirty="0">
                <a:latin typeface="Times New Roman" panose="02020603050405020304" pitchFamily="18" charset="0"/>
                <a:ea typeface="Microsoft GothicNeo" panose="020B0500000101010101" pitchFamily="34" charset="-127"/>
                <a:cs typeface="Times New Roman" panose="02020603050405020304" pitchFamily="18" charset="0"/>
              </a:rPr>
              <a:t>Based on the considerations, it is suggested to have the following dedicated study objective for AIML</a:t>
            </a:r>
          </a:p>
          <a:p>
            <a:pPr marL="742950" lvl="1"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Study AI/ML for 6G Radio [RAN1, RAN2, RAN3, RAN4]</a:t>
            </a:r>
          </a:p>
          <a:p>
            <a:pPr marL="1200150" lvl="2"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Identify use case(s) with justified performance/complexity trade-off</a:t>
            </a:r>
          </a:p>
          <a:p>
            <a:pPr marL="1657350" lvl="3"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Setup complexity evaluation methodology applicable for various use cases </a:t>
            </a:r>
          </a:p>
          <a:p>
            <a:pPr marL="1200150" lvl="2"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Establish common AI/ML framework applicable for various use case(s), including</a:t>
            </a:r>
          </a:p>
          <a:p>
            <a:pPr marL="1657350" lvl="3"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Common LCM management framework, procedure and signaling</a:t>
            </a:r>
          </a:p>
          <a:p>
            <a:pPr marL="1657350" lvl="3"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Data/model/assistance information exchange and management framework, in coordination with SA WGs</a:t>
            </a:r>
          </a:p>
          <a:p>
            <a:pPr marL="1657350" lvl="3" indent="-285750">
              <a:buFont typeface="Arial" panose="020B0604020202020204" pitchFamily="34" charset="0"/>
              <a:buChar char="•"/>
            </a:pPr>
            <a:r>
              <a:rPr lang="en-US" altLang="zh-CN" sz="1600" i="1" dirty="0">
                <a:latin typeface="Times New Roman" panose="02020603050405020304" pitchFamily="18" charset="0"/>
                <a:ea typeface="Microsoft GothicNeo" panose="020B0500000101010101" pitchFamily="34" charset="-127"/>
                <a:cs typeface="Times New Roman" panose="02020603050405020304" pitchFamily="18" charset="0"/>
              </a:rPr>
              <a:t>AI processing capability/applicability management framework</a:t>
            </a:r>
          </a:p>
          <a:p>
            <a:pPr marL="1657350" lvl="3" indent="-285750">
              <a:buFont typeface="Arial" panose="020B0604020202020204" pitchFamily="34" charset="0"/>
              <a:buChar char="•"/>
            </a:pPr>
            <a:endParaRPr lang="en-US" altLang="zh-CN" sz="16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Tree>
    <p:extLst>
      <p:ext uri="{BB962C8B-B14F-4D97-AF65-F5344CB8AC3E}">
        <p14:creationId xmlns:p14="http://schemas.microsoft.com/office/powerpoint/2010/main" val="24374879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816076" y="299538"/>
            <a:ext cx="1415848" cy="373378"/>
          </a:xfrm>
          <a:prstGeom prst="rect">
            <a:avLst/>
          </a:prstGeom>
        </p:spPr>
      </p:pic>
      <p:sp>
        <p:nvSpPr>
          <p:cNvPr id="17" name="标题 5"/>
          <p:cNvSpPr txBox="1"/>
          <p:nvPr/>
        </p:nvSpPr>
        <p:spPr>
          <a:xfrm>
            <a:off x="561859" y="349776"/>
            <a:ext cx="9673639" cy="625520"/>
          </a:xfrm>
          <a:prstGeom prst="rect">
            <a:avLst/>
          </a:prstGeom>
        </p:spPr>
        <p:txBody>
          <a:bodyPr/>
          <a:lstStyle>
            <a:lvl1pPr algn="ctr" defTabSz="1280160" rtl="0" eaLnBrk="1" latinLnBrk="0" hangingPunct="1">
              <a:spcBef>
                <a:spcPct val="0"/>
              </a:spcBef>
              <a:buNone/>
              <a:defRPr sz="6100" kern="1200">
                <a:solidFill>
                  <a:schemeClr val="tx1"/>
                </a:solidFill>
                <a:latin typeface="+mj-lt"/>
                <a:ea typeface="+mj-ea"/>
                <a:cs typeface="+mj-cs"/>
              </a:defRPr>
            </a:lvl1pPr>
          </a:lstStyle>
          <a:p>
            <a:pPr marL="0" lvl="2">
              <a:lnSpc>
                <a:spcPct val="150000"/>
              </a:lnSpc>
            </a:pPr>
            <a:r>
              <a:rPr lang="en-US" altLang="zh-CN" sz="2400" b="1" dirty="0">
                <a:ea typeface="vivo type CN简 Regular" panose="02000500000000000000" charset="-122"/>
              </a:rPr>
              <a:t>RAN4 aspects</a:t>
            </a:r>
          </a:p>
        </p:txBody>
      </p:sp>
      <p:sp>
        <p:nvSpPr>
          <p:cNvPr id="5" name="文本框 4">
            <a:extLst>
              <a:ext uri="{FF2B5EF4-FFF2-40B4-BE49-F238E27FC236}">
                <a16:creationId xmlns:a16="http://schemas.microsoft.com/office/drawing/2014/main" id="{457A00D3-4B0B-468B-82D1-C26576270CFA}"/>
              </a:ext>
            </a:extLst>
          </p:cNvPr>
          <p:cNvSpPr txBox="1"/>
          <p:nvPr/>
        </p:nvSpPr>
        <p:spPr>
          <a:xfrm>
            <a:off x="389708" y="1135479"/>
            <a:ext cx="11412583" cy="5209118"/>
          </a:xfrm>
          <a:prstGeom prst="rect">
            <a:avLst/>
          </a:prstGeom>
          <a:noFill/>
        </p:spPr>
        <p:txBody>
          <a:bodyPr wrap="square">
            <a:spAutoFit/>
          </a:bodyPr>
          <a:lstStyle/>
          <a:p>
            <a:pPr marL="342900" lvl="4" indent="-342900" algn="just">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For RAN4 aspects, considering the different expertise and typical meeting arrangement in RAN4, at SI phase, RAN4 is supposed to study the 6G aspects in the following agendas which can be arranged in separate sessions in parallel </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System parameters</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UE RF</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BS RF </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EMC </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RRM </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Demodulation  </a:t>
            </a:r>
          </a:p>
          <a:p>
            <a:pPr marL="800100" lvl="5" indent="-342900">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Testability </a:t>
            </a:r>
          </a:p>
          <a:p>
            <a:pPr marL="342900" lvl="4" indent="-342900" algn="just">
              <a:spcBef>
                <a:spcPts val="500"/>
              </a:spcBef>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On top of above separate aspects, as proposed in previous slides, RAN4 is also supposed to have </a:t>
            </a:r>
            <a:r>
              <a:rPr lang="en-US" altLang="zh-CN" sz="1600" b="1" dirty="0">
                <a:latin typeface="Times New Roman" panose="02020603050405020304" pitchFamily="18" charset="0"/>
                <a:ea typeface="vivo type CN简 Regular" panose="02000500000000000000"/>
                <a:cs typeface="Times New Roman" panose="02020603050405020304" pitchFamily="18" charset="0"/>
              </a:rPr>
              <a:t>dedicated agendas for AI and energy savings which may have impact to all other requirements, e.g., RF, RRM and </a:t>
            </a:r>
            <a:r>
              <a:rPr lang="en-US" altLang="zh-CN" sz="1600" b="1" dirty="0" err="1">
                <a:latin typeface="Times New Roman" panose="02020603050405020304" pitchFamily="18" charset="0"/>
                <a:ea typeface="vivo type CN简 Regular" panose="02000500000000000000"/>
                <a:cs typeface="Times New Roman" panose="02020603050405020304" pitchFamily="18" charset="0"/>
              </a:rPr>
              <a:t>Demod</a:t>
            </a:r>
            <a:r>
              <a:rPr lang="en-US" altLang="zh-CN" sz="1600" b="1" dirty="0">
                <a:latin typeface="Times New Roman" panose="02020603050405020304" pitchFamily="18" charset="0"/>
                <a:ea typeface="vivo type CN简 Regular" panose="02000500000000000000"/>
                <a:cs typeface="Times New Roman" panose="02020603050405020304" pitchFamily="18" charset="0"/>
              </a:rPr>
              <a:t>.</a:t>
            </a:r>
          </a:p>
          <a:p>
            <a:pPr marL="342900" lvl="4" indent="-342900" algn="just">
              <a:spcBef>
                <a:spcPts val="500"/>
              </a:spcBef>
              <a:buFont typeface="Arial" panose="020B0604020202020204" pitchFamily="34" charset="0"/>
              <a:buChar char="•"/>
              <a:tabLst>
                <a:tab pos="914400" algn="l"/>
              </a:tabLst>
            </a:pPr>
            <a:r>
              <a:rPr lang="en-US" altLang="zh-CN" sz="1600" b="1" dirty="0">
                <a:latin typeface="Times New Roman" panose="02020603050405020304" pitchFamily="18" charset="0"/>
                <a:ea typeface="vivo type CN简 Regular" panose="02000500000000000000"/>
                <a:cs typeface="Times New Roman" panose="02020603050405020304" pitchFamily="18" charset="0"/>
              </a:rPr>
              <a:t>For RAN4 6G TU allocation</a:t>
            </a:r>
            <a:r>
              <a:rPr lang="en-US" altLang="zh-CN" sz="1600" dirty="0">
                <a:latin typeface="Times New Roman" panose="02020603050405020304" pitchFamily="18" charset="0"/>
                <a:ea typeface="vivo type CN简 Regular" panose="02000500000000000000"/>
                <a:cs typeface="Times New Roman" panose="02020603050405020304" pitchFamily="18" charset="0"/>
              </a:rPr>
              <a:t>, according to 5G experience, RAN4 is supposed to start the extensive discussions on the aspects which are not dependent from other WG discussions in SI phase. Therefore, it is proposed to start the allocation enough RAN4 TU for 6G SI no later than Sep 2025, i.e., larger than 50% TU allocation for 6G (comparing with 5GA R20 projects, i.e., except R19 performance and maintenance) in Q4 2025 and even larger TU allocations starting from Q1 2026 until end of SI.</a:t>
            </a:r>
          </a:p>
          <a:p>
            <a:pPr marL="342900" lvl="4" indent="-342900" algn="just">
              <a:spcBef>
                <a:spcPts val="500"/>
              </a:spcBef>
              <a:buFont typeface="Arial" panose="020B0604020202020204" pitchFamily="34" charset="0"/>
              <a:buChar char="•"/>
              <a:tabLst>
                <a:tab pos="914400" algn="l"/>
              </a:tabLst>
            </a:pPr>
            <a:r>
              <a:rPr lang="en-US" altLang="zh-CN" sz="1600" dirty="0">
                <a:latin typeface="Times New Roman" panose="02020603050405020304" pitchFamily="18" charset="0"/>
                <a:ea typeface="vivo type CN简 Regular" panose="02000500000000000000"/>
                <a:cs typeface="Times New Roman" panose="02020603050405020304" pitchFamily="18" charset="0"/>
              </a:rPr>
              <a:t>RAN4 TU has split into RF and RD since day 1 of TU system. It is used to be reserved equally for project approval in each release, but such equally reservation may not accurately reflect the size of scope proposed in each release. For coming 6G, it is also expected that RAN4 will spend more TU for RF comparing with RD in the beginning but TU for RD will be largely increased along with the RAN1 design is ready. Therefore, it is not easy to accurately estimate the TU split between RF and RD meeting by meeting. Therefore, it is proposed to merge the RF and RD TU into single TU budget for better RAN4 capacity estimations. </a:t>
            </a:r>
            <a:endParaRPr lang="zh-CN" altLang="en-US" sz="1600" dirty="0">
              <a:latin typeface="Times New Roman" panose="02020603050405020304" pitchFamily="18" charset="0"/>
              <a:ea typeface="vivo type CN简 Regular" panose="02000500000000000000"/>
              <a:cs typeface="Times New Roman" panose="02020603050405020304" pitchFamily="18" charset="0"/>
            </a:endParaRPr>
          </a:p>
        </p:txBody>
      </p:sp>
    </p:spTree>
    <p:extLst>
      <p:ext uri="{BB962C8B-B14F-4D97-AF65-F5344CB8AC3E}">
        <p14:creationId xmlns:p14="http://schemas.microsoft.com/office/powerpoint/2010/main" val="2301481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TotalTime>
  <Words>937</Words>
  <Application>Microsoft Office PowerPoint</Application>
  <PresentationFormat>宽屏</PresentationFormat>
  <Paragraphs>80</Paragraphs>
  <Slides>7</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vt:i4>
      </vt:variant>
    </vt:vector>
  </HeadingPairs>
  <TitlesOfParts>
    <vt:vector size="19" baseType="lpstr">
      <vt:lpstr>Microsoft GothicNeo</vt:lpstr>
      <vt:lpstr>vivo type CNS</vt:lpstr>
      <vt:lpstr>vivo type CNS Light</vt:lpstr>
      <vt:lpstr>vivo type CN简 Bold</vt:lpstr>
      <vt:lpstr>vivo type CN简 Light</vt:lpstr>
      <vt:lpstr>vivo type CN简 Regular</vt:lpstr>
      <vt:lpstr>等线</vt:lpstr>
      <vt:lpstr>方正兰亭黑简体</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RAN#100_Coordination_vivo</dc:title>
  <dc:creator>Xueming Pan</dc:creator>
  <cp:lastModifiedBy>Xueming Pan(vivo)</cp:lastModifiedBy>
  <cp:revision>1112</cp:revision>
  <dcterms:created xsi:type="dcterms:W3CDTF">2019-03-21T01:16:00Z</dcterms:created>
  <dcterms:modified xsi:type="dcterms:W3CDTF">2025-05-30T08:41:53Z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596B9C7EFC3849D58B2BC358CB95DBF2</vt:lpwstr>
  </property>
  <property fmtid="{D5CDD505-2E9C-101B-9397-08002B2CF9AE}" pid="4" name="KSOProductBuildVer">
    <vt:lpwstr>1033-11.2.0.11130</vt:lpwstr>
  </property>
</Properties>
</file>