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337" r:id="rId3"/>
    <p:sldId id="335" r:id="rId4"/>
    <p:sldId id="334" r:id="rId5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  <p:cmAuthor id="2" name="Park Haewook/5G Wireless Connect Standard Task(haewook.park@lge.com)" initials="PHWCST" lastIdx="1" clrIdx="1">
    <p:extLst>
      <p:ext uri="{19B8F6BF-5375-455C-9EA6-DF929625EA0E}">
        <p15:presenceInfo xmlns:p15="http://schemas.microsoft.com/office/powerpoint/2012/main" userId="S-1-5-21-2543426832-1914326140-3112152631-15575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8" autoAdjust="0"/>
    <p:restoredTop sz="22581" autoAdjust="0"/>
  </p:normalViewPr>
  <p:slideViewPr>
    <p:cSldViewPr>
      <p:cViewPr varScale="1">
        <p:scale>
          <a:sx n="79" d="100"/>
          <a:sy n="79" d="100"/>
        </p:scale>
        <p:origin x="150" y="396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264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2025-05-29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#108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Prague,</a:t>
            </a:r>
            <a:r>
              <a:rPr kumimoji="1" lang="ko-KR" altLang="en-US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Czech Republic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June 9-13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2025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15.3.1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RP-251195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630066"/>
            <a:ext cx="9716850" cy="2374557"/>
          </a:xfrm>
        </p:spPr>
        <p:txBody>
          <a:bodyPr/>
          <a:lstStyle/>
          <a:p>
            <a:r>
              <a:rPr lang="en-US" altLang="ko-KR" sz="3200" dirty="0"/>
              <a:t>Discussion on Rel-20 AI/ML for NG-RAN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AD408-CC35-6024-1459-6C0646FF7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E41698A-CEAE-51B6-1461-A5439906D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Status on AI/ML for NG-RAN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D02B935-A219-E8F8-3742-C7BEFAE69B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pPr marL="423863" marR="0" lvl="1" indent="-423863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2000" b="1" dirty="0">
                <a:solidFill>
                  <a:srgbClr val="6B6B6B"/>
                </a:solidFill>
              </a:rPr>
              <a:t>Rel-19 is expected to support the following use case</a:t>
            </a:r>
          </a:p>
          <a:p>
            <a:pPr marR="0" lvl="1">
              <a:lnSpc>
                <a:spcPct val="100000"/>
              </a:lnSpc>
              <a:buClrTx/>
              <a:buSzTx/>
              <a:tabLst/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AI/ML-based slicing</a:t>
            </a:r>
          </a:p>
          <a:p>
            <a:pPr marR="0" lvl="1">
              <a:lnSpc>
                <a:spcPct val="100000"/>
              </a:lnSpc>
              <a:buClrTx/>
              <a:buSzTx/>
              <a:tabLst/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AI/ML-based CCO</a:t>
            </a:r>
          </a:p>
          <a:p>
            <a:pPr marR="0" lvl="1">
              <a:lnSpc>
                <a:spcPct val="100000"/>
              </a:lnSpc>
              <a:buClrTx/>
              <a:buSzTx/>
              <a:tabLst/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Leftovers in Rel-18</a:t>
            </a:r>
          </a:p>
          <a:p>
            <a:pPr marR="0" lvl="2">
              <a:lnSpc>
                <a:spcPct val="100000"/>
              </a:lnSpc>
              <a:buClrTx/>
              <a:buSzTx/>
              <a:tabLst/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Mobility optimization for NR-DC</a:t>
            </a:r>
          </a:p>
          <a:p>
            <a:pPr marR="0" lvl="2">
              <a:lnSpc>
                <a:spcPct val="100000"/>
              </a:lnSpc>
              <a:buClrTx/>
              <a:buSzTx/>
              <a:tabLst/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Split architecture support for Rel-18 use cases</a:t>
            </a:r>
          </a:p>
          <a:p>
            <a:pPr marR="0" lvl="2">
              <a:lnSpc>
                <a:spcPct val="100000"/>
              </a:lnSpc>
              <a:buClrTx/>
              <a:buSzTx/>
              <a:tabLst/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Continuous MDT collection targeting the same UE across RRC states</a:t>
            </a:r>
          </a:p>
          <a:p>
            <a:pPr marR="0" lvl="2">
              <a:lnSpc>
                <a:spcPct val="100000"/>
              </a:lnSpc>
              <a:buClrTx/>
              <a:buSzTx/>
              <a:tabLst/>
              <a:defRPr/>
            </a:pPr>
            <a:endParaRPr lang="en-US" altLang="ko-KR" sz="1600" dirty="0">
              <a:solidFill>
                <a:srgbClr val="6B6B6B"/>
              </a:solidFill>
            </a:endParaRPr>
          </a:p>
          <a:p>
            <a:pPr marL="423863" lvl="1" indent="-423863">
              <a:buFont typeface="Arial" panose="020B0604020202020204" pitchFamily="34" charset="0"/>
              <a:buChar char="•"/>
              <a:defRPr/>
            </a:pPr>
            <a:r>
              <a:rPr lang="en-US" altLang="ko-KR" sz="2000" b="1" dirty="0">
                <a:solidFill>
                  <a:srgbClr val="6B6B6B"/>
                </a:solidFill>
              </a:rPr>
              <a:t>Study objectives in Rel-19 </a:t>
            </a:r>
          </a:p>
          <a:p>
            <a:pPr lvl="1"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Study two new AI/ML based use cases, i.e., Network Slicing and CCO, with existing NG-RAN interfaces and architecture (including non-split architecture and split architecture). </a:t>
            </a:r>
          </a:p>
          <a:p>
            <a:pPr lvl="1"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Rel-18 leftovers as candidates for normative work, based on the Rel-18 principles, as follows: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Mobility optimization for NR-DC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Split architecture support for Rel-18 use cases based on the conclusions from Rel-18 WI 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Energy Saving enhancements, e.g., Energy Cost Prediction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Continuous MDT collection targeting the same UE across RRC states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Multi-hop UE trajectory across </a:t>
            </a:r>
            <a:r>
              <a:rPr lang="en-US" altLang="ko-KR" sz="1600" dirty="0" err="1">
                <a:solidFill>
                  <a:srgbClr val="6B6B6B"/>
                </a:solidFill>
              </a:rPr>
              <a:t>gNBs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2267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Discussion on Rel-20 AI/ML for 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000" b="1" dirty="0">
                <a:solidFill>
                  <a:srgbClr val="6B6B6B"/>
                </a:solidFill>
              </a:rPr>
              <a:t>Agreements in the RAN#107 meeting</a:t>
            </a:r>
            <a:endParaRPr lang="en-US" altLang="ko-KR" sz="1800" dirty="0">
              <a:solidFill>
                <a:srgbClr val="6B6B6B"/>
              </a:solidFill>
            </a:endParaRP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Rel-20 AI/ML for NG-RAN should be based on current 5G architecture and interfaces. 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The objectives of AI/ML for NG-RAN in Rel-20 are listed below: 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Study the following new AI/ML based use cases and down-scope (1 or 2 use cases) in next plenary [RAN3]:</a:t>
            </a:r>
          </a:p>
          <a:p>
            <a:pPr lvl="3">
              <a:defRPr/>
            </a:pPr>
            <a:r>
              <a:rPr lang="en-US" altLang="ko-KR" sz="1400" dirty="0" err="1">
                <a:solidFill>
                  <a:srgbClr val="6B6B6B"/>
                </a:solidFill>
              </a:rPr>
              <a:t>QoE</a:t>
            </a:r>
            <a:r>
              <a:rPr lang="en-US" altLang="ko-KR" sz="1400" dirty="0">
                <a:solidFill>
                  <a:srgbClr val="6B6B6B"/>
                </a:solidFill>
              </a:rPr>
              <a:t> Optimization;</a:t>
            </a:r>
          </a:p>
          <a:p>
            <a:pPr lvl="3">
              <a:defRPr/>
            </a:pPr>
            <a:r>
              <a:rPr lang="en-US" altLang="ko-KR" sz="1400" dirty="0">
                <a:solidFill>
                  <a:srgbClr val="6B6B6B"/>
                </a:solidFill>
              </a:rPr>
              <a:t>Network energy saving,</a:t>
            </a:r>
          </a:p>
          <a:p>
            <a:pPr lvl="3">
              <a:defRPr/>
            </a:pPr>
            <a:r>
              <a:rPr lang="en-US" altLang="ko-KR" sz="1400" dirty="0">
                <a:solidFill>
                  <a:srgbClr val="6B6B6B"/>
                </a:solidFill>
              </a:rPr>
              <a:t>Mobility (including Multiple-hop target node UE trajectory)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6 months for the Rel-20 Study Item on AI/ML for NG-RAN, followed by 12 months for the subsequent Work Item.</a:t>
            </a:r>
          </a:p>
          <a:p>
            <a:r>
              <a:rPr lang="en-US" altLang="ko-KR" sz="2000" b="1" dirty="0">
                <a:solidFill>
                  <a:srgbClr val="6B6B6B"/>
                </a:solidFill>
              </a:rPr>
              <a:t>Discussion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In the last RAN meeting, several use cases (e.g., </a:t>
            </a:r>
            <a:r>
              <a:rPr lang="en-US" altLang="ko-KR" sz="1800" dirty="0" err="1">
                <a:solidFill>
                  <a:srgbClr val="6B6B6B"/>
                </a:solidFill>
              </a:rPr>
              <a:t>QoE</a:t>
            </a:r>
            <a:r>
              <a:rPr lang="en-US" altLang="ko-KR" sz="1800" dirty="0">
                <a:solidFill>
                  <a:srgbClr val="6B6B6B"/>
                </a:solidFill>
              </a:rPr>
              <a:t> Optimization, Multiple-hop target node UE trajectory), which were proposed but excluded from the Rel-19 scope, have gathered attention and support from many companies.</a:t>
            </a:r>
          </a:p>
          <a:p>
            <a:pPr lvl="1"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Motivation for </a:t>
            </a:r>
            <a:r>
              <a:rPr lang="en-US" altLang="ko-KR" sz="1800" dirty="0" err="1">
                <a:solidFill>
                  <a:srgbClr val="6B6B6B"/>
                </a:solidFill>
              </a:rPr>
              <a:t>QoE</a:t>
            </a:r>
            <a:r>
              <a:rPr lang="en-US" altLang="ko-KR" sz="1800" dirty="0">
                <a:solidFill>
                  <a:srgbClr val="6B6B6B"/>
                </a:solidFill>
              </a:rPr>
              <a:t> Optimization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It is necessary to find new AI/ML-based use cases that can ensure user experience based on the existing 5G network architecture.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AI/ML-based </a:t>
            </a:r>
            <a:r>
              <a:rPr lang="en-US" altLang="ko-KR" sz="1600" dirty="0" err="1">
                <a:solidFill>
                  <a:srgbClr val="6B6B6B"/>
                </a:solidFill>
              </a:rPr>
              <a:t>QoE</a:t>
            </a:r>
            <a:r>
              <a:rPr lang="en-US" altLang="ko-KR" sz="1600" dirty="0">
                <a:solidFill>
                  <a:srgbClr val="6B6B6B"/>
                </a:solidFill>
              </a:rPr>
              <a:t> optimization can improve the UE’s user experience by predicting service quality issues and adjusting radio resource allocation accordingly.</a:t>
            </a:r>
          </a:p>
          <a:p>
            <a:pPr lvl="1">
              <a:defRPr/>
            </a:pPr>
            <a:r>
              <a:rPr lang="en-US" altLang="ko-KR" sz="1800" dirty="0">
                <a:solidFill>
                  <a:srgbClr val="6B6B6B"/>
                </a:solidFill>
              </a:rPr>
              <a:t>Motivation for Multiple-hop target node UE trajectory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In Rel-18, UE trajectory prediction for the next one-hop target NG-RAN node was considered for subsequent mobility decisions.</a:t>
            </a:r>
          </a:p>
          <a:p>
            <a:pPr lvl="2">
              <a:defRPr/>
            </a:pPr>
            <a:r>
              <a:rPr lang="en-US" altLang="ko-KR" sz="1600" dirty="0">
                <a:solidFill>
                  <a:srgbClr val="6B6B6B"/>
                </a:solidFill>
              </a:rPr>
              <a:t>UE trajectory prediction from the NG-RAN node beyond one hop can still provide meaningful information for subsequent mobility decisions.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Considering companies’ interests, support, motivation for use cases, and the agreed period of Rel-20 AI/ML for NG-RAN, etc., </a:t>
            </a:r>
            <a:r>
              <a:rPr lang="en-US" altLang="ko-KR" sz="1800" dirty="0" err="1">
                <a:solidFill>
                  <a:srgbClr val="6B6B6B"/>
                </a:solidFill>
              </a:rPr>
              <a:t>QoE</a:t>
            </a:r>
            <a:r>
              <a:rPr lang="en-US" altLang="ko-KR" sz="1800" dirty="0">
                <a:solidFill>
                  <a:srgbClr val="6B6B6B"/>
                </a:solidFill>
              </a:rPr>
              <a:t> Optimization and/or Multiple-hop target node UE trajectory can be selected.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75341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6095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ko-KR" sz="2000" b="1" dirty="0">
                <a:solidFill>
                  <a:srgbClr val="6B6B6B"/>
                </a:solidFill>
              </a:rPr>
              <a:t>Proposal for Rel-20 AI/ML for NG-RAN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For NG-RAN, Rel-20 focus on one or two use cases from the following </a:t>
            </a:r>
          </a:p>
          <a:p>
            <a:pPr lvl="2"/>
            <a:r>
              <a:rPr lang="en-US" altLang="ko-KR" sz="1600" dirty="0" err="1">
                <a:solidFill>
                  <a:srgbClr val="6B6B6B"/>
                </a:solidFill>
              </a:rPr>
              <a:t>QoE</a:t>
            </a:r>
            <a:r>
              <a:rPr lang="en-US" altLang="ko-KR" sz="1600" dirty="0">
                <a:solidFill>
                  <a:srgbClr val="6B6B6B"/>
                </a:solidFill>
              </a:rPr>
              <a:t> optimization</a:t>
            </a:r>
          </a:p>
          <a:p>
            <a:pPr lvl="2"/>
            <a:r>
              <a:rPr lang="en-US" altLang="ko-KR" sz="1600" dirty="0">
                <a:solidFill>
                  <a:srgbClr val="6B6B6B"/>
                </a:solidFill>
              </a:rPr>
              <a:t>Multi-hop UE trajectory across </a:t>
            </a:r>
            <a:r>
              <a:rPr lang="en-US" altLang="ko-KR" sz="1600" dirty="0" err="1">
                <a:solidFill>
                  <a:srgbClr val="6B6B6B"/>
                </a:solidFill>
              </a:rPr>
              <a:t>gNBs</a:t>
            </a:r>
            <a:r>
              <a:rPr lang="en-US" altLang="ko-KR" sz="1600" dirty="0">
                <a:solidFill>
                  <a:srgbClr val="6B6B6B"/>
                </a:solidFill>
              </a:rPr>
              <a:t> </a:t>
            </a:r>
            <a:endParaRPr kumimoji="0"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35645</TotalTime>
  <Words>476</Words>
  <Application>Microsoft Office PowerPoint</Application>
  <PresentationFormat>사용자 지정</PresentationFormat>
  <Paragraphs>42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굴림</vt:lpstr>
      <vt:lpstr>맑은 고딕</vt:lpstr>
      <vt:lpstr>Arial</vt:lpstr>
      <vt:lpstr>Office 테마</vt:lpstr>
      <vt:lpstr>Discussion on Rel-20 AI/ML for NG-RAN</vt:lpstr>
      <vt:lpstr>Status on AI/ML for NG-RAN</vt:lpstr>
      <vt:lpstr>Discussion on Rel-20 AI/ML for RAN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</cp:lastModifiedBy>
  <cp:revision>2324</cp:revision>
  <dcterms:created xsi:type="dcterms:W3CDTF">2016-10-11T04:12:52Z</dcterms:created>
  <dcterms:modified xsi:type="dcterms:W3CDTF">2025-05-29T04:03:31Z</dcterms:modified>
</cp:coreProperties>
</file>