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sldIdLst>
    <p:sldId id="257" r:id="rId2"/>
    <p:sldId id="329" r:id="rId3"/>
    <p:sldId id="335" r:id="rId4"/>
    <p:sldId id="338" r:id="rId5"/>
    <p:sldId id="334" r:id="rId6"/>
  </p:sldIdLst>
  <p:sldSz cx="15240000" cy="8572500"/>
  <p:notesSz cx="6858000" cy="9144000"/>
  <p:defaultTex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p:defaultTextStyle>
  <p:extLst>
    <p:ext uri="{EFAFB233-063F-42B5-8137-9DF3F51BA10A}">
      <p15:sldGuideLst xmlns:p15="http://schemas.microsoft.com/office/powerpoint/2012/main">
        <p15:guide id="1" orient="horz" pos="2700" userDrawn="1">
          <p15:clr>
            <a:srgbClr val="A4A3A4"/>
          </p15:clr>
        </p15:guide>
        <p15:guide id="2" pos="4801"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강지원/책임연구원/ICT기술센터 C&amp;M표준(연)5G무선접속표준Task(jw.kang@lge.com)" initials="강C" lastIdx="0" clrIdx="0">
    <p:extLst>
      <p:ext uri="{19B8F6BF-5375-455C-9EA6-DF929625EA0E}">
        <p15:presenceInfo xmlns:p15="http://schemas.microsoft.com/office/powerpoint/2012/main" userId="S-1-5-21-2543426832-1914326140-3112152631-710074" providerId="AD"/>
      </p:ext>
    </p:extLst>
  </p:cmAuthor>
  <p:cmAuthor id="2" name="Park Haewook/5G Wireless Connect Standard Task(haewook.park@lge.com)" initials="PHWCST" lastIdx="1" clrIdx="1">
    <p:extLst>
      <p:ext uri="{19B8F6BF-5375-455C-9EA6-DF929625EA0E}">
        <p15:presenceInfo xmlns:p15="http://schemas.microsoft.com/office/powerpoint/2012/main" userId="S-1-5-21-2543426832-1914326140-3112152631-155751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46C0A"/>
    <a:srgbClr val="A50034"/>
    <a:srgbClr val="6B6B6B"/>
    <a:srgbClr val="0067A6"/>
    <a:srgbClr val="000046"/>
    <a:srgbClr val="336699"/>
    <a:srgbClr val="D60093"/>
    <a:srgbClr val="D9CBB5"/>
    <a:srgbClr val="FFFFFF"/>
    <a:srgbClr val="EEE8D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밝은 스타일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098" autoAdjust="0"/>
    <p:restoredTop sz="22581" autoAdjust="0"/>
  </p:normalViewPr>
  <p:slideViewPr>
    <p:cSldViewPr>
      <p:cViewPr varScale="1">
        <p:scale>
          <a:sx n="90" d="100"/>
          <a:sy n="90" d="100"/>
        </p:scale>
        <p:origin x="930" y="84"/>
      </p:cViewPr>
      <p:guideLst>
        <p:guide orient="horz" pos="2700"/>
        <p:guide pos="4801"/>
      </p:guideLst>
    </p:cSldViewPr>
  </p:slideViewPr>
  <p:notesTextViewPr>
    <p:cViewPr>
      <p:scale>
        <a:sx n="100" d="100"/>
        <a:sy n="100" d="100"/>
      </p:scale>
      <p:origin x="0" y="0"/>
    </p:cViewPr>
  </p:notesTextViewPr>
  <p:sorterViewPr>
    <p:cViewPr>
      <p:scale>
        <a:sx n="74" d="100"/>
        <a:sy n="74" d="100"/>
      </p:scale>
      <p:origin x="0" y="0"/>
    </p:cViewPr>
  </p:sorterViewPr>
  <p:notesViewPr>
    <p:cSldViewPr>
      <p:cViewPr varScale="1">
        <p:scale>
          <a:sx n="65" d="100"/>
          <a:sy n="65" d="100"/>
        </p:scale>
        <p:origin x="3082" y="3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1279953" eaLnBrk="1" fontAlgn="auto" latinLnBrk="1" hangingPunct="1">
              <a:spcBef>
                <a:spcPts val="0"/>
              </a:spcBef>
              <a:spcAft>
                <a:spcPts val="0"/>
              </a:spcAft>
              <a:defRPr kumimoji="0" sz="1200">
                <a:latin typeface="+mn-lt"/>
                <a:ea typeface="+mn-ea"/>
              </a:defRPr>
            </a:lvl1pPr>
          </a:lstStyle>
          <a:p>
            <a:pPr>
              <a:defRPr/>
            </a:pPr>
            <a:fld id="{16BAD7FF-D36C-4FD7-861A-7DD420B5754E}" type="datetimeFigureOut">
              <a:rPr lang="ko-KR" altLang="en-US"/>
              <a:pPr>
                <a:defRPr/>
              </a:pPr>
              <a:t>2025-05-29</a:t>
            </a:fld>
            <a:endParaRPr lang="ko-KR" altLang="en-US"/>
          </a:p>
        </p:txBody>
      </p:sp>
      <p:sp>
        <p:nvSpPr>
          <p:cNvPr id="4" name="슬라이드 이미지 개체 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a:t>마스터 텍스트 스타일을 편집합니다</a:t>
            </a:r>
          </a:p>
          <a:p>
            <a:pPr lvl="1"/>
            <a:r>
              <a:rPr lang="ko-KR" altLang="en-US" noProof="0"/>
              <a:t>둘째 수준</a:t>
            </a:r>
          </a:p>
          <a:p>
            <a:pPr lvl="2"/>
            <a:r>
              <a:rPr lang="ko-KR" altLang="en-US" noProof="0"/>
              <a:t>셋째 수준</a:t>
            </a:r>
          </a:p>
          <a:p>
            <a:pPr lvl="3"/>
            <a:r>
              <a:rPr lang="ko-KR" altLang="en-US" noProof="0"/>
              <a:t>넷째 수준</a:t>
            </a:r>
          </a:p>
          <a:p>
            <a:pPr lvl="4"/>
            <a:r>
              <a:rPr lang="ko-KR" altLang="en-US" noProof="0"/>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1279953" eaLnBrk="1" fontAlgn="auto" latinLnBrk="1" hangingPunct="1">
              <a:spcBef>
                <a:spcPts val="0"/>
              </a:spcBef>
              <a:spcAft>
                <a:spcPts val="0"/>
              </a:spcAft>
              <a:defRPr kumimoji="0" sz="1200">
                <a:latin typeface="+mn-lt"/>
                <a:ea typeface="+mn-ea"/>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defTabSz="1279525" eaLnBrk="1" latinLnBrk="1" hangingPunct="1">
              <a:defRPr kumimoji="0" sz="1200">
                <a:latin typeface="맑은 고딕" panose="020B0503020000020004" pitchFamily="50" charset="-127"/>
                <a:ea typeface="맑은 고딕" panose="020B0503020000020004" pitchFamily="50" charset="-127"/>
              </a:defRPr>
            </a:lvl1pPr>
          </a:lstStyle>
          <a:p>
            <a:pPr>
              <a:defRPr/>
            </a:pPr>
            <a:fld id="{0D7977B6-C3DC-471B-9E18-7C83DD0CC473}" type="slidenum">
              <a:rPr lang="ko-KR" altLang="en-US"/>
              <a:pPr>
                <a:defRPr/>
              </a:pPr>
              <a:t>‹#›</a:t>
            </a:fld>
            <a:endParaRPr lang="ko-KR" altLang="en-US"/>
          </a:p>
        </p:txBody>
      </p:sp>
    </p:spTree>
    <p:extLst>
      <p:ext uri="{BB962C8B-B14F-4D97-AF65-F5344CB8AC3E}">
        <p14:creationId xmlns:p14="http://schemas.microsoft.com/office/powerpoint/2010/main" val="1871895606"/>
      </p:ext>
    </p:extLst>
  </p:cSld>
  <p:clrMap bg1="lt1" tx1="dk1" bg2="lt2" tx2="dk2" accent1="accent1" accent2="accent2" accent3="accent3" accent4="accent4" accent5="accent5" accent6="accent6" hlink="hlink" folHlink="folHlink"/>
  <p:notesStyle>
    <a:lvl1pPr algn="l" defTabSz="1138238" rtl="0" eaLnBrk="0" fontAlgn="base" latinLnBrk="1" hangingPunct="0">
      <a:spcBef>
        <a:spcPct val="30000"/>
      </a:spcBef>
      <a:spcAft>
        <a:spcPct val="0"/>
      </a:spcAft>
      <a:defRPr sz="1400" kern="1200">
        <a:solidFill>
          <a:schemeClr val="tx1"/>
        </a:solidFill>
        <a:latin typeface="+mn-lt"/>
        <a:ea typeface="+mn-ea"/>
        <a:cs typeface="+mn-cs"/>
      </a:defRPr>
    </a:lvl1pPr>
    <a:lvl2pPr marL="566738" algn="l" defTabSz="1138238" rtl="0" eaLnBrk="0" fontAlgn="base" latinLnBrk="1" hangingPunct="0">
      <a:spcBef>
        <a:spcPct val="30000"/>
      </a:spcBef>
      <a:spcAft>
        <a:spcPct val="0"/>
      </a:spcAft>
      <a:defRPr sz="1400" kern="1200">
        <a:solidFill>
          <a:schemeClr val="tx1"/>
        </a:solidFill>
        <a:latin typeface="+mn-lt"/>
        <a:ea typeface="+mn-ea"/>
        <a:cs typeface="+mn-cs"/>
      </a:defRPr>
    </a:lvl2pPr>
    <a:lvl3pPr marL="1138238" algn="l" defTabSz="1138238" rtl="0" eaLnBrk="0" fontAlgn="base" latinLnBrk="1" hangingPunct="0">
      <a:spcBef>
        <a:spcPct val="30000"/>
      </a:spcBef>
      <a:spcAft>
        <a:spcPct val="0"/>
      </a:spcAft>
      <a:defRPr sz="1400" kern="1200">
        <a:solidFill>
          <a:schemeClr val="tx1"/>
        </a:solidFill>
        <a:latin typeface="+mn-lt"/>
        <a:ea typeface="+mn-ea"/>
        <a:cs typeface="+mn-cs"/>
      </a:defRPr>
    </a:lvl3pPr>
    <a:lvl4pPr marL="1709738" algn="l" defTabSz="1138238" rtl="0" eaLnBrk="0" fontAlgn="base" latinLnBrk="1" hangingPunct="0">
      <a:spcBef>
        <a:spcPct val="30000"/>
      </a:spcBef>
      <a:spcAft>
        <a:spcPct val="0"/>
      </a:spcAft>
      <a:defRPr sz="1400" kern="1200">
        <a:solidFill>
          <a:schemeClr val="tx1"/>
        </a:solidFill>
        <a:latin typeface="+mn-lt"/>
        <a:ea typeface="+mn-ea"/>
        <a:cs typeface="+mn-cs"/>
      </a:defRPr>
    </a:lvl4pPr>
    <a:lvl5pPr marL="2281238" algn="l" defTabSz="1138238" rtl="0" eaLnBrk="0" fontAlgn="base" latinLnBrk="1" hangingPunct="0">
      <a:spcBef>
        <a:spcPct val="30000"/>
      </a:spcBef>
      <a:spcAft>
        <a:spcPct val="0"/>
      </a:spcAft>
      <a:defRPr sz="1400" kern="1200">
        <a:solidFill>
          <a:schemeClr val="tx1"/>
        </a:solidFill>
        <a:latin typeface="+mn-lt"/>
        <a:ea typeface="+mn-ea"/>
        <a:cs typeface="+mn-cs"/>
      </a:defRPr>
    </a:lvl5pPr>
    <a:lvl6pPr marL="2856200" algn="l" defTabSz="1142480" rtl="0" eaLnBrk="1" latinLnBrk="1" hangingPunct="1">
      <a:defRPr sz="1400" kern="1200">
        <a:solidFill>
          <a:schemeClr val="tx1"/>
        </a:solidFill>
        <a:latin typeface="+mn-lt"/>
        <a:ea typeface="+mn-ea"/>
        <a:cs typeface="+mn-cs"/>
      </a:defRPr>
    </a:lvl6pPr>
    <a:lvl7pPr marL="3427440" algn="l" defTabSz="1142480" rtl="0" eaLnBrk="1" latinLnBrk="1" hangingPunct="1">
      <a:defRPr sz="1400" kern="1200">
        <a:solidFill>
          <a:schemeClr val="tx1"/>
        </a:solidFill>
        <a:latin typeface="+mn-lt"/>
        <a:ea typeface="+mn-ea"/>
        <a:cs typeface="+mn-cs"/>
      </a:defRPr>
    </a:lvl7pPr>
    <a:lvl8pPr marL="3998678" algn="l" defTabSz="1142480" rtl="0" eaLnBrk="1" latinLnBrk="1" hangingPunct="1">
      <a:defRPr sz="1400" kern="1200">
        <a:solidFill>
          <a:schemeClr val="tx1"/>
        </a:solidFill>
        <a:latin typeface="+mn-lt"/>
        <a:ea typeface="+mn-ea"/>
        <a:cs typeface="+mn-cs"/>
      </a:defRPr>
    </a:lvl8pPr>
    <a:lvl9pPr marL="4569920" algn="l" defTabSz="1142480" rtl="0" eaLnBrk="1" latinLnBrk="1" hangingPunct="1">
      <a:defRPr sz="1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제목 슬라이드">
    <p:spTree>
      <p:nvGrpSpPr>
        <p:cNvPr id="1" name=""/>
        <p:cNvGrpSpPr/>
        <p:nvPr/>
      </p:nvGrpSpPr>
      <p:grpSpPr>
        <a:xfrm>
          <a:off x="0" y="0"/>
          <a:ext cx="0" cy="0"/>
          <a:chOff x="0" y="0"/>
          <a:chExt cx="0" cy="0"/>
        </a:xfrm>
      </p:grpSpPr>
      <p:sp>
        <p:nvSpPr>
          <p:cNvPr id="8" name="직사각형 7"/>
          <p:cNvSpPr/>
          <p:nvPr userDrawn="1"/>
        </p:nvSpPr>
        <p:spPr>
          <a:xfrm>
            <a:off x="193053" y="181795"/>
            <a:ext cx="7618941" cy="923330"/>
          </a:xfrm>
          <a:prstGeom prst="rect">
            <a:avLst/>
          </a:prstGeom>
        </p:spPr>
        <p:txBody>
          <a:bodyPr>
            <a:spAutoFit/>
          </a:bodyPr>
          <a:lstStyle/>
          <a:p>
            <a:r>
              <a:rPr lang="en-US" altLang="ko-KR" b="1" i="1" dirty="0">
                <a:solidFill>
                  <a:srgbClr val="6B6B6B"/>
                </a:solidFill>
                <a:latin typeface="Arial" panose="020B0604020202020204" pitchFamily="34" charset="0"/>
                <a:cs typeface="Arial" panose="020B0604020202020204" pitchFamily="34" charset="0"/>
              </a:rPr>
              <a:t>3GPP TSG RAN #108</a:t>
            </a:r>
          </a:p>
          <a:p>
            <a:r>
              <a:rPr kumimoji="1" lang="pl-PL"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Prague, Czech Republic, Jun 09-13, 2025</a:t>
            </a:r>
            <a:endParaRPr kumimoji="1" lang="fr-FR"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endParaRPr>
          </a:p>
          <a:p>
            <a:r>
              <a:rPr kumimoji="1" lang="en-US" altLang="ko-KR" b="1" i="1" kern="1200" dirty="0">
                <a:solidFill>
                  <a:srgbClr val="6B6B6B"/>
                </a:solidFill>
                <a:latin typeface="Arial" panose="020B0604020202020204" pitchFamily="34" charset="0"/>
                <a:ea typeface="굴림" panose="020B0600000101010101" pitchFamily="50" charset="-127"/>
                <a:cs typeface="Arial" panose="020B0604020202020204" pitchFamily="34" charset="0"/>
              </a:rPr>
              <a:t>Agenda Item: 15.1.1</a:t>
            </a:r>
          </a:p>
        </p:txBody>
      </p:sp>
      <p:sp>
        <p:nvSpPr>
          <p:cNvPr id="10" name="직사각형 9"/>
          <p:cNvSpPr/>
          <p:nvPr userDrawn="1"/>
        </p:nvSpPr>
        <p:spPr>
          <a:xfrm>
            <a:off x="11171901" y="236607"/>
            <a:ext cx="3875046" cy="461665"/>
          </a:xfrm>
          <a:prstGeom prst="rect">
            <a:avLst/>
          </a:prstGeom>
        </p:spPr>
        <p:txBody>
          <a:bodyPr wrap="square">
            <a:spAutoFit/>
          </a:bodyPr>
          <a:lstStyle/>
          <a:p>
            <a:pPr algn="r"/>
            <a:r>
              <a:rPr lang="en-US" altLang="ko-KR" sz="2400" b="1" i="1" dirty="0">
                <a:solidFill>
                  <a:srgbClr val="6B6B6B"/>
                </a:solidFill>
                <a:latin typeface="Arial" panose="020B0604020202020204" pitchFamily="34" charset="0"/>
                <a:cs typeface="Arial" panose="020B0604020202020204" pitchFamily="34" charset="0"/>
              </a:rPr>
              <a:t>RP-251194</a:t>
            </a:r>
            <a:endParaRPr lang="en-US" altLang="ko-KR" sz="2400" b="1" i="1" dirty="0">
              <a:solidFill>
                <a:srgbClr val="FF0000"/>
              </a:solidFill>
              <a:latin typeface="Arial" panose="020B0604020202020204" pitchFamily="34" charset="0"/>
              <a:cs typeface="Arial" panose="020B0604020202020204" pitchFamily="34" charset="0"/>
            </a:endParaRPr>
          </a:p>
        </p:txBody>
      </p:sp>
      <p:sp>
        <p:nvSpPr>
          <p:cNvPr id="14" name="제목 1"/>
          <p:cNvSpPr>
            <a:spLocks noGrp="1"/>
          </p:cNvSpPr>
          <p:nvPr>
            <p:ph type="ctrTitle"/>
          </p:nvPr>
        </p:nvSpPr>
        <p:spPr>
          <a:xfrm>
            <a:off x="1284176" y="2342037"/>
            <a:ext cx="12954000" cy="2080815"/>
          </a:xfrm>
          <a:noFill/>
          <a:ln w="28575">
            <a:noFill/>
          </a:ln>
        </p:spPr>
        <p:txBody>
          <a:bodyPr/>
          <a:lstStyle>
            <a:lvl1pPr>
              <a:defRPr>
                <a:latin typeface="Arial" panose="020B0604020202020204" pitchFamily="34" charset="0"/>
                <a:cs typeface="Arial" panose="020B0604020202020204" pitchFamily="34" charset="0"/>
              </a:defRPr>
            </a:lvl1pPr>
          </a:lstStyle>
          <a:p>
            <a:r>
              <a:rPr lang="ko-KR" altLang="en-US"/>
              <a:t>마스터 제목 스타일 편집</a:t>
            </a:r>
          </a:p>
        </p:txBody>
      </p:sp>
      <p:cxnSp>
        <p:nvCxnSpPr>
          <p:cNvPr id="15" name="직선 연결선 14"/>
          <p:cNvCxnSpPr/>
          <p:nvPr userDrawn="1"/>
        </p:nvCxnSpPr>
        <p:spPr>
          <a:xfrm>
            <a:off x="1284176" y="4494857"/>
            <a:ext cx="13055637" cy="0"/>
          </a:xfrm>
          <a:prstGeom prst="line">
            <a:avLst/>
          </a:prstGeom>
          <a:ln w="57150">
            <a:solidFill>
              <a:srgbClr val="A50034"/>
            </a:solidFill>
          </a:ln>
        </p:spPr>
        <p:style>
          <a:lnRef idx="1">
            <a:schemeClr val="accent1"/>
          </a:lnRef>
          <a:fillRef idx="0">
            <a:schemeClr val="accent1"/>
          </a:fillRef>
          <a:effectRef idx="0">
            <a:schemeClr val="accent1"/>
          </a:effectRef>
          <a:fontRef idx="minor">
            <a:schemeClr val="tx1"/>
          </a:fontRef>
        </p:style>
      </p:cxnSp>
      <p:cxnSp>
        <p:nvCxnSpPr>
          <p:cNvPr id="16" name="직선 연결선 15"/>
          <p:cNvCxnSpPr/>
          <p:nvPr userDrawn="1"/>
        </p:nvCxnSpPr>
        <p:spPr>
          <a:xfrm>
            <a:off x="1284176" y="4422849"/>
            <a:ext cx="13055637" cy="0"/>
          </a:xfrm>
          <a:prstGeom prst="line">
            <a:avLst/>
          </a:prstGeom>
          <a:ln w="6350">
            <a:solidFill>
              <a:srgbClr val="A50034"/>
            </a:solidFill>
          </a:ln>
        </p:spPr>
        <p:style>
          <a:lnRef idx="1">
            <a:schemeClr val="accent1"/>
          </a:lnRef>
          <a:fillRef idx="0">
            <a:schemeClr val="accent1"/>
          </a:fillRef>
          <a:effectRef idx="0">
            <a:schemeClr val="accent1"/>
          </a:effectRef>
          <a:fontRef idx="minor">
            <a:schemeClr val="tx1"/>
          </a:fontRef>
        </p:style>
      </p:cxnSp>
      <p:pic>
        <p:nvPicPr>
          <p:cNvPr id="17" name="Picture 10" descr="Download LG Electronics Logo in SVG Vector or PNG File Format - Logo.wine"/>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t="38554" b="38547"/>
          <a:stretch/>
        </p:blipFill>
        <p:spPr bwMode="auto">
          <a:xfrm>
            <a:off x="5531768" y="4862314"/>
            <a:ext cx="3804902" cy="5085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807013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제목 및 내용">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rot="5400000">
            <a:off x="7080000" y="-7079998"/>
            <a:ext cx="1080000" cy="15240000"/>
          </a:xfrm>
          <a:prstGeom prst="rect">
            <a:avLst/>
          </a:prstGeom>
          <a:solidFill>
            <a:srgbClr val="A50034"/>
          </a:solidFill>
          <a:ln>
            <a:noFill/>
          </a:ln>
        </p:spPr>
        <p:txBody>
          <a:bodyPr vert="horz" wrap="square" lIns="91440" tIns="45720" rIns="91440" bIns="45720" numCol="1" anchor="t" anchorCtr="0" compatLnSpc="1">
            <a:prstTxWarp prst="textNoShape">
              <a:avLst/>
            </a:prstTxWarp>
          </a:bodyPr>
          <a:lstStyle>
            <a:defPPr>
              <a:defRPr lang="ko-KR"/>
            </a:defPPr>
            <a:lvl1pPr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1pPr>
            <a:lvl2pPr marL="566738" indent="-16033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2pPr>
            <a:lvl3pPr marL="1138238" indent="-323850"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3pPr>
            <a:lvl4pPr marL="1709738" indent="-485775"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4pPr>
            <a:lvl5pPr marL="2281238" indent="-649288" algn="l" defTabSz="1138238" rtl="0" eaLnBrk="0" fontAlgn="base" hangingPunct="0">
              <a:spcBef>
                <a:spcPct val="0"/>
              </a:spcBef>
              <a:spcAft>
                <a:spcPct val="0"/>
              </a:spcAft>
              <a:defRPr kumimoji="1" kern="1200">
                <a:solidFill>
                  <a:schemeClr val="tx1"/>
                </a:solidFill>
                <a:latin typeface="굴림" panose="020B0600000101010101" pitchFamily="50" charset="-127"/>
                <a:ea typeface="굴림" panose="020B0600000101010101" pitchFamily="50" charset="-127"/>
                <a:cs typeface="+mn-cs"/>
              </a:defRPr>
            </a:lvl5pPr>
            <a:lvl6pPr marL="22860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6pPr>
            <a:lvl7pPr marL="27432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7pPr>
            <a:lvl8pPr marL="32004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8pPr>
            <a:lvl9pPr marL="3657600" algn="l" defTabSz="914400" rtl="0" eaLnBrk="1" latinLnBrk="1" hangingPunct="1">
              <a:defRPr kumimoji="1" kern="1200">
                <a:solidFill>
                  <a:schemeClr val="tx1"/>
                </a:solidFill>
                <a:latin typeface="굴림" panose="020B0600000101010101" pitchFamily="50" charset="-127"/>
                <a:ea typeface="굴림" panose="020B0600000101010101" pitchFamily="50" charset="-127"/>
                <a:cs typeface="+mn-cs"/>
              </a:defRPr>
            </a:lvl9pPr>
          </a:lstStyle>
          <a:p>
            <a:endParaRPr lang="ko-KR" altLang="en-US">
              <a:latin typeface="Arial" panose="020B0604020202020204" pitchFamily="34" charset="0"/>
              <a:cs typeface="Arial" panose="020B0604020202020204" pitchFamily="34" charset="0"/>
            </a:endParaRPr>
          </a:p>
        </p:txBody>
      </p:sp>
      <p:sp>
        <p:nvSpPr>
          <p:cNvPr id="2" name="제목 1"/>
          <p:cNvSpPr>
            <a:spLocks noGrp="1"/>
          </p:cNvSpPr>
          <p:nvPr>
            <p:ph type="title"/>
          </p:nvPr>
        </p:nvSpPr>
        <p:spPr>
          <a:xfrm>
            <a:off x="761894" y="80268"/>
            <a:ext cx="13716212" cy="919014"/>
          </a:xfrm>
        </p:spPr>
        <p:txBody>
          <a:bodyPr/>
          <a:lstStyle>
            <a:lvl1pPr>
              <a:defRPr>
                <a:solidFill>
                  <a:schemeClr val="bg1"/>
                </a:solidFill>
                <a:latin typeface="Arial" panose="020B0604020202020204" pitchFamily="34" charset="0"/>
                <a:cs typeface="Arial" panose="020B0604020202020204" pitchFamily="34" charset="0"/>
              </a:defRPr>
            </a:lvl1pPr>
          </a:lstStyle>
          <a:p>
            <a:r>
              <a:rPr lang="ko-KR" altLang="en-US"/>
              <a:t>마스터 제목 스타일 편집</a:t>
            </a:r>
          </a:p>
        </p:txBody>
      </p:sp>
      <p:sp>
        <p:nvSpPr>
          <p:cNvPr id="10" name="내용 개체 틀 2"/>
          <p:cNvSpPr>
            <a:spLocks noGrp="1"/>
          </p:cNvSpPr>
          <p:nvPr>
            <p:ph idx="1"/>
          </p:nvPr>
        </p:nvSpPr>
        <p:spPr>
          <a:xfrm>
            <a:off x="761894" y="1333922"/>
            <a:ext cx="13716212" cy="6480720"/>
          </a:xfrm>
        </p:spPr>
        <p:txBody>
          <a:bodyPr/>
          <a:lstStyle>
            <a:lvl1pPr>
              <a:defRPr sz="2100" b="1">
                <a:solidFill>
                  <a:srgbClr val="6B6B6B"/>
                </a:solidFill>
                <a:latin typeface="Arial" panose="020B0604020202020204" pitchFamily="34" charset="0"/>
                <a:cs typeface="Arial" panose="020B0604020202020204" pitchFamily="34" charset="0"/>
              </a:defRPr>
            </a:lvl1pPr>
            <a:lvl2pPr>
              <a:defRPr sz="1500" b="0">
                <a:solidFill>
                  <a:srgbClr val="6B6B6B"/>
                </a:solidFill>
                <a:latin typeface="Arial" panose="020B0604020202020204" pitchFamily="34" charset="0"/>
                <a:cs typeface="Arial" panose="020B0604020202020204" pitchFamily="34" charset="0"/>
              </a:defRPr>
            </a:lvl2pPr>
            <a:lvl3pPr>
              <a:defRPr sz="1350" b="0">
                <a:solidFill>
                  <a:srgbClr val="6B6B6B"/>
                </a:solidFill>
                <a:latin typeface="Arial" panose="020B0604020202020204" pitchFamily="34" charset="0"/>
                <a:cs typeface="Arial" panose="020B0604020202020204" pitchFamily="34" charset="0"/>
              </a:defRPr>
            </a:lvl3pPr>
            <a:lvl4pPr>
              <a:defRPr sz="1200" b="0">
                <a:solidFill>
                  <a:srgbClr val="6B6B6B"/>
                </a:solidFill>
                <a:latin typeface="Arial" panose="020B0604020202020204" pitchFamily="34" charset="0"/>
                <a:cs typeface="Arial" panose="020B0604020202020204" pitchFamily="34" charset="0"/>
              </a:defRPr>
            </a:lvl4pPr>
            <a:lvl5pPr>
              <a:defRPr sz="1200" b="0">
                <a:solidFill>
                  <a:srgbClr val="6B6B6B"/>
                </a:solidFill>
                <a:latin typeface="Arial" panose="020B0604020202020204" pitchFamily="34" charset="0"/>
                <a:cs typeface="Arial" panose="020B0604020202020204" pitchFamily="34" charset="0"/>
              </a:defRPr>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extLst>
      <p:ext uri="{BB962C8B-B14F-4D97-AF65-F5344CB8AC3E}">
        <p14:creationId xmlns:p14="http://schemas.microsoft.com/office/powerpoint/2010/main" val="3393702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1203856" y="5508628"/>
            <a:ext cx="12954000" cy="1702593"/>
          </a:xfrm>
        </p:spPr>
        <p:txBody>
          <a:bodyPr anchor="t"/>
          <a:lstStyle>
            <a:lvl1pPr algn="l">
              <a:defRPr sz="5000" b="1" cap="all">
                <a:latin typeface="Arial" panose="020B0604020202020204" pitchFamily="34" charset="0"/>
                <a:cs typeface="Arial" panose="020B0604020202020204" pitchFamily="34" charset="0"/>
              </a:defRPr>
            </a:lvl1pPr>
          </a:lstStyle>
          <a:p>
            <a:r>
              <a:rPr lang="ko-KR" altLang="en-US"/>
              <a:t>마스터 제목 스타일 편집</a:t>
            </a:r>
          </a:p>
        </p:txBody>
      </p:sp>
      <p:sp>
        <p:nvSpPr>
          <p:cNvPr id="3" name="텍스트 개체 틀 2"/>
          <p:cNvSpPr>
            <a:spLocks noGrp="1"/>
          </p:cNvSpPr>
          <p:nvPr>
            <p:ph type="body" idx="1"/>
          </p:nvPr>
        </p:nvSpPr>
        <p:spPr>
          <a:xfrm>
            <a:off x="1203856" y="3633393"/>
            <a:ext cx="12954000" cy="1875233"/>
          </a:xfrm>
        </p:spPr>
        <p:txBody>
          <a:bodyPr anchor="b"/>
          <a:lstStyle>
            <a:lvl1pPr marL="0" indent="0">
              <a:buNone/>
              <a:defRPr sz="2500">
                <a:solidFill>
                  <a:schemeClr val="tx1">
                    <a:tint val="75000"/>
                  </a:schemeClr>
                </a:solidFill>
                <a:latin typeface="Arial" panose="020B0604020202020204" pitchFamily="34" charset="0"/>
                <a:cs typeface="Arial" panose="020B0604020202020204" pitchFamily="34" charset="0"/>
              </a:defRPr>
            </a:lvl1pPr>
            <a:lvl2pPr marL="571240" indent="0">
              <a:buNone/>
              <a:defRPr sz="2300">
                <a:solidFill>
                  <a:schemeClr val="tx1">
                    <a:tint val="75000"/>
                  </a:schemeClr>
                </a:solidFill>
              </a:defRPr>
            </a:lvl2pPr>
            <a:lvl3pPr marL="1142480" indent="0">
              <a:buNone/>
              <a:defRPr sz="2000">
                <a:solidFill>
                  <a:schemeClr val="tx1">
                    <a:tint val="75000"/>
                  </a:schemeClr>
                </a:solidFill>
              </a:defRPr>
            </a:lvl3pPr>
            <a:lvl4pPr marL="1713718" indent="0">
              <a:buNone/>
              <a:defRPr sz="1800">
                <a:solidFill>
                  <a:schemeClr val="tx1">
                    <a:tint val="75000"/>
                  </a:schemeClr>
                </a:solidFill>
              </a:defRPr>
            </a:lvl4pPr>
            <a:lvl5pPr marL="2284959" indent="0">
              <a:buNone/>
              <a:defRPr sz="1800">
                <a:solidFill>
                  <a:schemeClr val="tx1">
                    <a:tint val="75000"/>
                  </a:schemeClr>
                </a:solidFill>
              </a:defRPr>
            </a:lvl5pPr>
            <a:lvl6pPr marL="2856200" indent="0">
              <a:buNone/>
              <a:defRPr sz="1800">
                <a:solidFill>
                  <a:schemeClr val="tx1">
                    <a:tint val="75000"/>
                  </a:schemeClr>
                </a:solidFill>
              </a:defRPr>
            </a:lvl6pPr>
            <a:lvl7pPr marL="3427440" indent="0">
              <a:buNone/>
              <a:defRPr sz="1800">
                <a:solidFill>
                  <a:schemeClr val="tx1">
                    <a:tint val="75000"/>
                  </a:schemeClr>
                </a:solidFill>
              </a:defRPr>
            </a:lvl7pPr>
            <a:lvl8pPr marL="3998678" indent="0">
              <a:buNone/>
              <a:defRPr sz="1800">
                <a:solidFill>
                  <a:schemeClr val="tx1">
                    <a:tint val="75000"/>
                  </a:schemeClr>
                </a:solidFill>
              </a:defRPr>
            </a:lvl8pPr>
            <a:lvl9pPr marL="4569920" indent="0">
              <a:buNone/>
              <a:defRPr sz="1800">
                <a:solidFill>
                  <a:schemeClr val="tx1">
                    <a:tint val="75000"/>
                  </a:schemeClr>
                </a:solidFill>
              </a:defRPr>
            </a:lvl9pPr>
          </a:lstStyle>
          <a:p>
            <a:pPr lvl="0"/>
            <a:r>
              <a:rPr lang="ko-KR" altLang="en-US"/>
              <a:t>마스터 텍스트 스타일을 편집합니다</a:t>
            </a:r>
          </a:p>
        </p:txBody>
      </p:sp>
    </p:spTree>
    <p:extLst>
      <p:ext uri="{BB962C8B-B14F-4D97-AF65-F5344CB8AC3E}">
        <p14:creationId xmlns:p14="http://schemas.microsoft.com/office/powerpoint/2010/main" val="152413146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EF7"/>
        </a:solidFill>
        <a:effectLst/>
      </p:bgPr>
    </p:bg>
    <p:spTree>
      <p:nvGrpSpPr>
        <p:cNvPr id="1" name=""/>
        <p:cNvGrpSpPr/>
        <p:nvPr/>
      </p:nvGrpSpPr>
      <p:grpSpPr>
        <a:xfrm>
          <a:off x="0" y="0"/>
          <a:ext cx="0" cy="0"/>
          <a:chOff x="0" y="0"/>
          <a:chExt cx="0" cy="0"/>
        </a:xfrm>
      </p:grpSpPr>
      <p:sp>
        <p:nvSpPr>
          <p:cNvPr id="1026" name="제목 개체 틀 1"/>
          <p:cNvSpPr>
            <a:spLocks noGrp="1"/>
          </p:cNvSpPr>
          <p:nvPr>
            <p:ph type="title"/>
          </p:nvPr>
        </p:nvSpPr>
        <p:spPr bwMode="auto">
          <a:xfrm>
            <a:off x="761894" y="342900"/>
            <a:ext cx="13716212" cy="919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ctr" anchorCtr="0" compatLnSpc="1">
            <a:prstTxWarp prst="textNoShape">
              <a:avLst/>
            </a:prstTxWarp>
          </a:bodyPr>
          <a:lstStyle/>
          <a:p>
            <a:pPr lvl="0"/>
            <a:r>
              <a:rPr lang="ko-KR" altLang="en-US" dirty="0"/>
              <a:t>마스터 제목 스타일 편집</a:t>
            </a:r>
          </a:p>
        </p:txBody>
      </p:sp>
      <p:sp>
        <p:nvSpPr>
          <p:cNvPr id="1027" name="텍스트 개체 틀 2"/>
          <p:cNvSpPr>
            <a:spLocks noGrp="1"/>
          </p:cNvSpPr>
          <p:nvPr>
            <p:ph type="body" idx="1"/>
          </p:nvPr>
        </p:nvSpPr>
        <p:spPr bwMode="auto">
          <a:xfrm>
            <a:off x="761894" y="1549946"/>
            <a:ext cx="13716212" cy="6264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ctr" defTabSz="1138238" rtl="0" eaLnBrk="0" fontAlgn="base" latinLnBrk="1" hangingPunct="0">
        <a:spcBef>
          <a:spcPct val="0"/>
        </a:spcBef>
        <a:spcAft>
          <a:spcPct val="0"/>
        </a:spcAft>
        <a:defRPr sz="4400" kern="1200">
          <a:solidFill>
            <a:schemeClr val="tx1">
              <a:lumMod val="65000"/>
              <a:lumOff val="35000"/>
            </a:schemeClr>
          </a:solidFill>
          <a:latin typeface="Arial" panose="020B0604020202020204" pitchFamily="34" charset="0"/>
          <a:ea typeface="LG스마트체 Bold" panose="020B0600000101010101" pitchFamily="50" charset="-127"/>
          <a:cs typeface="Arial" panose="020B0604020202020204" pitchFamily="34" charset="0"/>
        </a:defRPr>
      </a:lvl1pPr>
      <a:lvl2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2pPr>
      <a:lvl3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3pPr>
      <a:lvl4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4pPr>
      <a:lvl5pPr algn="ctr" defTabSz="1138238" rtl="0" eaLnBrk="0" fontAlgn="base" latinLnBrk="1" hangingPunct="0">
        <a:spcBef>
          <a:spcPct val="0"/>
        </a:spcBef>
        <a:spcAft>
          <a:spcPct val="0"/>
        </a:spcAft>
        <a:defRPr sz="5500">
          <a:solidFill>
            <a:schemeClr val="tx1"/>
          </a:solidFill>
          <a:latin typeface="맑은 고딕" pitchFamily="50" charset="-127"/>
          <a:ea typeface="맑은 고딕" pitchFamily="50" charset="-127"/>
        </a:defRPr>
      </a:lvl5pPr>
      <a:lvl6pPr marL="408094"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6pPr>
      <a:lvl7pPr marL="816189"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7pPr>
      <a:lvl8pPr marL="1224283"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8pPr>
      <a:lvl9pPr marL="1632378" algn="ctr" defTabSz="1142099" rtl="0" fontAlgn="base" latinLnBrk="1">
        <a:spcBef>
          <a:spcPct val="0"/>
        </a:spcBef>
        <a:spcAft>
          <a:spcPct val="0"/>
        </a:spcAft>
        <a:defRPr sz="5500">
          <a:solidFill>
            <a:schemeClr val="tx1"/>
          </a:solidFill>
          <a:latin typeface="맑은 고딕" pitchFamily="50" charset="-127"/>
          <a:ea typeface="맑은 고딕" pitchFamily="50" charset="-127"/>
        </a:defRPr>
      </a:lvl9pPr>
    </p:titleStyle>
    <p:body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p:bodyStyle>
    <p:otherStyle>
      <a:defPPr>
        <a:defRPr lang="ko-KR"/>
      </a:defPPr>
      <a:lvl1pPr marL="0" algn="l" defTabSz="1142480" rtl="0" eaLnBrk="1" latinLnBrk="1" hangingPunct="1">
        <a:defRPr sz="2300" kern="1200">
          <a:solidFill>
            <a:schemeClr val="tx1"/>
          </a:solidFill>
          <a:latin typeface="+mn-lt"/>
          <a:ea typeface="+mn-ea"/>
          <a:cs typeface="+mn-cs"/>
        </a:defRPr>
      </a:lvl1pPr>
      <a:lvl2pPr marL="571240" algn="l" defTabSz="1142480" rtl="0" eaLnBrk="1" latinLnBrk="1" hangingPunct="1">
        <a:defRPr sz="2300" kern="1200">
          <a:solidFill>
            <a:schemeClr val="tx1"/>
          </a:solidFill>
          <a:latin typeface="+mn-lt"/>
          <a:ea typeface="+mn-ea"/>
          <a:cs typeface="+mn-cs"/>
        </a:defRPr>
      </a:lvl2pPr>
      <a:lvl3pPr marL="1142480" algn="l" defTabSz="1142480" rtl="0" eaLnBrk="1" latinLnBrk="1" hangingPunct="1">
        <a:defRPr sz="2300" kern="1200">
          <a:solidFill>
            <a:schemeClr val="tx1"/>
          </a:solidFill>
          <a:latin typeface="+mn-lt"/>
          <a:ea typeface="+mn-ea"/>
          <a:cs typeface="+mn-cs"/>
        </a:defRPr>
      </a:lvl3pPr>
      <a:lvl4pPr marL="1713718" algn="l" defTabSz="1142480" rtl="0" eaLnBrk="1" latinLnBrk="1" hangingPunct="1">
        <a:defRPr sz="2300" kern="1200">
          <a:solidFill>
            <a:schemeClr val="tx1"/>
          </a:solidFill>
          <a:latin typeface="+mn-lt"/>
          <a:ea typeface="+mn-ea"/>
          <a:cs typeface="+mn-cs"/>
        </a:defRPr>
      </a:lvl4pPr>
      <a:lvl5pPr marL="2284959" algn="l" defTabSz="1142480" rtl="0" eaLnBrk="1" latinLnBrk="1" hangingPunct="1">
        <a:defRPr sz="2300" kern="1200">
          <a:solidFill>
            <a:schemeClr val="tx1"/>
          </a:solidFill>
          <a:latin typeface="+mn-lt"/>
          <a:ea typeface="+mn-ea"/>
          <a:cs typeface="+mn-cs"/>
        </a:defRPr>
      </a:lvl5pPr>
      <a:lvl6pPr marL="2856200" algn="l" defTabSz="1142480" rtl="0" eaLnBrk="1" latinLnBrk="1" hangingPunct="1">
        <a:defRPr sz="2300" kern="1200">
          <a:solidFill>
            <a:schemeClr val="tx1"/>
          </a:solidFill>
          <a:latin typeface="+mn-lt"/>
          <a:ea typeface="+mn-ea"/>
          <a:cs typeface="+mn-cs"/>
        </a:defRPr>
      </a:lvl6pPr>
      <a:lvl7pPr marL="3427440" algn="l" defTabSz="1142480" rtl="0" eaLnBrk="1" latinLnBrk="1" hangingPunct="1">
        <a:defRPr sz="2300" kern="1200">
          <a:solidFill>
            <a:schemeClr val="tx1"/>
          </a:solidFill>
          <a:latin typeface="+mn-lt"/>
          <a:ea typeface="+mn-ea"/>
          <a:cs typeface="+mn-cs"/>
        </a:defRPr>
      </a:lvl7pPr>
      <a:lvl8pPr marL="3998678" algn="l" defTabSz="1142480" rtl="0" eaLnBrk="1" latinLnBrk="1" hangingPunct="1">
        <a:defRPr sz="2300" kern="1200">
          <a:solidFill>
            <a:schemeClr val="tx1"/>
          </a:solidFill>
          <a:latin typeface="+mn-lt"/>
          <a:ea typeface="+mn-ea"/>
          <a:cs typeface="+mn-cs"/>
        </a:defRPr>
      </a:lvl8pPr>
      <a:lvl9pPr marL="4569920" algn="l" defTabSz="1142480" rtl="0" eaLnBrk="1" latinLnBrk="1" hangingPunct="1">
        <a:defRPr sz="23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a:xfrm>
            <a:off x="2867472" y="2630066"/>
            <a:ext cx="9716850" cy="2374557"/>
          </a:xfrm>
        </p:spPr>
        <p:txBody>
          <a:bodyPr/>
          <a:lstStyle/>
          <a:p>
            <a:r>
              <a:rPr lang="en-US" altLang="ko-KR" sz="3200" dirty="0"/>
              <a:t>Discussion on Rel-20 AI/ML air-interface</a:t>
            </a:r>
            <a:endParaRPr lang="ko-KR" altLang="en-US" sz="3200" dirty="0"/>
          </a:p>
        </p:txBody>
      </p:sp>
    </p:spTree>
    <p:extLst>
      <p:ext uri="{BB962C8B-B14F-4D97-AF65-F5344CB8AC3E}">
        <p14:creationId xmlns:p14="http://schemas.microsoft.com/office/powerpoint/2010/main" val="422332421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003376" y="80268"/>
            <a:ext cx="11233248" cy="919014"/>
          </a:xfrm>
        </p:spPr>
        <p:txBody>
          <a:bodyPr/>
          <a:lstStyle/>
          <a:p>
            <a:r>
              <a:rPr lang="en-US" altLang="ko-KR" dirty="0"/>
              <a:t>Background of R19 CSI compression</a:t>
            </a:r>
            <a:endParaRPr lang="ko-KR" altLang="en-US" dirty="0"/>
          </a:p>
        </p:txBody>
      </p:sp>
      <p:sp>
        <p:nvSpPr>
          <p:cNvPr id="3" name="내용 개체 틀 2"/>
          <p:cNvSpPr>
            <a:spLocks noGrp="1"/>
          </p:cNvSpPr>
          <p:nvPr>
            <p:ph idx="4294967295"/>
          </p:nvPr>
        </p:nvSpPr>
        <p:spPr>
          <a:xfrm>
            <a:off x="1067272" y="1333922"/>
            <a:ext cx="12889432" cy="6984776"/>
          </a:xfrm>
        </p:spPr>
        <p:txBody>
          <a:bodyPr>
            <a:noAutofit/>
          </a:bodyPr>
          <a:lstStyle/>
          <a:p>
            <a:r>
              <a:rPr lang="en-US" altLang="ko-KR" sz="2800" b="1" dirty="0">
                <a:solidFill>
                  <a:srgbClr val="6B6B6B"/>
                </a:solidFill>
              </a:rPr>
              <a:t>Study objectives of R19 additional study on CSI compression</a:t>
            </a:r>
          </a:p>
          <a:p>
            <a:pPr lvl="1"/>
            <a:r>
              <a:rPr lang="en-US" altLang="ko-KR" sz="2000" dirty="0">
                <a:solidFill>
                  <a:srgbClr val="6B6B6B"/>
                </a:solidFill>
              </a:rPr>
              <a:t>Improve trade-off between </a:t>
            </a:r>
            <a:r>
              <a:rPr lang="en-US" altLang="ko-KR" sz="2000" b="1" dirty="0">
                <a:solidFill>
                  <a:srgbClr val="FF0000"/>
                </a:solidFill>
              </a:rPr>
              <a:t>performance </a:t>
            </a:r>
            <a:r>
              <a:rPr lang="en-US" altLang="ko-KR" sz="2000" dirty="0">
                <a:solidFill>
                  <a:srgbClr val="6B6B6B"/>
                </a:solidFill>
              </a:rPr>
              <a:t>and </a:t>
            </a:r>
            <a:r>
              <a:rPr lang="en-US" altLang="ko-KR" sz="2000" b="1" dirty="0">
                <a:solidFill>
                  <a:srgbClr val="FF0000"/>
                </a:solidFill>
              </a:rPr>
              <a:t>complexity/overhead</a:t>
            </a:r>
          </a:p>
          <a:p>
            <a:pPr lvl="2"/>
            <a:r>
              <a:rPr lang="en-US" altLang="ko-KR" sz="1600" dirty="0">
                <a:solidFill>
                  <a:srgbClr val="6B6B6B"/>
                </a:solidFill>
              </a:rPr>
              <a:t>e.g., considering extending the spatial/frequency compression to spatial/temporal/frequency compression, cell/site specific models, CSI compression plus prediction (compared to Rel-18 non-AI/ML based approach), etc.</a:t>
            </a:r>
          </a:p>
          <a:p>
            <a:pPr lvl="1"/>
            <a:r>
              <a:rPr lang="en-US" altLang="ko-KR" sz="2000" dirty="0">
                <a:solidFill>
                  <a:srgbClr val="6B6B6B"/>
                </a:solidFill>
              </a:rPr>
              <a:t>Alleviate/resolve issues related to </a:t>
            </a:r>
            <a:r>
              <a:rPr lang="en-US" altLang="ko-KR" sz="2000" b="1" dirty="0">
                <a:solidFill>
                  <a:srgbClr val="FF0000"/>
                </a:solidFill>
              </a:rPr>
              <a:t>inter-vendor training collaboration</a:t>
            </a:r>
          </a:p>
          <a:p>
            <a:r>
              <a:rPr lang="en-US" altLang="ko-KR" sz="2800" b="1" dirty="0">
                <a:solidFill>
                  <a:srgbClr val="6B6B6B"/>
                </a:solidFill>
              </a:rPr>
              <a:t>For trade-off performance and complexity/overhead</a:t>
            </a:r>
          </a:p>
          <a:p>
            <a:pPr lvl="1"/>
            <a:r>
              <a:rPr lang="en-US" altLang="ko-KR" sz="2000" dirty="0">
                <a:solidFill>
                  <a:srgbClr val="6B6B6B"/>
                </a:solidFill>
              </a:rPr>
              <a:t>RAN 1 studied following cases with prioritization</a:t>
            </a:r>
          </a:p>
          <a:p>
            <a:endParaRPr lang="en-US" altLang="ko-KR" sz="2800" b="1" dirty="0">
              <a:solidFill>
                <a:srgbClr val="6B6B6B"/>
              </a:solidFill>
            </a:endParaRPr>
          </a:p>
          <a:p>
            <a:endParaRPr lang="en-US" altLang="ko-KR" sz="2800" b="1" dirty="0">
              <a:solidFill>
                <a:srgbClr val="6B6B6B"/>
              </a:solidFill>
            </a:endParaRPr>
          </a:p>
          <a:p>
            <a:endParaRPr lang="en-US" altLang="ko-KR" sz="2800" b="1" dirty="0">
              <a:solidFill>
                <a:srgbClr val="6B6B6B"/>
              </a:solidFill>
            </a:endParaRPr>
          </a:p>
          <a:p>
            <a:r>
              <a:rPr lang="en-US" altLang="ko-KR" sz="2800" b="1" dirty="0">
                <a:solidFill>
                  <a:srgbClr val="6B6B6B"/>
                </a:solidFill>
              </a:rPr>
              <a:t>For inter-vendor training collaboration</a:t>
            </a:r>
          </a:p>
          <a:p>
            <a:pPr lvl="1"/>
            <a:r>
              <a:rPr lang="en-US" altLang="ko-KR" sz="2000" dirty="0">
                <a:solidFill>
                  <a:srgbClr val="6B6B6B"/>
                </a:solidFill>
              </a:rPr>
              <a:t>RAN1 studied following directions and its sub-options with prioritization</a:t>
            </a:r>
          </a:p>
          <a:p>
            <a:pPr lvl="2"/>
            <a:r>
              <a:rPr lang="en-US" altLang="ko-KR" sz="1600" b="1" dirty="0">
                <a:solidFill>
                  <a:srgbClr val="6B6B6B"/>
                </a:solidFill>
              </a:rPr>
              <a:t>Direction A: </a:t>
            </a:r>
            <a:r>
              <a:rPr lang="en-US" altLang="ko-KR" sz="1600" dirty="0">
                <a:solidFill>
                  <a:srgbClr val="6B6B6B"/>
                </a:solidFill>
              </a:rPr>
              <a:t>Sharing parameters/reference model/dataset that enables UE-side offline engineering </a:t>
            </a:r>
          </a:p>
          <a:p>
            <a:pPr lvl="3"/>
            <a:r>
              <a:rPr lang="en-US" altLang="ko-KR" sz="1400" b="1" dirty="0">
                <a:solidFill>
                  <a:srgbClr val="6B6B6B"/>
                </a:solidFill>
              </a:rPr>
              <a:t>Option 3a-1: </a:t>
            </a:r>
            <a:r>
              <a:rPr lang="en-US" altLang="ko-KR" sz="1400" dirty="0">
                <a:solidFill>
                  <a:srgbClr val="6B6B6B"/>
                </a:solidFill>
              </a:rPr>
              <a:t>encoder parameter exchange, with and without {target CSI}</a:t>
            </a:r>
          </a:p>
          <a:p>
            <a:pPr lvl="3"/>
            <a:r>
              <a:rPr lang="en-US" altLang="ko-KR" sz="1400" b="1" dirty="0">
                <a:solidFill>
                  <a:srgbClr val="6B6B6B"/>
                </a:solidFill>
              </a:rPr>
              <a:t>Option 4-1: </a:t>
            </a:r>
            <a:r>
              <a:rPr lang="en-US" altLang="ko-KR" sz="1400" dirty="0">
                <a:solidFill>
                  <a:srgbClr val="6B6B6B"/>
                </a:solidFill>
              </a:rPr>
              <a:t>dataset exchange (target CSI,  CSI feedback)</a:t>
            </a:r>
          </a:p>
          <a:p>
            <a:pPr lvl="2"/>
            <a:r>
              <a:rPr lang="en-US" altLang="ko-KR" sz="1600" b="1" dirty="0">
                <a:solidFill>
                  <a:srgbClr val="6B6B6B"/>
                </a:solidFill>
              </a:rPr>
              <a:t>Direction C: </a:t>
            </a:r>
            <a:r>
              <a:rPr lang="en-US" altLang="ko-KR" sz="1600" dirty="0">
                <a:solidFill>
                  <a:srgbClr val="6B6B6B"/>
                </a:solidFill>
              </a:rPr>
              <a:t>Fully standardized reference model(s) and parameters with specified CSI generation part and/or CSI reconstruction part (option 1)</a:t>
            </a:r>
          </a:p>
          <a:p>
            <a:pPr lvl="2"/>
            <a:endParaRPr lang="en-US" altLang="ko-KR" sz="1600" dirty="0">
              <a:solidFill>
                <a:srgbClr val="6B6B6B"/>
              </a:solidFill>
            </a:endParaRPr>
          </a:p>
          <a:p>
            <a:pPr lvl="2"/>
            <a:endParaRPr lang="en-US" altLang="ko-KR" sz="1600" dirty="0">
              <a:solidFill>
                <a:srgbClr val="6B6B6B"/>
              </a:solidFill>
            </a:endParaRPr>
          </a:p>
          <a:p>
            <a:endParaRPr lang="ko-KR" altLang="en-US" sz="4000" dirty="0"/>
          </a:p>
        </p:txBody>
      </p:sp>
      <p:graphicFrame>
        <p:nvGraphicFramePr>
          <p:cNvPr id="5" name="표 4">
            <a:extLst>
              <a:ext uri="{FF2B5EF4-FFF2-40B4-BE49-F238E27FC236}">
                <a16:creationId xmlns:a16="http://schemas.microsoft.com/office/drawing/2014/main" id="{8CF8B3E2-94A1-4BF4-B9FA-8DCED5A602DB}"/>
              </a:ext>
            </a:extLst>
          </p:cNvPr>
          <p:cNvGraphicFramePr>
            <a:graphicFrameLocks noGrp="1"/>
          </p:cNvGraphicFramePr>
          <p:nvPr>
            <p:extLst>
              <p:ext uri="{D42A27DB-BD31-4B8C-83A1-F6EECF244321}">
                <p14:modId xmlns:p14="http://schemas.microsoft.com/office/powerpoint/2010/main" val="987112038"/>
              </p:ext>
            </p:extLst>
          </p:nvPr>
        </p:nvGraphicFramePr>
        <p:xfrm>
          <a:off x="2795464" y="4286250"/>
          <a:ext cx="9145015" cy="1129780"/>
        </p:xfrm>
        <a:graphic>
          <a:graphicData uri="http://schemas.openxmlformats.org/drawingml/2006/table">
            <a:tbl>
              <a:tblPr firstRow="1" firstCol="1" bandRow="1">
                <a:tableStyleId>{21E4AEA4-8DFA-4A89-87EB-49C32662AFE0}</a:tableStyleId>
              </a:tblPr>
              <a:tblGrid>
                <a:gridCol w="761513">
                  <a:extLst>
                    <a:ext uri="{9D8B030D-6E8A-4147-A177-3AD203B41FA5}">
                      <a16:colId xmlns:a16="http://schemas.microsoft.com/office/drawing/2014/main" val="230608638"/>
                    </a:ext>
                  </a:extLst>
                </a:gridCol>
                <a:gridCol w="2112842">
                  <a:extLst>
                    <a:ext uri="{9D8B030D-6E8A-4147-A177-3AD203B41FA5}">
                      <a16:colId xmlns:a16="http://schemas.microsoft.com/office/drawing/2014/main" val="2703328260"/>
                    </a:ext>
                  </a:extLst>
                </a:gridCol>
                <a:gridCol w="3135330">
                  <a:extLst>
                    <a:ext uri="{9D8B030D-6E8A-4147-A177-3AD203B41FA5}">
                      <a16:colId xmlns:a16="http://schemas.microsoft.com/office/drawing/2014/main" val="3825897842"/>
                    </a:ext>
                  </a:extLst>
                </a:gridCol>
                <a:gridCol w="3135330">
                  <a:extLst>
                    <a:ext uri="{9D8B030D-6E8A-4147-A177-3AD203B41FA5}">
                      <a16:colId xmlns:a16="http://schemas.microsoft.com/office/drawing/2014/main" val="3730982544"/>
                    </a:ext>
                  </a:extLst>
                </a:gridCol>
              </a:tblGrid>
              <a:tr h="282445">
                <a:tc>
                  <a:txBody>
                    <a:bodyPr/>
                    <a:lstStyle/>
                    <a:p>
                      <a:pPr algn="ctr" fontAlgn="auto" hangingPunct="1">
                        <a:lnSpc>
                          <a:spcPct val="107000"/>
                        </a:lnSpc>
                        <a:spcAft>
                          <a:spcPts val="0"/>
                        </a:spcAft>
                      </a:pPr>
                      <a:r>
                        <a:rPr lang="en-GB" sz="1000" kern="100" dirty="0">
                          <a:effectLst/>
                        </a:rPr>
                        <a:t>Case</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Target CSI slot(s)</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Whether the UE uses past CSI information</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Whether the network uses past CSI information</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2856901235"/>
                  </a:ext>
                </a:extLst>
              </a:tr>
              <a:tr h="282445">
                <a:tc>
                  <a:txBody>
                    <a:bodyPr/>
                    <a:lstStyle/>
                    <a:p>
                      <a:pPr algn="ctr" fontAlgn="auto" hangingPunct="1">
                        <a:lnSpc>
                          <a:spcPct val="107000"/>
                        </a:lnSpc>
                        <a:spcAft>
                          <a:spcPts val="0"/>
                        </a:spcAft>
                      </a:pPr>
                      <a:r>
                        <a:rPr lang="en-GB" sz="1000" kern="100" dirty="0">
                          <a:effectLst/>
                        </a:rPr>
                        <a:t>0</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Present slot</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No</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No</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1924501151"/>
                  </a:ext>
                </a:extLst>
              </a:tr>
              <a:tr h="282445">
                <a:tc>
                  <a:txBody>
                    <a:bodyPr/>
                    <a:lstStyle/>
                    <a:p>
                      <a:pPr algn="ctr" fontAlgn="auto" hangingPunct="1">
                        <a:lnSpc>
                          <a:spcPct val="107000"/>
                        </a:lnSpc>
                        <a:spcAft>
                          <a:spcPts val="0"/>
                        </a:spcAft>
                      </a:pPr>
                      <a:r>
                        <a:rPr lang="en-GB" sz="1000" kern="100" dirty="0">
                          <a:effectLst/>
                        </a:rPr>
                        <a:t>2</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Present slot</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Yes</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Yes</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4103875023"/>
                  </a:ext>
                </a:extLst>
              </a:tr>
              <a:tr h="282445">
                <a:tc>
                  <a:txBody>
                    <a:bodyPr/>
                    <a:lstStyle/>
                    <a:p>
                      <a:pPr algn="ctr" fontAlgn="auto" hangingPunct="1">
                        <a:lnSpc>
                          <a:spcPct val="107000"/>
                        </a:lnSpc>
                        <a:spcAft>
                          <a:spcPts val="0"/>
                        </a:spcAft>
                      </a:pPr>
                      <a:r>
                        <a:rPr lang="en-GB" sz="1000" kern="100" dirty="0">
                          <a:effectLst/>
                        </a:rPr>
                        <a:t>3</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Future slot(s)</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Yes</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tc>
                  <a:txBody>
                    <a:bodyPr/>
                    <a:lstStyle/>
                    <a:p>
                      <a:pPr algn="ctr" fontAlgn="auto" hangingPunct="1">
                        <a:lnSpc>
                          <a:spcPct val="107000"/>
                        </a:lnSpc>
                        <a:spcAft>
                          <a:spcPts val="0"/>
                        </a:spcAft>
                      </a:pPr>
                      <a:r>
                        <a:rPr lang="en-GB" sz="1000" kern="100" dirty="0">
                          <a:effectLst/>
                        </a:rPr>
                        <a:t>No</a:t>
                      </a:r>
                      <a:endParaRPr lang="ko-KR" sz="1000" kern="100" dirty="0">
                        <a:effectLst/>
                        <a:latin typeface="Times New Roman" panose="02020603050405020304" pitchFamily="18" charset="0"/>
                        <a:ea typeface="Times New Roman" panose="02020603050405020304" pitchFamily="18" charset="0"/>
                      </a:endParaRPr>
                    </a:p>
                  </a:txBody>
                  <a:tcPr marL="68580" marR="68580" marT="0" marB="0" anchor="ctr"/>
                </a:tc>
                <a:extLst>
                  <a:ext uri="{0D108BD9-81ED-4DB2-BD59-A6C34878D82A}">
                    <a16:rowId xmlns:a16="http://schemas.microsoft.com/office/drawing/2014/main" val="3560605204"/>
                  </a:ext>
                </a:extLst>
              </a:tr>
            </a:tbl>
          </a:graphicData>
        </a:graphic>
      </p:graphicFrame>
    </p:spTree>
    <p:extLst>
      <p:ext uri="{BB962C8B-B14F-4D97-AF65-F5344CB8AC3E}">
        <p14:creationId xmlns:p14="http://schemas.microsoft.com/office/powerpoint/2010/main" val="25577776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003376" y="80268"/>
            <a:ext cx="11233248" cy="919014"/>
          </a:xfrm>
        </p:spPr>
        <p:txBody>
          <a:bodyPr/>
          <a:lstStyle/>
          <a:p>
            <a:r>
              <a:rPr lang="en-US" altLang="ko-KR" dirty="0"/>
              <a:t>Discussion on Rel-20 AI/ML air-interface</a:t>
            </a:r>
            <a:endParaRPr lang="ko-KR" altLang="en-US" dirty="0"/>
          </a:p>
        </p:txBody>
      </p:sp>
      <p:sp>
        <p:nvSpPr>
          <p:cNvPr id="3" name="내용 개체 틀 2"/>
          <p:cNvSpPr>
            <a:spLocks noGrp="1"/>
          </p:cNvSpPr>
          <p:nvPr>
            <p:ph idx="4294967295"/>
          </p:nvPr>
        </p:nvSpPr>
        <p:spPr>
          <a:xfrm>
            <a:off x="1067272" y="1333922"/>
            <a:ext cx="12889432" cy="6984776"/>
          </a:xfrm>
        </p:spPr>
        <p:txBody>
          <a:bodyPr>
            <a:noAutofit/>
          </a:bodyPr>
          <a:lstStyle/>
          <a:p>
            <a:r>
              <a:rPr lang="en-US" altLang="ko-KR" sz="2400" b="1" dirty="0">
                <a:solidFill>
                  <a:srgbClr val="6B6B6B"/>
                </a:solidFill>
              </a:rPr>
              <a:t>RAN1’s conclusion on inter-vendor collaboration</a:t>
            </a: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r>
              <a:rPr lang="en-US" altLang="ko-KR" sz="2400" b="1" dirty="0">
                <a:solidFill>
                  <a:srgbClr val="6B6B6B"/>
                </a:solidFill>
              </a:rPr>
              <a:t>Discussion</a:t>
            </a:r>
          </a:p>
          <a:p>
            <a:pPr lvl="1"/>
            <a:r>
              <a:rPr lang="en-US" altLang="ko-KR" sz="1600" b="1" dirty="0">
                <a:solidFill>
                  <a:srgbClr val="6B6B6B"/>
                </a:solidFill>
              </a:rPr>
              <a:t>Direction C requires standardized reference model which is heavy burden for standardization, also Direction C only ensures minimum performance requirement, so it may provide lower performance than Direction A with sub-option 4-1 and 3a-1. </a:t>
            </a:r>
          </a:p>
          <a:p>
            <a:pPr lvl="1"/>
            <a:r>
              <a:rPr lang="en-US" altLang="ko-KR" sz="1600" b="1" dirty="0">
                <a:solidFill>
                  <a:srgbClr val="6B6B6B"/>
                </a:solidFill>
              </a:rPr>
              <a:t>For Direction A with sub-option 3a-1, compared to sub-option 4-1, it requires standardized model structure and method to deliver/transfer model parameters. In addition, considering explosive growth of AI/ML technology, relying on certain reference model may limit performance in the field, and it may not be appropriate future-proof direction. </a:t>
            </a:r>
          </a:p>
          <a:p>
            <a:pPr lvl="1"/>
            <a:endParaRPr lang="en-US" altLang="ko-KR" sz="1600" b="1" dirty="0">
              <a:solidFill>
                <a:srgbClr val="6B6B6B"/>
              </a:solidFill>
            </a:endParaRPr>
          </a:p>
          <a:p>
            <a:r>
              <a:rPr lang="en-US" altLang="ko-KR" sz="2400" b="1" dirty="0">
                <a:solidFill>
                  <a:srgbClr val="6B6B6B"/>
                </a:solidFill>
              </a:rPr>
              <a:t>Proposal</a:t>
            </a:r>
          </a:p>
          <a:p>
            <a:pPr lvl="1"/>
            <a:r>
              <a:rPr lang="en-US" altLang="ko-KR" sz="1600" b="1" dirty="0">
                <a:solidFill>
                  <a:srgbClr val="6B6B6B"/>
                </a:solidFill>
              </a:rPr>
              <a:t>For inter-vendor training collaboration, support Direction A with sub-option 4-1 for normative work.</a:t>
            </a:r>
            <a:endParaRPr lang="ko-KR" altLang="en-US" sz="1600" b="1" dirty="0">
              <a:solidFill>
                <a:srgbClr val="6B6B6B"/>
              </a:solidFill>
            </a:endParaRPr>
          </a:p>
        </p:txBody>
      </p:sp>
      <p:sp>
        <p:nvSpPr>
          <p:cNvPr id="5" name="직사각형 4">
            <a:extLst>
              <a:ext uri="{FF2B5EF4-FFF2-40B4-BE49-F238E27FC236}">
                <a16:creationId xmlns:a16="http://schemas.microsoft.com/office/drawing/2014/main" id="{0C0DE23E-39C4-477C-A911-86346D68D6E3}"/>
              </a:ext>
            </a:extLst>
          </p:cNvPr>
          <p:cNvSpPr/>
          <p:nvPr/>
        </p:nvSpPr>
        <p:spPr>
          <a:xfrm>
            <a:off x="1715344" y="1856258"/>
            <a:ext cx="10945216" cy="2907183"/>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7" name="그림 6">
            <a:extLst>
              <a:ext uri="{FF2B5EF4-FFF2-40B4-BE49-F238E27FC236}">
                <a16:creationId xmlns:a16="http://schemas.microsoft.com/office/drawing/2014/main" id="{F29231E3-9692-42ED-8426-44F0AF015473}"/>
              </a:ext>
            </a:extLst>
          </p:cNvPr>
          <p:cNvPicPr>
            <a:picLocks noChangeAspect="1"/>
          </p:cNvPicPr>
          <p:nvPr/>
        </p:nvPicPr>
        <p:blipFill>
          <a:blip r:embed="rId2"/>
          <a:stretch>
            <a:fillRect/>
          </a:stretch>
        </p:blipFill>
        <p:spPr>
          <a:xfrm>
            <a:off x="2220454" y="2027137"/>
            <a:ext cx="9934996" cy="2736304"/>
          </a:xfrm>
          <a:prstGeom prst="rect">
            <a:avLst/>
          </a:prstGeom>
        </p:spPr>
      </p:pic>
    </p:spTree>
    <p:extLst>
      <p:ext uri="{BB962C8B-B14F-4D97-AF65-F5344CB8AC3E}">
        <p14:creationId xmlns:p14="http://schemas.microsoft.com/office/powerpoint/2010/main" val="30753415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2003376" y="80268"/>
            <a:ext cx="11233248" cy="919014"/>
          </a:xfrm>
        </p:spPr>
        <p:txBody>
          <a:bodyPr/>
          <a:lstStyle/>
          <a:p>
            <a:r>
              <a:rPr lang="en-US" altLang="ko-KR" dirty="0"/>
              <a:t>Discussion on Rel-20 AI/ML air-interface</a:t>
            </a:r>
            <a:endParaRPr lang="ko-KR" altLang="en-US" dirty="0"/>
          </a:p>
        </p:txBody>
      </p:sp>
      <p:sp>
        <p:nvSpPr>
          <p:cNvPr id="3" name="내용 개체 틀 2"/>
          <p:cNvSpPr>
            <a:spLocks noGrp="1"/>
          </p:cNvSpPr>
          <p:nvPr>
            <p:ph idx="4294967295"/>
          </p:nvPr>
        </p:nvSpPr>
        <p:spPr>
          <a:xfrm>
            <a:off x="1067272" y="1333922"/>
            <a:ext cx="12889432" cy="6984776"/>
          </a:xfrm>
        </p:spPr>
        <p:txBody>
          <a:bodyPr>
            <a:noAutofit/>
          </a:bodyPr>
          <a:lstStyle/>
          <a:p>
            <a:r>
              <a:rPr lang="en-US" altLang="ko-KR" sz="2400" b="1" dirty="0">
                <a:solidFill>
                  <a:srgbClr val="6B6B6B"/>
                </a:solidFill>
              </a:rPr>
              <a:t>RAN1’s recommendation for normative work for CSI compression</a:t>
            </a: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r>
              <a:rPr lang="en-US" altLang="ko-KR" sz="2400" b="1" dirty="0">
                <a:solidFill>
                  <a:srgbClr val="6B6B6B"/>
                </a:solidFill>
              </a:rPr>
              <a:t>Discussion</a:t>
            </a:r>
            <a:endParaRPr lang="en-US" altLang="ko-KR" sz="1600" b="1" dirty="0">
              <a:solidFill>
                <a:srgbClr val="6B6B6B"/>
              </a:solidFill>
            </a:endParaRPr>
          </a:p>
          <a:p>
            <a:pPr lvl="1"/>
            <a:r>
              <a:rPr lang="en-US" altLang="ko-KR" sz="1600" b="1" dirty="0">
                <a:solidFill>
                  <a:srgbClr val="6B6B6B"/>
                </a:solidFill>
              </a:rPr>
              <a:t>As shown above, Case 0 is recommended for normative work and case 2 and 3 which are enhanced schemes over case 0 can be further considered. However, given limited time budget, it is preferred to focus on Case 0 only in Rel-20. </a:t>
            </a:r>
          </a:p>
          <a:p>
            <a:pPr lvl="1"/>
            <a:r>
              <a:rPr lang="en-US" altLang="ko-KR" sz="1600" b="1" dirty="0">
                <a:solidFill>
                  <a:srgbClr val="6B6B6B"/>
                </a:solidFill>
              </a:rPr>
              <a:t>For performance monitoring, during the study, NW side performance monitoring and UE side performance monitoring were studied. In addition, for NW-side performance monitoring, it was concluded that legacy codebook can be used for target CSI reporting meaning that it can be supported without specification enhancement. Therefore, it is better to focus on the UE-side performance monitoring, if needed.</a:t>
            </a:r>
          </a:p>
          <a:p>
            <a:endParaRPr lang="en-US" altLang="ko-KR" sz="1600" b="1" dirty="0">
              <a:solidFill>
                <a:srgbClr val="6B6B6B"/>
              </a:solidFill>
            </a:endParaRPr>
          </a:p>
          <a:p>
            <a:r>
              <a:rPr lang="en-US" altLang="ko-KR" sz="2400" b="1" dirty="0">
                <a:solidFill>
                  <a:srgbClr val="6B6B6B"/>
                </a:solidFill>
              </a:rPr>
              <a:t>Proposal</a:t>
            </a:r>
          </a:p>
          <a:p>
            <a:pPr lvl="1"/>
            <a:r>
              <a:rPr lang="en-US" altLang="ko-KR" sz="1600" b="1" dirty="0">
                <a:solidFill>
                  <a:srgbClr val="6B6B6B"/>
                </a:solidFill>
              </a:rPr>
              <a:t>For normative work of CSI compression, consider following modification from RAN1’s recommendation. </a:t>
            </a:r>
          </a:p>
          <a:p>
            <a:pPr lvl="2"/>
            <a:r>
              <a:rPr lang="en-US" altLang="ko-KR" sz="1600" b="1" dirty="0">
                <a:solidFill>
                  <a:srgbClr val="6B6B6B"/>
                </a:solidFill>
              </a:rPr>
              <a:t>Focus on Case 0 only</a:t>
            </a:r>
          </a:p>
          <a:p>
            <a:pPr lvl="2"/>
            <a:r>
              <a:rPr lang="en-US" altLang="ko-KR" sz="1600" b="1" dirty="0">
                <a:solidFill>
                  <a:srgbClr val="6B6B6B"/>
                </a:solidFill>
              </a:rPr>
              <a:t>Specify UE-side performance monitoring, if needed</a:t>
            </a:r>
          </a:p>
          <a:p>
            <a:pPr lvl="1"/>
            <a:endParaRPr lang="en-US" altLang="ko-KR" sz="1600" b="1" dirty="0">
              <a:solidFill>
                <a:srgbClr val="6B6B6B"/>
              </a:solidFill>
            </a:endParaRPr>
          </a:p>
          <a:p>
            <a:pPr lvl="1"/>
            <a:endParaRPr lang="en-US" altLang="ko-KR" sz="1600" b="1" dirty="0">
              <a:solidFill>
                <a:srgbClr val="6B6B6B"/>
              </a:solidFill>
            </a:endParaRPr>
          </a:p>
          <a:p>
            <a:pPr lvl="1"/>
            <a:endParaRPr lang="en-US" altLang="ko-KR" sz="1600" b="1" dirty="0">
              <a:solidFill>
                <a:srgbClr val="6B6B6B"/>
              </a:solidFill>
            </a:endParaRPr>
          </a:p>
          <a:p>
            <a:pPr lvl="1"/>
            <a:endParaRPr lang="en-US" altLang="ko-KR" sz="1600" b="1" dirty="0">
              <a:solidFill>
                <a:srgbClr val="6B6B6B"/>
              </a:solidFill>
            </a:endParaRPr>
          </a:p>
          <a:p>
            <a:endParaRPr lang="en-US" altLang="ko-KR" sz="2400" b="1" dirty="0">
              <a:solidFill>
                <a:srgbClr val="6B6B6B"/>
              </a:solidFill>
            </a:endParaRPr>
          </a:p>
          <a:p>
            <a:endParaRPr lang="en-US" altLang="ko-KR" sz="2400" b="1" dirty="0">
              <a:solidFill>
                <a:srgbClr val="6B6B6B"/>
              </a:solidFill>
            </a:endParaRPr>
          </a:p>
          <a:p>
            <a:endParaRPr lang="en-US" altLang="ko-KR" sz="2000" dirty="0">
              <a:solidFill>
                <a:srgbClr val="6B6B6B"/>
              </a:solidFill>
            </a:endParaRPr>
          </a:p>
          <a:p>
            <a:endParaRPr lang="en-US" altLang="ko-KR" sz="2800" b="1" dirty="0">
              <a:solidFill>
                <a:srgbClr val="6B6B6B"/>
              </a:solidFill>
            </a:endParaRPr>
          </a:p>
          <a:p>
            <a:endParaRPr lang="en-US" altLang="ko-KR" sz="2800" b="1" dirty="0">
              <a:solidFill>
                <a:srgbClr val="6B6B6B"/>
              </a:solidFill>
            </a:endParaRPr>
          </a:p>
          <a:p>
            <a:pPr lvl="1"/>
            <a:endParaRPr lang="en-US" altLang="ko-KR" sz="3200" b="1" dirty="0"/>
          </a:p>
          <a:p>
            <a:endParaRPr lang="ko-KR" altLang="en-US" sz="4000" dirty="0"/>
          </a:p>
        </p:txBody>
      </p:sp>
      <p:sp>
        <p:nvSpPr>
          <p:cNvPr id="5" name="직사각형 4">
            <a:extLst>
              <a:ext uri="{FF2B5EF4-FFF2-40B4-BE49-F238E27FC236}">
                <a16:creationId xmlns:a16="http://schemas.microsoft.com/office/drawing/2014/main" id="{0C0DE23E-39C4-477C-A911-86346D68D6E3}"/>
              </a:ext>
            </a:extLst>
          </p:cNvPr>
          <p:cNvSpPr/>
          <p:nvPr/>
        </p:nvSpPr>
        <p:spPr>
          <a:xfrm>
            <a:off x="1930510" y="1909985"/>
            <a:ext cx="11162956" cy="2376265"/>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7" name="그림 6">
            <a:extLst>
              <a:ext uri="{FF2B5EF4-FFF2-40B4-BE49-F238E27FC236}">
                <a16:creationId xmlns:a16="http://schemas.microsoft.com/office/drawing/2014/main" id="{AE00A8B5-A574-49B7-BE69-708FC307AC4A}"/>
              </a:ext>
            </a:extLst>
          </p:cNvPr>
          <p:cNvPicPr>
            <a:picLocks noChangeAspect="1"/>
          </p:cNvPicPr>
          <p:nvPr/>
        </p:nvPicPr>
        <p:blipFill>
          <a:blip r:embed="rId2"/>
          <a:stretch>
            <a:fillRect/>
          </a:stretch>
        </p:blipFill>
        <p:spPr>
          <a:xfrm>
            <a:off x="2146534" y="2047676"/>
            <a:ext cx="10730908" cy="2223691"/>
          </a:xfrm>
          <a:prstGeom prst="rect">
            <a:avLst/>
          </a:prstGeom>
        </p:spPr>
      </p:pic>
    </p:spTree>
    <p:extLst>
      <p:ext uri="{BB962C8B-B14F-4D97-AF65-F5344CB8AC3E}">
        <p14:creationId xmlns:p14="http://schemas.microsoft.com/office/powerpoint/2010/main" val="18176272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내용 개체 틀 2"/>
          <p:cNvSpPr txBox="1">
            <a:spLocks/>
          </p:cNvSpPr>
          <p:nvPr/>
        </p:nvSpPr>
        <p:spPr bwMode="auto">
          <a:xfrm>
            <a:off x="1067272" y="1333922"/>
            <a:ext cx="13609512" cy="6696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248" tIns="57124" rIns="114248" bIns="57124" numCol="1" anchor="t" anchorCtr="0" compatLnSpc="1">
            <a:prstTxWarp prst="textNoShape">
              <a:avLst/>
            </a:prstTxWarp>
          </a:bodyPr>
          <a:lstStyle>
            <a:lvl1pPr marL="423863" indent="-423863" algn="l" defTabSz="1138238" rtl="0" eaLnBrk="0" fontAlgn="base" latinLnBrk="1" hangingPunct="0">
              <a:spcBef>
                <a:spcPct val="20000"/>
              </a:spcBef>
              <a:spcAft>
                <a:spcPct val="0"/>
              </a:spcAft>
              <a:buFont typeface="Arial" panose="020B0604020202020204" pitchFamily="34" charset="0"/>
              <a:buChar char="•"/>
              <a:defRPr sz="32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1pPr>
            <a:lvl2pPr marL="923925" indent="-352425" algn="l" defTabSz="1138238" rtl="0" eaLnBrk="0" fontAlgn="base" latinLnBrk="1" hangingPunct="0">
              <a:spcBef>
                <a:spcPct val="20000"/>
              </a:spcBef>
              <a:spcAft>
                <a:spcPct val="0"/>
              </a:spcAft>
              <a:buFont typeface="Arial" panose="020B0604020202020204" pitchFamily="34" charset="0"/>
              <a:buChar char="–"/>
              <a:defRPr sz="24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2pPr>
            <a:lvl3pPr marL="1423988" indent="-280988" algn="l" defTabSz="1138238" rtl="0" eaLnBrk="0" fontAlgn="base" latinLnBrk="1" hangingPunct="0">
              <a:spcBef>
                <a:spcPct val="20000"/>
              </a:spcBef>
              <a:spcAft>
                <a:spcPct val="0"/>
              </a:spcAft>
              <a:buFont typeface="Arial" panose="020B0604020202020204" pitchFamily="34" charset="0"/>
              <a:buChar char="•"/>
              <a:defRPr sz="20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3pPr>
            <a:lvl4pPr marL="19954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4pPr>
            <a:lvl5pPr marL="2566988" indent="-280988" algn="l" defTabSz="1138238" rtl="0" eaLnBrk="0" fontAlgn="base" latinLnBrk="1" hangingPunct="0">
              <a:spcBef>
                <a:spcPct val="20000"/>
              </a:spcBef>
              <a:spcAft>
                <a:spcPct val="0"/>
              </a:spcAft>
              <a:buFont typeface="Arial" panose="020B0604020202020204" pitchFamily="34" charset="0"/>
              <a:buChar char="»"/>
              <a:defRPr sz="1800" kern="1200">
                <a:solidFill>
                  <a:schemeClr val="tx1">
                    <a:lumMod val="65000"/>
                    <a:lumOff val="35000"/>
                  </a:schemeClr>
                </a:solidFill>
                <a:latin typeface="Arial" panose="020B0604020202020204" pitchFamily="34" charset="0"/>
                <a:ea typeface="LG스마트체 Regular" panose="020B0600000101010101" pitchFamily="50" charset="-127"/>
                <a:cs typeface="Arial" panose="020B0604020202020204" pitchFamily="34" charset="0"/>
              </a:defRPr>
            </a:lvl5pPr>
            <a:lvl6pPr marL="314181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6pPr>
            <a:lvl7pPr marL="3713059"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7pPr>
            <a:lvl8pPr marL="4284300"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8pPr>
            <a:lvl9pPr marL="4855538" indent="-285621" algn="l" defTabSz="1142480" rtl="0" eaLnBrk="1" latinLnBrk="1" hangingPunct="1">
              <a:spcBef>
                <a:spcPct val="20000"/>
              </a:spcBef>
              <a:buFont typeface="Arial" pitchFamily="34" charset="0"/>
              <a:buChar char="•"/>
              <a:defRPr sz="2500" kern="1200">
                <a:solidFill>
                  <a:schemeClr val="tx1"/>
                </a:solidFill>
                <a:latin typeface="+mn-lt"/>
                <a:ea typeface="+mn-ea"/>
                <a:cs typeface="+mn-cs"/>
              </a:defRPr>
            </a:lvl9pPr>
          </a:lstStyle>
          <a:p>
            <a:pPr lvl="0"/>
            <a:r>
              <a:rPr lang="en-US" altLang="ko-KR" sz="2400" b="1" dirty="0">
                <a:solidFill>
                  <a:srgbClr val="6B6B6B"/>
                </a:solidFill>
              </a:rPr>
              <a:t>Proposal for Rel-20 AI/ML for air-interface </a:t>
            </a:r>
          </a:p>
          <a:p>
            <a:pPr lvl="1"/>
            <a:r>
              <a:rPr lang="en-US" altLang="ko-KR" sz="1600" b="1" dirty="0">
                <a:solidFill>
                  <a:srgbClr val="6B6B6B"/>
                </a:solidFill>
              </a:rPr>
              <a:t>For inter-vendor training collaboration, support Direction A with sub-option 4-1 for normative work.</a:t>
            </a:r>
          </a:p>
          <a:p>
            <a:pPr lvl="1"/>
            <a:r>
              <a:rPr lang="en-US" altLang="ko-KR" sz="1600" b="1" dirty="0">
                <a:solidFill>
                  <a:srgbClr val="6B6B6B"/>
                </a:solidFill>
              </a:rPr>
              <a:t>For normative work of CSI compression, consider following modification from RAN1’s recommendation. </a:t>
            </a:r>
          </a:p>
          <a:p>
            <a:pPr lvl="2"/>
            <a:r>
              <a:rPr lang="en-US" altLang="ko-KR" sz="1600" b="1" dirty="0">
                <a:solidFill>
                  <a:srgbClr val="6B6B6B"/>
                </a:solidFill>
              </a:rPr>
              <a:t>Focus on Case 0 only</a:t>
            </a:r>
          </a:p>
          <a:p>
            <a:pPr lvl="2"/>
            <a:r>
              <a:rPr lang="en-US" altLang="ko-KR" sz="1600" b="1" dirty="0">
                <a:solidFill>
                  <a:srgbClr val="6B6B6B"/>
                </a:solidFill>
              </a:rPr>
              <a:t>Specify UE-side performance monitoring, if needed</a:t>
            </a:r>
          </a:p>
          <a:p>
            <a:pPr lvl="1"/>
            <a:endParaRPr lang="ko-KR" altLang="en-US" sz="1800" b="1" dirty="0">
              <a:solidFill>
                <a:srgbClr val="6B6B6B"/>
              </a:solidFill>
            </a:endParaRPr>
          </a:p>
          <a:p>
            <a:pPr lvl="2"/>
            <a:endParaRPr lang="en-US" altLang="ko-KR" sz="1600" dirty="0">
              <a:solidFill>
                <a:srgbClr val="FF0000"/>
              </a:solidFill>
            </a:endParaRPr>
          </a:p>
          <a:p>
            <a:pPr lvl="1"/>
            <a:endParaRPr kumimoji="0" lang="en-US" altLang="ko-KR" sz="2000" dirty="0">
              <a:solidFill>
                <a:srgbClr val="FF0000"/>
              </a:solidFill>
            </a:endParaRPr>
          </a:p>
          <a:p>
            <a:endParaRPr kumimoji="0" lang="ko-KR" altLang="en-US" sz="3600" dirty="0"/>
          </a:p>
        </p:txBody>
      </p:sp>
      <p:sp>
        <p:nvSpPr>
          <p:cNvPr id="2" name="제목 1"/>
          <p:cNvSpPr>
            <a:spLocks noGrp="1"/>
          </p:cNvSpPr>
          <p:nvPr>
            <p:ph type="title"/>
          </p:nvPr>
        </p:nvSpPr>
        <p:spPr/>
        <p:txBody>
          <a:bodyPr/>
          <a:lstStyle/>
          <a:p>
            <a:r>
              <a:rPr lang="en-US" altLang="ko-KR" dirty="0"/>
              <a:t>Proposals</a:t>
            </a:r>
            <a:endParaRPr lang="ko-KR" altLang="en-US" dirty="0"/>
          </a:p>
        </p:txBody>
      </p:sp>
      <p:sp>
        <p:nvSpPr>
          <p:cNvPr id="25" name="Rectangle 8">
            <a:extLst>
              <a:ext uri="{FF2B5EF4-FFF2-40B4-BE49-F238E27FC236}">
                <a16:creationId xmlns:a16="http://schemas.microsoft.com/office/drawing/2014/main" id="{DEB734A2-2D23-418C-8AE0-349285F6E88E}"/>
              </a:ext>
            </a:extLst>
          </p:cNvPr>
          <p:cNvSpPr>
            <a:spLocks noChangeArrowheads="1"/>
          </p:cNvSpPr>
          <p:nvPr/>
        </p:nvSpPr>
        <p:spPr bwMode="auto">
          <a:xfrm>
            <a:off x="4651375" y="4177427"/>
            <a:ext cx="21993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a:defRPr>
                <a:solidFill>
                  <a:schemeClr val="tx1"/>
                </a:solidFill>
                <a:latin typeface="Arial" panose="020B0604020202020204" pitchFamily="34" charset="0"/>
              </a:defRPr>
            </a:lvl1pPr>
            <a:lvl2pPr marL="457200">
              <a:defRPr>
                <a:solidFill>
                  <a:schemeClr val="tx1"/>
                </a:solidFill>
                <a:latin typeface="Arial" panose="020B0604020202020204" pitchFamily="34" charset="0"/>
              </a:defRPr>
            </a:lvl2pPr>
            <a:lvl3pPr marL="914400">
              <a:defRPr>
                <a:solidFill>
                  <a:schemeClr val="tx1"/>
                </a:solidFill>
                <a:latin typeface="Arial" panose="020B0604020202020204" pitchFamily="34" charset="0"/>
              </a:defRPr>
            </a:lvl3pPr>
            <a:lvl4pPr marL="1371600">
              <a:defRPr>
                <a:solidFill>
                  <a:schemeClr val="tx1"/>
                </a:solidFill>
                <a:latin typeface="Arial" panose="020B0604020202020204" pitchFamily="34" charset="0"/>
              </a:defRPr>
            </a:lvl4pPr>
            <a:lvl5pPr marL="1828800">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altLang="zh-CN" sz="1000" b="0" i="0" u="none" strike="noStrike" cap="none" normalizeH="0" baseline="0" dirty="0">
                <a:ln>
                  <a:noFill/>
                </a:ln>
                <a:solidFill>
                  <a:schemeClr val="tx1"/>
                </a:solidFill>
                <a:effectLst/>
                <a:latin typeface="Arial" panose="020B0604020202020204" pitchFamily="34" charset="0"/>
                <a:ea typeface="DengXian" panose="02010600030101010101" pitchFamily="2" charset="-122"/>
                <a:cs typeface="Times New Roman" panose="02020603050405020304" pitchFamily="18" charset="0"/>
              </a:rPr>
              <a:t>.</a:t>
            </a:r>
            <a:endParaRPr kumimoji="0" lang="en-GB"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27332829"/>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1">
            <a:alpha val="65000"/>
          </a:schemeClr>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36715</TotalTime>
  <Words>546</Words>
  <Application>Microsoft Office PowerPoint</Application>
  <PresentationFormat>사용자 지정</PresentationFormat>
  <Paragraphs>83</Paragraphs>
  <Slides>5</Slides>
  <Notes>0</Notes>
  <HiddenSlides>0</HiddenSlides>
  <MMClips>0</MMClips>
  <ScaleCrop>false</ScaleCrop>
  <HeadingPairs>
    <vt:vector size="6" baseType="variant">
      <vt:variant>
        <vt:lpstr>사용한 글꼴</vt:lpstr>
      </vt:variant>
      <vt:variant>
        <vt:i4>4</vt:i4>
      </vt:variant>
      <vt:variant>
        <vt:lpstr>테마</vt:lpstr>
      </vt:variant>
      <vt:variant>
        <vt:i4>1</vt:i4>
      </vt:variant>
      <vt:variant>
        <vt:lpstr>슬라이드 제목</vt:lpstr>
      </vt:variant>
      <vt:variant>
        <vt:i4>5</vt:i4>
      </vt:variant>
    </vt:vector>
  </HeadingPairs>
  <TitlesOfParts>
    <vt:vector size="10" baseType="lpstr">
      <vt:lpstr>굴림</vt:lpstr>
      <vt:lpstr>맑은 고딕</vt:lpstr>
      <vt:lpstr>Arial</vt:lpstr>
      <vt:lpstr>Times New Roman</vt:lpstr>
      <vt:lpstr>Office 테마</vt:lpstr>
      <vt:lpstr>Discussion on Rel-20 AI/ML air-interface</vt:lpstr>
      <vt:lpstr>Background of R19 CSI compression</vt:lpstr>
      <vt:lpstr>Discussion on Rel-20 AI/ML air-interface</vt:lpstr>
      <vt:lpstr>Discussion on Rel-20 AI/ML air-interface</vt:lpstr>
      <vt:lpstr>Proposals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슬라이드 1</dc:title>
  <dc:creator>m</dc:creator>
  <cp:lastModifiedBy>Jiwon Kang</cp:lastModifiedBy>
  <cp:revision>2385</cp:revision>
  <dcterms:created xsi:type="dcterms:W3CDTF">2016-10-11T04:12:52Z</dcterms:created>
  <dcterms:modified xsi:type="dcterms:W3CDTF">2025-05-29T08:13:44Z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cc6ed9fc-fefc-4a0c-a6d6-10cf236c0d4f_Enabled">
    <vt:lpwstr>true</vt:lpwstr>
  </property>
  <property fmtid="{D5CDD505-2E9C-101B-9397-08002B2CF9AE}" pid="3" name="MSIP_Label_cc6ed9fc-fefc-4a0c-a6d6-10cf236c0d4f_SetDate">
    <vt:lpwstr>2025-05-29T07:44:06Z</vt:lpwstr>
  </property>
  <property fmtid="{D5CDD505-2E9C-101B-9397-08002B2CF9AE}" pid="4" name="MSIP_Label_cc6ed9fc-fefc-4a0c-a6d6-10cf236c0d4f_Method">
    <vt:lpwstr>Standard</vt:lpwstr>
  </property>
  <property fmtid="{D5CDD505-2E9C-101B-9397-08002B2CF9AE}" pid="5" name="MSIP_Label_cc6ed9fc-fefc-4a0c-a6d6-10cf236c0d4f_Name">
    <vt:lpwstr>Internal use only</vt:lpwstr>
  </property>
  <property fmtid="{D5CDD505-2E9C-101B-9397-08002B2CF9AE}" pid="6" name="MSIP_Label_cc6ed9fc-fefc-4a0c-a6d6-10cf236c0d4f_SiteId">
    <vt:lpwstr>5069cde4-642a-45c0-8094-d0c2dec10be3</vt:lpwstr>
  </property>
  <property fmtid="{D5CDD505-2E9C-101B-9397-08002B2CF9AE}" pid="7" name="MSIP_Label_cc6ed9fc-fefc-4a0c-a6d6-10cf236c0d4f_ActionId">
    <vt:lpwstr>59f41184-5386-434e-9885-feb24edb243d</vt:lpwstr>
  </property>
  <property fmtid="{D5CDD505-2E9C-101B-9397-08002B2CF9AE}" pid="8" name="MSIP_Label_cc6ed9fc-fefc-4a0c-a6d6-10cf236c0d4f_ContentBits">
    <vt:lpwstr>1</vt:lpwstr>
  </property>
  <property fmtid="{D5CDD505-2E9C-101B-9397-08002B2CF9AE}" pid="9" name="MSIP_Label_cc6ed9fc-fefc-4a0c-a6d6-10cf236c0d4f_Tag">
    <vt:lpwstr>10, 3, 0, 1</vt:lpwstr>
  </property>
  <property fmtid="{D5CDD505-2E9C-101B-9397-08002B2CF9AE}" pid="10" name="ClassificationContentMarkingHeaderLocations">
    <vt:lpwstr>Office 테마:3</vt:lpwstr>
  </property>
  <property fmtid="{D5CDD505-2E9C-101B-9397-08002B2CF9AE}" pid="11" name="ClassificationContentMarkingHeaderText">
    <vt:lpwstr>LGE Internal Use Only</vt:lpwstr>
  </property>
</Properties>
</file>